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64" r:id="rId5"/>
  </p:sldMasterIdLst>
  <p:notesMasterIdLst>
    <p:notesMasterId r:id="rId20"/>
  </p:notesMasterIdLst>
  <p:handoutMasterIdLst>
    <p:handoutMasterId r:id="rId21"/>
  </p:handoutMasterIdLst>
  <p:sldIdLst>
    <p:sldId id="256" r:id="rId6"/>
    <p:sldId id="296" r:id="rId7"/>
    <p:sldId id="278" r:id="rId8"/>
    <p:sldId id="286" r:id="rId9"/>
    <p:sldId id="287" r:id="rId10"/>
    <p:sldId id="297" r:id="rId11"/>
    <p:sldId id="298" r:id="rId12"/>
    <p:sldId id="285" r:id="rId13"/>
    <p:sldId id="290" r:id="rId14"/>
    <p:sldId id="291" r:id="rId15"/>
    <p:sldId id="292" r:id="rId16"/>
    <p:sldId id="293" r:id="rId17"/>
    <p:sldId id="300" r:id="rId18"/>
    <p:sldId id="299" r:id="rId19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1F20"/>
    <a:srgbClr val="EFE9E5"/>
    <a:srgbClr val="D9CFC0"/>
    <a:srgbClr val="ACA095"/>
    <a:srgbClr val="ADB8BF"/>
    <a:srgbClr val="876500"/>
    <a:srgbClr val="E7D8AC"/>
    <a:srgbClr val="A39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376" autoAdjust="0"/>
  </p:normalViewPr>
  <p:slideViewPr>
    <p:cSldViewPr>
      <p:cViewPr>
        <p:scale>
          <a:sx n="100" d="100"/>
          <a:sy n="100" d="100"/>
        </p:scale>
        <p:origin x="-66" y="1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7B8F-6E5E-4648-82A3-45C8615E11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CF3B-1209-479B-922B-077B0F64E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9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439BB2-836E-47A2-87D2-4FF6F42E995F}" type="datetimeFigureOut">
              <a:rPr lang="ru-RU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AB554F-E907-4EB0-A044-2EF2E551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69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B554F-E907-4EB0-A044-2EF2E551C50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9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10A682-B253-4FF9-BEE3-ABC415A642F0}" type="slidenum">
              <a:rPr lang="ru-RU" sz="1200" smtClean="0">
                <a:latin typeface="Calibri" pitchFamily="34" charset="0"/>
              </a:rPr>
              <a:pPr eaLnBrk="1" hangingPunct="1"/>
              <a:t>11</a:t>
            </a:fld>
            <a:endParaRPr lang="ru-RU" sz="1200" smtClean="0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Таким образом в 2005 году была создана концепция ИТ развития в которой отражалось наше видение перспективного</a:t>
            </a:r>
            <a:r>
              <a:rPr lang="ru-RU" baseline="0" dirty="0" smtClean="0">
                <a:latin typeface="Arial" charset="0"/>
              </a:rPr>
              <a:t> состояния ИТ, но отсутствовали какие либо планы по его достижению, так как уже на данном этапе было ясно, что компании не угрожает стабильность </a:t>
            </a:r>
            <a:r>
              <a:rPr lang="ru-RU" baseline="0" dirty="0" smtClean="0">
                <a:latin typeface="Arial" charset="0"/>
                <a:sym typeface="Wingdings" pitchFamily="2" charset="2"/>
              </a:rPr>
              <a:t>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charset="0"/>
              </a:rPr>
              <a:t>Принципе позиции (кризис, смена руководства)</a:t>
            </a:r>
          </a:p>
          <a:p>
            <a:r>
              <a:rPr lang="ru-RU" dirty="0" smtClean="0">
                <a:latin typeface="Arial" charset="0"/>
              </a:rPr>
              <a:t>Принцип поведения</a:t>
            </a:r>
            <a:r>
              <a:rPr lang="ru-RU" baseline="0" dirty="0" smtClean="0">
                <a:latin typeface="Arial" charset="0"/>
              </a:rPr>
              <a:t> - - опираясь на Перспективы +  тренд на использование </a:t>
            </a:r>
            <a:r>
              <a:rPr lang="ru-RU" baseline="0" dirty="0" err="1" smtClean="0">
                <a:latin typeface="Arial" charset="0"/>
              </a:rPr>
              <a:t>инсорсинга</a:t>
            </a:r>
            <a:r>
              <a:rPr lang="ru-RU" baseline="0" dirty="0" smtClean="0">
                <a:latin typeface="Arial" charset="0"/>
              </a:rPr>
              <a:t> в части поддержки внедряемых бизнес систем.</a:t>
            </a:r>
            <a:endParaRPr 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E550FD-C894-4A1A-8DD6-323CA0997FB9}" type="slidenum">
              <a:rPr lang="ru-RU" sz="1200" smtClean="0"/>
              <a:pPr eaLnBrk="1" hangingPunct="1"/>
              <a:t>12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E550FD-C894-4A1A-8DD6-323CA0997FB9}" type="slidenum">
              <a:rPr lang="ru-RU" sz="1200" smtClean="0"/>
              <a:pPr eaLnBrk="1" hangingPunct="1"/>
              <a:t>14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Приветствие…</a:t>
            </a:r>
          </a:p>
          <a:p>
            <a:r>
              <a:rPr lang="ru-RU" dirty="0" smtClean="0"/>
              <a:t>Так как тема данной конференции сформулирована как ИТ стратегии бизнеса, я решил рассмотреть вопрос построения ИТ в </a:t>
            </a:r>
            <a:r>
              <a:rPr lang="ru-RU" dirty="0" err="1" smtClean="0"/>
              <a:t>горно</a:t>
            </a:r>
            <a:r>
              <a:rPr lang="ru-RU" dirty="0" smtClean="0"/>
              <a:t> добывающий компании через призму стратегии компании.</a:t>
            </a:r>
          </a:p>
          <a:p>
            <a:r>
              <a:rPr lang="ru-RU" dirty="0" smtClean="0"/>
              <a:t>Понятно, что</a:t>
            </a:r>
            <a:r>
              <a:rPr lang="ru-RU" baseline="0" dirty="0" smtClean="0"/>
              <a:t> когда ИТ </a:t>
            </a:r>
            <a:r>
              <a:rPr lang="ru-RU" baseline="0" dirty="0" err="1" smtClean="0"/>
              <a:t>чвляется</a:t>
            </a:r>
            <a:r>
              <a:rPr lang="ru-RU" baseline="0" dirty="0" smtClean="0"/>
              <a:t> ядром компании – как в </a:t>
            </a:r>
            <a:r>
              <a:rPr lang="ru-RU" baseline="0" dirty="0" err="1" smtClean="0"/>
              <a:t>телекоме</a:t>
            </a:r>
            <a:r>
              <a:rPr lang="ru-RU" baseline="0" dirty="0" smtClean="0"/>
              <a:t> или банковском секторе – то стратегия развития такой компании уже содержит внутри себя стратегию </a:t>
            </a:r>
            <a:r>
              <a:rPr lang="ru-RU" baseline="0" dirty="0" err="1" smtClean="0"/>
              <a:t>развитя</a:t>
            </a:r>
            <a:r>
              <a:rPr lang="ru-RU" baseline="0" dirty="0" smtClean="0"/>
              <a:t> ИТ. Для горнодобывающего сектора это не так.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классической ИТ-стратегией здесь и далее я буду подразумевать описание перспективной ИТ-архитектуры и план развития корпоративных ИТ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минимум на 5 лет.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6B0B8-5408-4D08-ACBC-24F14B29EF4C}" type="slidenum">
              <a:rPr lang="ru-RU" sz="1200" smtClean="0"/>
              <a:pPr eaLnBrk="1" hangingPunct="1"/>
              <a:t>3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Естественно</a:t>
            </a:r>
            <a:r>
              <a:rPr lang="ru-RU" baseline="0" dirty="0" smtClean="0"/>
              <a:t> по мимо вербального выражения стратегии компании, существуют числовые показатели, которых компания, согласно стратегии должна достигнуть в 2013 – 2015 – 2020 </a:t>
            </a:r>
            <a:r>
              <a:rPr lang="ru-RU" baseline="0" dirty="0" err="1" smtClean="0"/>
              <a:t>гг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B554F-E907-4EB0-A044-2EF2E551C50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0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же нам</a:t>
            </a:r>
            <a:r>
              <a:rPr lang="ru-RU" baseline="0" dirty="0" smtClean="0"/>
              <a:t> создать классическую ИТ стратегию?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ИТ-стратегией мы понимали описание перспективной ИТ-архитектуры и план развития корпоративных ИТ.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B554F-E907-4EB0-A044-2EF2E551C50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4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391DA3-C491-4C33-82A5-8E9BDFBDF1E6}" type="slidenum">
              <a:rPr lang="ru-RU" sz="1200" smtClean="0"/>
              <a:pPr eaLnBrk="1" hangingPunct="1"/>
              <a:t>6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B554F-E907-4EB0-A044-2EF2E551C50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B554F-E907-4EB0-A044-2EF2E551C50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0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 под ИТ-стратегией мы понимали описание перспективной ИТ-архитектуры и план развития корпоративных ИТ. </a:t>
            </a:r>
            <a:endParaRPr lang="ru-RU" dirty="0" smtClean="0"/>
          </a:p>
          <a:p>
            <a:r>
              <a:rPr lang="ru-RU" dirty="0" smtClean="0"/>
              <a:t>К сожалению типичные стратегии, которые я видел у коллег, созданные в </a:t>
            </a:r>
            <a:r>
              <a:rPr lang="en-US" dirty="0" smtClean="0"/>
              <a:t>Big4</a:t>
            </a:r>
            <a:r>
              <a:rPr lang="en-US" baseline="0" dirty="0" smtClean="0"/>
              <a:t> </a:t>
            </a:r>
            <a:r>
              <a:rPr lang="ru-RU" baseline="0" dirty="0" smtClean="0"/>
              <a:t>и у Российских системных интеграторов ориентированы больше на верхнюю часть пирамиды.</a:t>
            </a:r>
          </a:p>
          <a:p>
            <a:r>
              <a:rPr lang="ru-RU" baseline="0" dirty="0" smtClean="0"/>
              <a:t>Отчасти это связано с отсутствие бест практик на нижнем уровне на тот момент.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B554F-E907-4EB0-A044-2EF2E551C50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7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дальнейшем, в 2008-2010 – когда началось</a:t>
            </a:r>
            <a:r>
              <a:rPr lang="ru-RU" baseline="0" dirty="0" smtClean="0"/>
              <a:t> активное строительство ЗИФ было сформировано дополнительное расширения видения инфраструктуры уже на конкретных площадках.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B554F-E907-4EB0-A044-2EF2E551C50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7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F53AD-B0B1-4D11-9D93-767115D89C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57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B282EC-0FCD-40E1-A11B-ACB00D46E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1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2275" y="0"/>
            <a:ext cx="2105025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62675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CACF83-2EA3-4514-AA5D-F292D0F8A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87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  <a:endParaRPr lang="ru-RU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1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1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4A7F-19E3-4D39-8F34-AE7046E49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11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/>
          <p:nvPr userDrawn="1"/>
        </p:nvSpPr>
        <p:spPr bwMode="gray">
          <a:xfrm rot="5400000">
            <a:off x="4067968" y="-4067968"/>
            <a:ext cx="1008063" cy="9144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8"/>
          <p:cNvCxnSpPr/>
          <p:nvPr userDrawn="1"/>
        </p:nvCxnSpPr>
        <p:spPr bwMode="gray">
          <a:xfrm>
            <a:off x="0" y="503238"/>
            <a:ext cx="9144000" cy="0"/>
          </a:xfrm>
          <a:prstGeom prst="line">
            <a:avLst/>
          </a:prstGeom>
          <a:ln w="12700">
            <a:solidFill>
              <a:srgbClr val="C2A45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/>
          <p:nvPr userDrawn="1"/>
        </p:nvSpPr>
        <p:spPr>
          <a:xfrm>
            <a:off x="-828675" y="338138"/>
            <a:ext cx="523875" cy="525462"/>
          </a:xfrm>
          <a:prstGeom prst="rect">
            <a:avLst/>
          </a:prstGeom>
          <a:solidFill>
            <a:srgbClr val="A3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163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145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97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6"/>
          <p:cNvSpPr/>
          <p:nvPr userDrawn="1"/>
        </p:nvSpPr>
        <p:spPr>
          <a:xfrm>
            <a:off x="-828675" y="1174750"/>
            <a:ext cx="523875" cy="525463"/>
          </a:xfrm>
          <a:prstGeom prst="rect">
            <a:avLst/>
          </a:prstGeom>
          <a:solidFill>
            <a:srgbClr val="E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239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229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6"/>
          <p:cNvSpPr/>
          <p:nvPr userDrawn="1"/>
        </p:nvSpPr>
        <p:spPr>
          <a:xfrm>
            <a:off x="-828675" y="1824038"/>
            <a:ext cx="523875" cy="525462"/>
          </a:xfrm>
          <a:prstGeom prst="rect">
            <a:avLst/>
          </a:prstGeom>
          <a:solidFill>
            <a:srgbClr val="87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101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0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6"/>
          <p:cNvSpPr/>
          <p:nvPr userDrawn="1"/>
        </p:nvSpPr>
        <p:spPr>
          <a:xfrm>
            <a:off x="-828675" y="2471738"/>
            <a:ext cx="523875" cy="5254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32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6"/>
          <p:cNvSpPr/>
          <p:nvPr userDrawn="1"/>
        </p:nvSpPr>
        <p:spPr>
          <a:xfrm>
            <a:off x="-828675" y="3479800"/>
            <a:ext cx="523875" cy="525463"/>
          </a:xfrm>
          <a:prstGeom prst="rect">
            <a:avLst/>
          </a:prstGeom>
          <a:solidFill>
            <a:srgbClr val="E7D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6"/>
          <p:cNvSpPr/>
          <p:nvPr userDrawn="1"/>
        </p:nvSpPr>
        <p:spPr>
          <a:xfrm>
            <a:off x="-828675" y="4127500"/>
            <a:ext cx="523875" cy="525463"/>
          </a:xfrm>
          <a:prstGeom prst="rect">
            <a:avLst/>
          </a:prstGeom>
          <a:solidFill>
            <a:srgbClr val="D9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6"/>
          <p:cNvSpPr/>
          <p:nvPr userDrawn="1"/>
        </p:nvSpPr>
        <p:spPr>
          <a:xfrm>
            <a:off x="-828675" y="4775200"/>
            <a:ext cx="523875" cy="525463"/>
          </a:xfrm>
          <a:prstGeom prst="rect">
            <a:avLst/>
          </a:prstGeom>
          <a:solidFill>
            <a:srgbClr val="AD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184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191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6"/>
          <p:cNvSpPr/>
          <p:nvPr userDrawn="1"/>
        </p:nvSpPr>
        <p:spPr>
          <a:xfrm>
            <a:off x="-828675" y="5424488"/>
            <a:ext cx="523875" cy="525462"/>
          </a:xfrm>
          <a:prstGeom prst="rect">
            <a:avLst/>
          </a:prstGeom>
          <a:solidFill>
            <a:srgbClr val="ACA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160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149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6"/>
          <p:cNvSpPr/>
          <p:nvPr userDrawn="1"/>
        </p:nvSpPr>
        <p:spPr>
          <a:xfrm>
            <a:off x="-828675" y="6072188"/>
            <a:ext cx="523875" cy="525462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123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0" y="6237288"/>
            <a:ext cx="89106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0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6332538"/>
            <a:ext cx="101123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F322-CEDE-437F-A748-AF63B13B2F77}" type="datetime1">
              <a:rPr lang="ru-RU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3E31-1711-457A-BB40-E6DDB01E4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1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/>
          <p:nvPr userDrawn="1"/>
        </p:nvSpPr>
        <p:spPr bwMode="gray">
          <a:xfrm rot="5400000">
            <a:off x="4067968" y="-4067968"/>
            <a:ext cx="1008063" cy="9144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8"/>
          <p:cNvCxnSpPr/>
          <p:nvPr userDrawn="1"/>
        </p:nvCxnSpPr>
        <p:spPr bwMode="gray">
          <a:xfrm>
            <a:off x="0" y="503238"/>
            <a:ext cx="9144000" cy="0"/>
          </a:xfrm>
          <a:prstGeom prst="line">
            <a:avLst/>
          </a:prstGeom>
          <a:ln w="12700">
            <a:solidFill>
              <a:srgbClr val="C2A45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/>
          <p:nvPr userDrawn="1"/>
        </p:nvSpPr>
        <p:spPr>
          <a:xfrm>
            <a:off x="-828675" y="338138"/>
            <a:ext cx="523875" cy="525462"/>
          </a:xfrm>
          <a:prstGeom prst="rect">
            <a:avLst/>
          </a:prstGeom>
          <a:solidFill>
            <a:srgbClr val="A3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163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145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97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6"/>
          <p:cNvSpPr/>
          <p:nvPr userDrawn="1"/>
        </p:nvSpPr>
        <p:spPr>
          <a:xfrm>
            <a:off x="-828675" y="1174750"/>
            <a:ext cx="523875" cy="525463"/>
          </a:xfrm>
          <a:prstGeom prst="rect">
            <a:avLst/>
          </a:prstGeom>
          <a:solidFill>
            <a:srgbClr val="E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239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229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6"/>
          <p:cNvSpPr/>
          <p:nvPr userDrawn="1"/>
        </p:nvSpPr>
        <p:spPr>
          <a:xfrm>
            <a:off x="-828675" y="1824038"/>
            <a:ext cx="523875" cy="525462"/>
          </a:xfrm>
          <a:prstGeom prst="rect">
            <a:avLst/>
          </a:prstGeom>
          <a:solidFill>
            <a:srgbClr val="87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101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0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6"/>
          <p:cNvSpPr/>
          <p:nvPr userDrawn="1"/>
        </p:nvSpPr>
        <p:spPr>
          <a:xfrm>
            <a:off x="-828675" y="2471738"/>
            <a:ext cx="523875" cy="5254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32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6"/>
          <p:cNvSpPr/>
          <p:nvPr userDrawn="1"/>
        </p:nvSpPr>
        <p:spPr>
          <a:xfrm>
            <a:off x="-828675" y="3479800"/>
            <a:ext cx="523875" cy="525463"/>
          </a:xfrm>
          <a:prstGeom prst="rect">
            <a:avLst/>
          </a:prstGeom>
          <a:solidFill>
            <a:srgbClr val="E7D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6"/>
          <p:cNvSpPr/>
          <p:nvPr userDrawn="1"/>
        </p:nvSpPr>
        <p:spPr>
          <a:xfrm>
            <a:off x="-828675" y="4127500"/>
            <a:ext cx="523875" cy="525463"/>
          </a:xfrm>
          <a:prstGeom prst="rect">
            <a:avLst/>
          </a:prstGeom>
          <a:solidFill>
            <a:srgbClr val="D9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6"/>
          <p:cNvSpPr/>
          <p:nvPr userDrawn="1"/>
        </p:nvSpPr>
        <p:spPr>
          <a:xfrm>
            <a:off x="-828675" y="4775200"/>
            <a:ext cx="523875" cy="525463"/>
          </a:xfrm>
          <a:prstGeom prst="rect">
            <a:avLst/>
          </a:prstGeom>
          <a:solidFill>
            <a:srgbClr val="AD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184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191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6"/>
          <p:cNvSpPr/>
          <p:nvPr userDrawn="1"/>
        </p:nvSpPr>
        <p:spPr>
          <a:xfrm>
            <a:off x="-828675" y="5424488"/>
            <a:ext cx="523875" cy="525462"/>
          </a:xfrm>
          <a:prstGeom prst="rect">
            <a:avLst/>
          </a:prstGeom>
          <a:solidFill>
            <a:srgbClr val="ACA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160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149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6"/>
          <p:cNvSpPr/>
          <p:nvPr userDrawn="1"/>
        </p:nvSpPr>
        <p:spPr>
          <a:xfrm>
            <a:off x="-828675" y="6072188"/>
            <a:ext cx="523875" cy="525462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123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0" y="6237288"/>
            <a:ext cx="89106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/>
          <p:nvPr userDrawn="1"/>
        </p:nvCxnSpPr>
        <p:spPr bwMode="gray">
          <a:xfrm>
            <a:off x="4763" y="511175"/>
            <a:ext cx="9901237" cy="0"/>
          </a:xfrm>
          <a:prstGeom prst="line">
            <a:avLst/>
          </a:prstGeom>
          <a:ln w="12700">
            <a:solidFill>
              <a:srgbClr val="C2A45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1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6332538"/>
            <a:ext cx="101123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4B7B-1986-45D1-8563-1C4FDAF9300C}" type="datetime1">
              <a:rPr lang="ru-RU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F5C5-4D8A-4F7D-83B4-3E60E92BE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3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/>
          <p:nvPr userDrawn="1"/>
        </p:nvSpPr>
        <p:spPr bwMode="gray">
          <a:xfrm rot="5400000">
            <a:off x="4067968" y="-4067968"/>
            <a:ext cx="1008063" cy="9144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8"/>
          <p:cNvCxnSpPr/>
          <p:nvPr userDrawn="1"/>
        </p:nvCxnSpPr>
        <p:spPr bwMode="gray">
          <a:xfrm>
            <a:off x="0" y="503238"/>
            <a:ext cx="9144000" cy="0"/>
          </a:xfrm>
          <a:prstGeom prst="line">
            <a:avLst/>
          </a:prstGeom>
          <a:ln w="12700">
            <a:solidFill>
              <a:srgbClr val="C2A45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/>
          <p:nvPr userDrawn="1"/>
        </p:nvSpPr>
        <p:spPr>
          <a:xfrm>
            <a:off x="-828675" y="338138"/>
            <a:ext cx="523875" cy="525462"/>
          </a:xfrm>
          <a:prstGeom prst="rect">
            <a:avLst/>
          </a:prstGeom>
          <a:solidFill>
            <a:srgbClr val="A3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163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145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97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6"/>
          <p:cNvSpPr/>
          <p:nvPr userDrawn="1"/>
        </p:nvSpPr>
        <p:spPr>
          <a:xfrm>
            <a:off x="-828675" y="1174750"/>
            <a:ext cx="523875" cy="525463"/>
          </a:xfrm>
          <a:prstGeom prst="rect">
            <a:avLst/>
          </a:prstGeom>
          <a:solidFill>
            <a:srgbClr val="E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239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229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6"/>
          <p:cNvSpPr/>
          <p:nvPr userDrawn="1"/>
        </p:nvSpPr>
        <p:spPr>
          <a:xfrm>
            <a:off x="-828675" y="1824038"/>
            <a:ext cx="523875" cy="525462"/>
          </a:xfrm>
          <a:prstGeom prst="rect">
            <a:avLst/>
          </a:prstGeom>
          <a:solidFill>
            <a:srgbClr val="87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101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0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6"/>
          <p:cNvSpPr/>
          <p:nvPr userDrawn="1"/>
        </p:nvSpPr>
        <p:spPr>
          <a:xfrm>
            <a:off x="-828675" y="2471738"/>
            <a:ext cx="523875" cy="5254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32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6"/>
          <p:cNvSpPr/>
          <p:nvPr userDrawn="1"/>
        </p:nvSpPr>
        <p:spPr>
          <a:xfrm>
            <a:off x="-828675" y="3479800"/>
            <a:ext cx="523875" cy="525463"/>
          </a:xfrm>
          <a:prstGeom prst="rect">
            <a:avLst/>
          </a:prstGeom>
          <a:solidFill>
            <a:srgbClr val="E7D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6"/>
          <p:cNvSpPr/>
          <p:nvPr userDrawn="1"/>
        </p:nvSpPr>
        <p:spPr>
          <a:xfrm>
            <a:off x="-828675" y="4127500"/>
            <a:ext cx="523875" cy="525463"/>
          </a:xfrm>
          <a:prstGeom prst="rect">
            <a:avLst/>
          </a:prstGeom>
          <a:solidFill>
            <a:srgbClr val="D9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6"/>
          <p:cNvSpPr/>
          <p:nvPr userDrawn="1"/>
        </p:nvSpPr>
        <p:spPr>
          <a:xfrm>
            <a:off x="-828675" y="4775200"/>
            <a:ext cx="523875" cy="525463"/>
          </a:xfrm>
          <a:prstGeom prst="rect">
            <a:avLst/>
          </a:prstGeom>
          <a:solidFill>
            <a:srgbClr val="AD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184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191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6"/>
          <p:cNvSpPr/>
          <p:nvPr userDrawn="1"/>
        </p:nvSpPr>
        <p:spPr>
          <a:xfrm>
            <a:off x="-828675" y="5424488"/>
            <a:ext cx="523875" cy="525462"/>
          </a:xfrm>
          <a:prstGeom prst="rect">
            <a:avLst/>
          </a:prstGeom>
          <a:solidFill>
            <a:srgbClr val="ACA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160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149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6"/>
          <p:cNvSpPr/>
          <p:nvPr userDrawn="1"/>
        </p:nvSpPr>
        <p:spPr>
          <a:xfrm>
            <a:off x="-828675" y="6072188"/>
            <a:ext cx="523875" cy="525462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123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0" y="6237288"/>
            <a:ext cx="89106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1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6332538"/>
            <a:ext cx="101123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F0F0-74ED-4655-A6C4-5F39D1B81F10}" type="datetime1">
              <a:rPr lang="ru-RU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6646-38C2-42E6-A07D-598A70930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56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1AE62-A46F-4413-BD04-55A627C56F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0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2BD5CF-20E2-4C13-82FF-224728E59B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9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636DD8-04F7-43B9-96F9-D897740943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88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3E9A8-99B9-45AC-9B79-1974529F0C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23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97EC3B-46F8-43DA-ACC4-770C5BFF1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80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0B1E98-3F59-45F1-B77F-A815ADBF04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82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7DA75-5587-4D71-943F-54DF11A8DA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38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31D15E-B0A4-45CC-8DD8-E6D2A4B9AF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3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8"/>
          <p:cNvSpPr/>
          <p:nvPr/>
        </p:nvSpPr>
        <p:spPr bwMode="gray">
          <a:xfrm rot="5400000">
            <a:off x="4067968" y="-4067968"/>
            <a:ext cx="1008063" cy="9144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8" name="Straight Connector 8"/>
          <p:cNvCxnSpPr/>
          <p:nvPr/>
        </p:nvCxnSpPr>
        <p:spPr bwMode="gray">
          <a:xfrm>
            <a:off x="0" y="503238"/>
            <a:ext cx="9144000" cy="0"/>
          </a:xfrm>
          <a:prstGeom prst="line">
            <a:avLst/>
          </a:prstGeom>
          <a:ln w="12700">
            <a:solidFill>
              <a:srgbClr val="C2A45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6"/>
          <p:cNvSpPr/>
          <p:nvPr/>
        </p:nvSpPr>
        <p:spPr>
          <a:xfrm>
            <a:off x="-828675" y="338138"/>
            <a:ext cx="523875" cy="525462"/>
          </a:xfrm>
          <a:prstGeom prst="rect">
            <a:avLst/>
          </a:prstGeom>
          <a:solidFill>
            <a:srgbClr val="A3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163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145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97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16"/>
          <p:cNvSpPr/>
          <p:nvPr/>
        </p:nvSpPr>
        <p:spPr>
          <a:xfrm>
            <a:off x="-828675" y="1174750"/>
            <a:ext cx="523875" cy="525463"/>
          </a:xfrm>
          <a:prstGeom prst="rect">
            <a:avLst/>
          </a:prstGeom>
          <a:solidFill>
            <a:srgbClr val="E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239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229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16"/>
          <p:cNvSpPr/>
          <p:nvPr/>
        </p:nvSpPr>
        <p:spPr>
          <a:xfrm>
            <a:off x="-828675" y="1824038"/>
            <a:ext cx="523875" cy="525462"/>
          </a:xfrm>
          <a:prstGeom prst="rect">
            <a:avLst/>
          </a:prstGeom>
          <a:solidFill>
            <a:srgbClr val="87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101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0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16"/>
          <p:cNvSpPr/>
          <p:nvPr/>
        </p:nvSpPr>
        <p:spPr>
          <a:xfrm>
            <a:off x="-828675" y="2471738"/>
            <a:ext cx="523875" cy="5254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32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-828675" y="3479800"/>
            <a:ext cx="523875" cy="525463"/>
          </a:xfrm>
          <a:prstGeom prst="rect">
            <a:avLst/>
          </a:prstGeom>
          <a:solidFill>
            <a:srgbClr val="E7D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16"/>
          <p:cNvSpPr/>
          <p:nvPr/>
        </p:nvSpPr>
        <p:spPr>
          <a:xfrm>
            <a:off x="-828675" y="4127500"/>
            <a:ext cx="523875" cy="525463"/>
          </a:xfrm>
          <a:prstGeom prst="rect">
            <a:avLst/>
          </a:prstGeom>
          <a:solidFill>
            <a:srgbClr val="D9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16"/>
          <p:cNvSpPr/>
          <p:nvPr/>
        </p:nvSpPr>
        <p:spPr>
          <a:xfrm>
            <a:off x="-828675" y="4775200"/>
            <a:ext cx="523875" cy="525463"/>
          </a:xfrm>
          <a:prstGeom prst="rect">
            <a:avLst/>
          </a:prstGeom>
          <a:solidFill>
            <a:srgbClr val="AD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184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191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16"/>
          <p:cNvSpPr/>
          <p:nvPr/>
        </p:nvSpPr>
        <p:spPr>
          <a:xfrm>
            <a:off x="-828675" y="5424488"/>
            <a:ext cx="523875" cy="525462"/>
          </a:xfrm>
          <a:prstGeom prst="rect">
            <a:avLst/>
          </a:prstGeom>
          <a:solidFill>
            <a:srgbClr val="ACA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160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149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16"/>
          <p:cNvSpPr/>
          <p:nvPr/>
        </p:nvSpPr>
        <p:spPr>
          <a:xfrm>
            <a:off x="-828675" y="6072188"/>
            <a:ext cx="523875" cy="525462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123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0" name="Straight Connector 8"/>
          <p:cNvCxnSpPr/>
          <p:nvPr/>
        </p:nvCxnSpPr>
        <p:spPr>
          <a:xfrm>
            <a:off x="0" y="6237288"/>
            <a:ext cx="89106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8229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заголовка</a:t>
            </a:r>
          </a:p>
        </p:txBody>
      </p:sp>
      <p:sp>
        <p:nvSpPr>
          <p:cNvPr id="2868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775575" y="6669088"/>
            <a:ext cx="1152525" cy="18891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  <a:cs typeface="+mj-cs"/>
              </a:defRPr>
            </a:lvl1pPr>
          </a:lstStyle>
          <a:p>
            <a:pPr>
              <a:defRPr/>
            </a:pPr>
            <a:fld id="{683D1871-4481-4A8E-8040-EA5DFDE51B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Rectangle 28"/>
          <p:cNvSpPr/>
          <p:nvPr/>
        </p:nvSpPr>
        <p:spPr bwMode="gray">
          <a:xfrm rot="5400000">
            <a:off x="4067968" y="-4067968"/>
            <a:ext cx="1008063" cy="9144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" name="Straight Connector 8"/>
          <p:cNvCxnSpPr/>
          <p:nvPr/>
        </p:nvCxnSpPr>
        <p:spPr bwMode="gray">
          <a:xfrm>
            <a:off x="0" y="503238"/>
            <a:ext cx="9144000" cy="0"/>
          </a:xfrm>
          <a:prstGeom prst="line">
            <a:avLst/>
          </a:prstGeom>
          <a:ln w="12700">
            <a:solidFill>
              <a:srgbClr val="C2A45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6"/>
          <p:cNvSpPr/>
          <p:nvPr/>
        </p:nvSpPr>
        <p:spPr>
          <a:xfrm>
            <a:off x="-828675" y="338138"/>
            <a:ext cx="523875" cy="525462"/>
          </a:xfrm>
          <a:prstGeom prst="rect">
            <a:avLst/>
          </a:prstGeom>
          <a:solidFill>
            <a:srgbClr val="A3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163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145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97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-828675" y="1174750"/>
            <a:ext cx="523875" cy="525463"/>
          </a:xfrm>
          <a:prstGeom prst="rect">
            <a:avLst/>
          </a:prstGeom>
          <a:solidFill>
            <a:srgbClr val="E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239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229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-828675" y="1824038"/>
            <a:ext cx="523875" cy="525462"/>
          </a:xfrm>
          <a:prstGeom prst="rect">
            <a:avLst/>
          </a:prstGeom>
          <a:solidFill>
            <a:srgbClr val="87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101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0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-828675" y="2471738"/>
            <a:ext cx="523875" cy="5254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32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-828675" y="3479800"/>
            <a:ext cx="523875" cy="525463"/>
          </a:xfrm>
          <a:prstGeom prst="rect">
            <a:avLst/>
          </a:prstGeom>
          <a:solidFill>
            <a:srgbClr val="E7D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231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-828675" y="4127500"/>
            <a:ext cx="523875" cy="525463"/>
          </a:xfrm>
          <a:prstGeom prst="rect">
            <a:avLst/>
          </a:prstGeom>
          <a:solidFill>
            <a:srgbClr val="D9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207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192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-828675" y="4775200"/>
            <a:ext cx="523875" cy="525463"/>
          </a:xfrm>
          <a:prstGeom prst="rect">
            <a:avLst/>
          </a:prstGeom>
          <a:solidFill>
            <a:srgbClr val="AD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173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184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191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-828675" y="5424488"/>
            <a:ext cx="523875" cy="525462"/>
          </a:xfrm>
          <a:prstGeom prst="rect">
            <a:avLst/>
          </a:prstGeom>
          <a:solidFill>
            <a:srgbClr val="ACA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172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160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149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-828675" y="6072188"/>
            <a:ext cx="523875" cy="525462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106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115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123</a:t>
            </a:r>
            <a:endParaRPr lang="en-GB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8"/>
          <p:cNvCxnSpPr/>
          <p:nvPr/>
        </p:nvCxnSpPr>
        <p:spPr>
          <a:xfrm>
            <a:off x="0" y="6237288"/>
            <a:ext cx="89106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03" name="Picture 31" descr="Untitled-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08725"/>
            <a:ext cx="1039812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8" r:id="rId12"/>
  </p:sldLayoutIdLst>
  <p:hf hdr="0" ftr="0" dt="0"/>
  <p:txStyles>
    <p:titleStyle>
      <a:lvl1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5pPr>
      <a:lvl6pPr marL="4572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6pPr>
      <a:lvl7pPr marL="9144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7pPr>
      <a:lvl8pPr marL="1371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8pPr>
      <a:lvl9pPr marL="18288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8229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заголовка</a:t>
            </a:r>
          </a:p>
        </p:txBody>
      </p:sp>
      <p:sp>
        <p:nvSpPr>
          <p:cNvPr id="2152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C95E1-42AE-4227-9E98-0FA8FEE60611}" type="datetime1">
              <a:rPr lang="ru-RU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650" y="6669088"/>
            <a:ext cx="1196975" cy="18891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  <a:cs typeface="+mj-cs"/>
              </a:defRPr>
            </a:lvl1pPr>
          </a:lstStyle>
          <a:p>
            <a:pPr>
              <a:defRPr/>
            </a:pPr>
            <a:fld id="{51FB5C9F-DC97-4EF6-B97D-8A4AB6070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5pPr>
      <a:lvl6pPr marL="457200" algn="l" rtl="0" fontAlgn="base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ct val="150000"/>
        </a:lnSpc>
        <a:spcBef>
          <a:spcPct val="0"/>
        </a:spcBef>
        <a:spcAft>
          <a:spcPct val="0"/>
        </a:spcAft>
        <a:defRPr sz="2000" b="1">
          <a:solidFill>
            <a:srgbClr val="A3916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87B841-7B96-4EF5-A12B-A619C8B6D0FB}" type="slidenum">
              <a:rPr lang="ru-RU" smtClean="0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 smtClean="0">
              <a:latin typeface="Tahoma" pitchFamily="34" charset="0"/>
            </a:endParaRPr>
          </a:p>
        </p:txBody>
      </p:sp>
      <p:pic>
        <p:nvPicPr>
          <p:cNvPr id="14340" name="Picture 7" descr="gold cover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887663"/>
            <a:ext cx="9144000" cy="114141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0" sx="1000" sy="1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gray">
          <a:xfrm>
            <a:off x="107503" y="2887663"/>
            <a:ext cx="8929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«Подход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Best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breed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—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главный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козырь CIO»</a:t>
            </a:r>
            <a:endParaRPr lang="en-US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59832" y="5933876"/>
            <a:ext cx="5976937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800" b="1" i="1" dirty="0" smtClean="0">
                <a:solidFill>
                  <a:schemeClr val="bg1"/>
                </a:solidFill>
              </a:rPr>
              <a:t>Докладчик – Долгов В.С.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Жизненный цикл месторождения и связка с ИТ сервисами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553572" y="5567710"/>
            <a:ext cx="2133600" cy="365125"/>
          </a:xfrm>
          <a:prstGeom prst="rect">
            <a:avLst/>
          </a:prstGeom>
        </p:spPr>
        <p:txBody>
          <a:bodyPr/>
          <a:lstStyle/>
          <a:p>
            <a:fld id="{629808D2-EC76-4B86-BB48-37FF32F870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2818" y="1270298"/>
            <a:ext cx="1633290" cy="4606974"/>
          </a:xfrm>
          <a:prstGeom prst="rect">
            <a:avLst/>
          </a:prstGeom>
          <a:gradFill rotWithShape="1">
            <a:gsLst>
              <a:gs pos="0">
                <a:srgbClr val="8DACD0"/>
              </a:gs>
              <a:gs pos="100000">
                <a:srgbClr val="DEE7F1"/>
              </a:gs>
            </a:gsLst>
            <a:lin ang="27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+mn-lt"/>
              </a:rPr>
              <a:t>Геологоразведка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C00000"/>
                </a:solidFill>
                <a:latin typeface="Calibri" pitchFamily="34" charset="0"/>
              </a:rPr>
              <a:t>Ключевые системы: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48236" y="1265312"/>
            <a:ext cx="2231851" cy="4611960"/>
          </a:xfrm>
          <a:prstGeom prst="rect">
            <a:avLst/>
          </a:prstGeom>
          <a:gradFill rotWithShape="1">
            <a:gsLst>
              <a:gs pos="0">
                <a:srgbClr val="8DACD0"/>
              </a:gs>
              <a:gs pos="100000">
                <a:srgbClr val="DEE7F1"/>
              </a:gs>
            </a:gsLst>
            <a:lin ang="27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Строительство ГОКа,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Вскрытие месторождения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C00000"/>
                </a:solidFill>
                <a:latin typeface="Calibri" pitchFamily="34" charset="0"/>
              </a:rPr>
              <a:t>Ключевые системы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733008" y="1293118"/>
            <a:ext cx="2087836" cy="4584154"/>
          </a:xfrm>
          <a:prstGeom prst="rect">
            <a:avLst/>
          </a:prstGeom>
          <a:gradFill rotWithShape="1">
            <a:gsLst>
              <a:gs pos="0">
                <a:srgbClr val="8DACD0"/>
              </a:gs>
              <a:gs pos="100000">
                <a:srgbClr val="DEE7F1"/>
              </a:gs>
            </a:gsLst>
            <a:lin ang="27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n-lt"/>
              </a:rPr>
              <a:t>Эксплуатация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n-lt"/>
              </a:rPr>
              <a:t>Месторождения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rgbClr val="C00000"/>
                </a:solidFill>
                <a:latin typeface="Calibri" pitchFamily="34" charset="0"/>
              </a:rPr>
              <a:t>Ключевые системы: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18763" y="3911166"/>
            <a:ext cx="8039907" cy="579512"/>
          </a:xfrm>
          <a:prstGeom prst="roundRect">
            <a:avLst>
              <a:gd name="adj" fmla="val 447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 anchorCtr="0"/>
          <a:lstStyle/>
          <a:p>
            <a:pPr algn="ctr" eaLnBrk="0" hangingPunct="0"/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1. Система бюджетирования</a:t>
            </a:r>
          </a:p>
          <a:p>
            <a:pPr algn="ctr" eaLnBrk="0" hangingPunct="0"/>
            <a:r>
              <a:rPr lang="ru-RU" sz="1000" b="1" dirty="0">
                <a:latin typeface="Arial Cyr" pitchFamily="34" charset="0"/>
                <a:cs typeface="Times New Roman" pitchFamily="18" charset="0"/>
              </a:rPr>
              <a:t>2</a:t>
            </a:r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. Система управления персоналом</a:t>
            </a:r>
          </a:p>
          <a:p>
            <a:pPr algn="ctr" eaLnBrk="0" hangingPunct="0"/>
            <a:r>
              <a:rPr lang="ru-RU" sz="1000" b="1" dirty="0">
                <a:latin typeface="Arial Cyr" pitchFamily="34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. Бухгалтерская система</a:t>
            </a:r>
          </a:p>
          <a:p>
            <a:pPr algn="ctr" eaLnBrk="0" hangingPunct="0"/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4. Система управления денежными потоками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18763" y="1916832"/>
            <a:ext cx="8064896" cy="668982"/>
          </a:xfrm>
          <a:prstGeom prst="roundRect">
            <a:avLst>
              <a:gd name="adj" fmla="val 447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/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</a:rPr>
              <a:t>Базовые ИТ сервисы: </a:t>
            </a:r>
          </a:p>
          <a:p>
            <a:pPr algn="ctr" eaLnBrk="0" hangingPunct="0"/>
            <a:r>
              <a:rPr lang="ru-RU" sz="1200" b="1" dirty="0" smtClean="0">
                <a:latin typeface="Calibri" pitchFamily="34" charset="0"/>
              </a:rPr>
              <a:t>ЕТС, единая телефония с единым номерным планом, единая почтовая система, </a:t>
            </a:r>
          </a:p>
          <a:p>
            <a:pPr algn="ctr" eaLnBrk="0" hangingPunct="0"/>
            <a:r>
              <a:rPr lang="ru-RU" sz="1200" b="1" dirty="0" smtClean="0">
                <a:latin typeface="Calibri" pitchFamily="34" charset="0"/>
              </a:rPr>
              <a:t>единая система </a:t>
            </a:r>
            <a:r>
              <a:rPr lang="en-US" sz="1200" b="1" dirty="0" smtClean="0">
                <a:latin typeface="Calibri" pitchFamily="34" charset="0"/>
              </a:rPr>
              <a:t>Collaborations</a:t>
            </a:r>
            <a:r>
              <a:rPr lang="ru-RU" sz="1200" b="1" dirty="0" smtClean="0">
                <a:latin typeface="Calibri" pitchFamily="34" charset="0"/>
              </a:rPr>
              <a:t>, элементы </a:t>
            </a:r>
            <a:r>
              <a:rPr lang="ru-RU" sz="1200" b="1" dirty="0" err="1"/>
              <a:t>Unified</a:t>
            </a:r>
            <a:r>
              <a:rPr lang="ru-RU" sz="1200" b="1" dirty="0"/>
              <a:t> </a:t>
            </a:r>
            <a:r>
              <a:rPr lang="ru-RU" sz="1200" b="1" dirty="0" err="1"/>
              <a:t>Communications</a:t>
            </a:r>
            <a:r>
              <a:rPr lang="ru-RU" sz="1200" b="1" dirty="0"/>
              <a:t> 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18763" y="2761159"/>
            <a:ext cx="8039907" cy="576064"/>
          </a:xfrm>
          <a:prstGeom prst="roundRect">
            <a:avLst>
              <a:gd name="adj" fmla="val 447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0"/>
          <a:lstStyle/>
          <a:p>
            <a:pPr algn="ctr" eaLnBrk="0" hangingPunct="0"/>
            <a:r>
              <a:rPr lang="ru-RU" sz="1100" b="1" dirty="0" smtClean="0">
                <a:latin typeface="Calibri" pitchFamily="34" charset="0"/>
              </a:rPr>
              <a:t>1. ГИС система</a:t>
            </a:r>
          </a:p>
          <a:p>
            <a:pPr algn="ctr" eaLnBrk="0" hangingPunct="0"/>
            <a:r>
              <a:rPr lang="ru-RU" sz="1050" b="1" dirty="0" smtClean="0">
                <a:latin typeface="Calibri" pitchFamily="34" charset="0"/>
              </a:rPr>
              <a:t>2. Система высокоточного позиционирования </a:t>
            </a:r>
            <a:r>
              <a:rPr lang="ru-RU" sz="1050" b="1" dirty="0">
                <a:latin typeface="Calibri" pitchFamily="34" charset="0"/>
              </a:rPr>
              <a:t>и управление процессами бурения и экскаваторной выемкой </a:t>
            </a:r>
            <a:endParaRPr lang="ru-RU" sz="1050" b="1" dirty="0" smtClean="0">
              <a:latin typeface="Calibri" pitchFamily="34" charset="0"/>
            </a:endParaRPr>
          </a:p>
          <a:p>
            <a:pPr algn="ctr" eaLnBrk="0" hangingPunct="0"/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3. Системы для ведения </a:t>
            </a:r>
            <a:r>
              <a:rPr lang="ru-RU" sz="1000" b="1" dirty="0" err="1">
                <a:latin typeface="Arial Cyr" pitchFamily="34" charset="0"/>
                <a:cs typeface="Times New Roman" pitchFamily="18" charset="0"/>
              </a:rPr>
              <a:t>геостатистики</a:t>
            </a:r>
            <a:r>
              <a:rPr lang="ru-RU" sz="1000" b="1" dirty="0">
                <a:latin typeface="Arial Cyr" pitchFamily="34" charset="0"/>
                <a:cs typeface="Times New Roman" pitchFamily="18" charset="0"/>
              </a:rPr>
              <a:t> и оценка запасов </a:t>
            </a:r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месторождений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3635896" y="3310383"/>
            <a:ext cx="5184577" cy="549623"/>
          </a:xfrm>
          <a:prstGeom prst="roundRect">
            <a:avLst>
              <a:gd name="adj" fmla="val 447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0"/>
          <a:lstStyle/>
          <a:p>
            <a:pPr algn="ctr" eaLnBrk="0" hangingPunct="0"/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1. Система АСУ ГТК</a:t>
            </a:r>
          </a:p>
          <a:p>
            <a:pPr algn="ctr" eaLnBrk="0" hangingPunct="0"/>
            <a:r>
              <a:rPr lang="ru-RU" sz="1000" b="1" dirty="0">
                <a:latin typeface="Arial Cyr" pitchFamily="34" charset="0"/>
                <a:cs typeface="Times New Roman" pitchFamily="18" charset="0"/>
              </a:rPr>
              <a:t>2</a:t>
            </a:r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. Лабораторная информационная система</a:t>
            </a:r>
          </a:p>
          <a:p>
            <a:pPr algn="ctr" eaLnBrk="0" hangingPunct="0"/>
            <a:r>
              <a:rPr lang="ru-RU" sz="1000" b="1" dirty="0">
                <a:latin typeface="Arial Cyr" pitchFamily="34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. Системы планирования</a:t>
            </a:r>
          </a:p>
          <a:p>
            <a:pPr algn="ctr" eaLnBrk="0" hangingPunct="0"/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4. </a:t>
            </a:r>
            <a:r>
              <a:rPr lang="en-US" sz="1000" b="1" dirty="0" smtClean="0">
                <a:latin typeface="Arial Cyr" pitchFamily="34" charset="0"/>
                <a:cs typeface="Times New Roman" pitchFamily="18" charset="0"/>
              </a:rPr>
              <a:t>MES </a:t>
            </a:r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- системы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3707904" y="4579391"/>
            <a:ext cx="5075607" cy="586433"/>
          </a:xfrm>
          <a:prstGeom prst="roundRect">
            <a:avLst>
              <a:gd name="adj" fmla="val 447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 anchorCtr="0"/>
          <a:lstStyle/>
          <a:p>
            <a:pPr algn="ctr" eaLnBrk="0" hangingPunct="0"/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1. Управление закупками и запасами</a:t>
            </a:r>
          </a:p>
          <a:p>
            <a:pPr algn="ctr" eaLnBrk="0" hangingPunct="0"/>
            <a:r>
              <a:rPr lang="ru-RU" sz="1000" b="1" dirty="0">
                <a:latin typeface="Arial Cyr" pitchFamily="34" charset="0"/>
                <a:cs typeface="Times New Roman" pitchFamily="18" charset="0"/>
              </a:rPr>
              <a:t>2</a:t>
            </a:r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. Управление ремонтами</a:t>
            </a:r>
          </a:p>
          <a:p>
            <a:pPr algn="ctr" eaLnBrk="0" hangingPunct="0"/>
            <a:r>
              <a:rPr lang="ru-RU" sz="1000" b="1" dirty="0">
                <a:latin typeface="Arial Cyr" pitchFamily="34" charset="0"/>
                <a:cs typeface="Times New Roman" pitchFamily="18" charset="0"/>
              </a:rPr>
              <a:t>3</a:t>
            </a:r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. Системы производственного планирования (</a:t>
            </a:r>
            <a:r>
              <a:rPr lang="en-US" sz="1000" b="1" dirty="0" smtClean="0">
                <a:latin typeface="Arial Cyr" pitchFamily="34" charset="0"/>
                <a:cs typeface="Times New Roman" pitchFamily="18" charset="0"/>
              </a:rPr>
              <a:t>MRP</a:t>
            </a:r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)</a:t>
            </a:r>
          </a:p>
          <a:p>
            <a:pPr algn="ctr" eaLnBrk="0" hangingPunct="0"/>
            <a:r>
              <a:rPr lang="en-US" sz="1000" b="1" dirty="0" smtClean="0">
                <a:latin typeface="Arial Cyr" pitchFamily="34" charset="0"/>
                <a:cs typeface="Times New Roman" pitchFamily="18" charset="0"/>
              </a:rPr>
              <a:t>4. SRM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6948264" y="5312433"/>
            <a:ext cx="1832803" cy="293216"/>
          </a:xfrm>
          <a:prstGeom prst="roundRect">
            <a:avLst>
              <a:gd name="adj" fmla="val 447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 anchorCtr="0"/>
          <a:lstStyle/>
          <a:p>
            <a:pPr algn="ctr" eaLnBrk="0" hangingPunct="0"/>
            <a:r>
              <a:rPr lang="ru-RU" sz="1000" b="1" dirty="0" smtClean="0">
                <a:latin typeface="Arial Cyr" pitchFamily="34" charset="0"/>
                <a:cs typeface="Times New Roman" pitchFamily="18" charset="0"/>
              </a:rPr>
              <a:t>Прочие модули </a:t>
            </a:r>
            <a:r>
              <a:rPr lang="en-US" sz="1000" b="1" dirty="0" smtClean="0">
                <a:latin typeface="Arial Cyr" pitchFamily="34" charset="0"/>
                <a:cs typeface="Times New Roman" pitchFamily="18" charset="0"/>
              </a:rPr>
              <a:t>ERP</a:t>
            </a:r>
          </a:p>
        </p:txBody>
      </p:sp>
    </p:spTree>
    <p:extLst>
      <p:ext uri="{BB962C8B-B14F-4D97-AF65-F5344CB8AC3E}">
        <p14:creationId xmlns:p14="http://schemas.microsoft.com/office/powerpoint/2010/main" val="18645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652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/>
              <a:t>Основные положения концепции развития информационных технологий группы «Полюс»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24847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+mj-lt"/>
              </a:rPr>
              <a:t>Ориентация на создание единого информационного пространства группы компаний.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>
                <a:latin typeface="+mj-lt"/>
              </a:rPr>
              <a:t>Внедрение единых стандартов ИТ в бизнес-единицах.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>
                <a:latin typeface="+mj-lt"/>
              </a:rPr>
              <a:t>Ориентация на использование </a:t>
            </a:r>
            <a:r>
              <a:rPr lang="ru-RU" sz="2000" dirty="0" err="1">
                <a:latin typeface="+mj-lt"/>
              </a:rPr>
              <a:t>интранет</a:t>
            </a:r>
            <a:r>
              <a:rPr lang="ru-RU" sz="2000" dirty="0">
                <a:latin typeface="+mj-lt"/>
              </a:rPr>
              <a:t> технологий, централизация ИС (возможно  использование распределенных решений с единым центром).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>
                <a:latin typeface="+mj-lt"/>
              </a:rPr>
              <a:t>Использование информационных систем известных западных и российских производителей, хорошо зарекомендовавших себя на российском рынке (</a:t>
            </a:r>
            <a:r>
              <a:rPr lang="en-US" sz="2000" dirty="0">
                <a:latin typeface="+mj-lt"/>
              </a:rPr>
              <a:t>best </a:t>
            </a:r>
            <a:r>
              <a:rPr lang="en-US" sz="2000">
                <a:latin typeface="+mj-lt"/>
              </a:rPr>
              <a:t>of </a:t>
            </a:r>
            <a:r>
              <a:rPr lang="en-US" sz="2000" smtClean="0">
                <a:latin typeface="+mj-lt"/>
              </a:rPr>
              <a:t>breed</a:t>
            </a:r>
            <a:r>
              <a:rPr lang="en-US" sz="2000" dirty="0">
                <a:latin typeface="+mj-lt"/>
              </a:rPr>
              <a:t>) – </a:t>
            </a:r>
            <a:r>
              <a:rPr lang="ru-RU" sz="2000" dirty="0">
                <a:latin typeface="+mj-lt"/>
              </a:rPr>
              <a:t>рекомендация от компании </a:t>
            </a:r>
            <a:r>
              <a:rPr lang="en-US" sz="2000" dirty="0">
                <a:latin typeface="+mj-lt"/>
              </a:rPr>
              <a:t>Gartner </a:t>
            </a:r>
            <a:r>
              <a:rPr lang="ru-RU" sz="2000" dirty="0">
                <a:latin typeface="+mj-lt"/>
              </a:rPr>
              <a:t>для группы компаний «Полюс».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>
                <a:latin typeface="+mj-lt"/>
              </a:rPr>
              <a:t>Использование информационных систем, </a:t>
            </a:r>
            <a:r>
              <a:rPr lang="ru-RU" sz="2000" dirty="0" err="1">
                <a:latin typeface="+mj-lt"/>
              </a:rPr>
              <a:t>минимизирующих</a:t>
            </a:r>
            <a:r>
              <a:rPr lang="ru-RU" sz="2000" dirty="0">
                <a:latin typeface="+mj-lt"/>
              </a:rPr>
              <a:t> затраты на интеграцию приложений (Выбор систем преимущественно построенных на технологиях </a:t>
            </a:r>
            <a:r>
              <a:rPr lang="en-US" sz="2000" dirty="0">
                <a:latin typeface="+mj-lt"/>
              </a:rPr>
              <a:t>Microsoft)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495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1"/>
          <p:cNvSpPr txBox="1">
            <a:spLocks/>
          </p:cNvSpPr>
          <p:nvPr/>
        </p:nvSpPr>
        <p:spPr bwMode="auto">
          <a:xfrm>
            <a:off x="372743" y="22048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2pPr>
            <a:lvl3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3pPr>
            <a:lvl4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4pPr>
            <a:lvl5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5pPr>
            <a:lvl6pPr marL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6pPr>
            <a:lvl7pPr marL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7pPr>
            <a:lvl8pPr marL="1371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8pPr>
            <a:lvl9pPr marL="1828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endParaRPr lang="ru-RU"/>
          </a:p>
        </p:txBody>
      </p:sp>
      <p:sp>
        <p:nvSpPr>
          <p:cNvPr id="9221" name="Shape 9217"/>
          <p:cNvSpPr txBox="1">
            <a:spLocks/>
          </p:cNvSpPr>
          <p:nvPr/>
        </p:nvSpPr>
        <p:spPr bwMode="auto">
          <a:xfrm>
            <a:off x="217984" y="1074389"/>
            <a:ext cx="8407152" cy="5090915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800100" indent="-22860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0" indent="-28575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latin typeface="+mj-lt"/>
                <a:ea typeface="SimSun" pitchFamily="2" charset="-122"/>
              </a:rPr>
              <a:t>Активное привлечение западных </a:t>
            </a:r>
            <a:r>
              <a:rPr lang="ru-RU" sz="1400" dirty="0" err="1">
                <a:latin typeface="+mj-lt"/>
                <a:ea typeface="SimSun" pitchFamily="2" charset="-122"/>
              </a:rPr>
              <a:t>вендоров</a:t>
            </a:r>
            <a:r>
              <a:rPr lang="ru-RU" sz="1400" dirty="0">
                <a:latin typeface="+mj-lt"/>
                <a:ea typeface="SimSun" pitchFamily="2" charset="-122"/>
              </a:rPr>
              <a:t> для поддержки ИТ инфраструктуры, для организации контроля за внедрением бизнес приложений </a:t>
            </a:r>
            <a:r>
              <a:rPr lang="en-US" sz="1400" dirty="0">
                <a:latin typeface="+mj-lt"/>
                <a:ea typeface="SimSun" pitchFamily="2" charset="-122"/>
              </a:rPr>
              <a:t>(Quality Assurance)</a:t>
            </a:r>
            <a:r>
              <a:rPr lang="ru-RU" sz="1400" dirty="0">
                <a:latin typeface="+mj-lt"/>
                <a:ea typeface="SimSun" pitchFamily="2" charset="-122"/>
              </a:rPr>
              <a:t> Примеры: </a:t>
            </a:r>
            <a:r>
              <a:rPr lang="en-US" sz="1400" dirty="0">
                <a:latin typeface="+mj-lt"/>
                <a:ea typeface="SimSun" pitchFamily="2" charset="-122"/>
              </a:rPr>
              <a:t>Premier Support </a:t>
            </a:r>
            <a:r>
              <a:rPr lang="ru-RU" sz="1400" dirty="0">
                <a:latin typeface="+mj-lt"/>
                <a:ea typeface="SimSun" pitchFamily="2" charset="-122"/>
              </a:rPr>
              <a:t>от </a:t>
            </a:r>
            <a:r>
              <a:rPr lang="en-US" sz="1400" dirty="0">
                <a:latin typeface="+mj-lt"/>
                <a:ea typeface="SimSun" pitchFamily="2" charset="-122"/>
              </a:rPr>
              <a:t>Microsoft</a:t>
            </a:r>
            <a:r>
              <a:rPr lang="ru-RU" sz="1400" dirty="0">
                <a:latin typeface="+mj-lt"/>
                <a:ea typeface="SimSun" pitchFamily="2" charset="-122"/>
              </a:rPr>
              <a:t> для ИТ инфраструктуры, </a:t>
            </a:r>
            <a:r>
              <a:rPr lang="en-US" sz="1400" dirty="0">
                <a:latin typeface="+mj-lt"/>
                <a:ea typeface="SimSun" pitchFamily="2" charset="-122"/>
              </a:rPr>
              <a:t>IBM – </a:t>
            </a:r>
            <a:r>
              <a:rPr lang="ru-RU" sz="1400" dirty="0">
                <a:latin typeface="+mj-lt"/>
                <a:ea typeface="SimSun" pitchFamily="2" charset="-122"/>
              </a:rPr>
              <a:t>При внедрении системы бюджетирования на базе </a:t>
            </a:r>
            <a:r>
              <a:rPr lang="en-US" sz="1400" dirty="0">
                <a:latin typeface="+mj-lt"/>
                <a:ea typeface="SimSun" pitchFamily="2" charset="-122"/>
              </a:rPr>
              <a:t>IBM </a:t>
            </a:r>
            <a:r>
              <a:rPr lang="en-US" sz="1400" dirty="0" err="1">
                <a:latin typeface="+mj-lt"/>
                <a:ea typeface="SimSun" pitchFamily="2" charset="-122"/>
              </a:rPr>
              <a:t>Cognos</a:t>
            </a:r>
            <a:r>
              <a:rPr lang="en-US" sz="1400" dirty="0">
                <a:latin typeface="+mj-lt"/>
                <a:ea typeface="SimSun" pitchFamily="2" charset="-122"/>
              </a:rPr>
              <a:t> TM1</a:t>
            </a:r>
          </a:p>
          <a:p>
            <a:pPr marL="857250" indent="-28575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latin typeface="+mj-lt"/>
                <a:ea typeface="SimSun" pitchFamily="2" charset="-122"/>
              </a:rPr>
              <a:t> Привлечение западных аналитических и консалтинговых компаний, при выборе ключевых бизнес приложений. Пример: </a:t>
            </a:r>
            <a:r>
              <a:rPr lang="en-US" sz="1400" dirty="0">
                <a:latin typeface="+mj-lt"/>
                <a:ea typeface="SimSun" pitchFamily="2" charset="-122"/>
              </a:rPr>
              <a:t>Gartner (Market-Visio) </a:t>
            </a:r>
            <a:r>
              <a:rPr lang="ru-RU" sz="1400" dirty="0">
                <a:latin typeface="+mj-lt"/>
                <a:ea typeface="SimSun" pitchFamily="2" charset="-122"/>
              </a:rPr>
              <a:t>при выборе системы ТОРО (</a:t>
            </a:r>
            <a:r>
              <a:rPr lang="en-US" sz="1400" dirty="0">
                <a:latin typeface="+mj-lt"/>
                <a:ea typeface="SimSun" pitchFamily="2" charset="-122"/>
              </a:rPr>
              <a:t>Asset Management)</a:t>
            </a:r>
            <a:endParaRPr lang="ru-RU" sz="1400" dirty="0">
              <a:latin typeface="+mj-lt"/>
              <a:ea typeface="SimSun" pitchFamily="2" charset="-122"/>
            </a:endParaRPr>
          </a:p>
          <a:p>
            <a:pPr marL="857250" indent="-28575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latin typeface="+mj-lt"/>
              </a:rPr>
              <a:t>Активное использование </a:t>
            </a:r>
            <a:r>
              <a:rPr lang="ru-RU" sz="1400" dirty="0" err="1">
                <a:latin typeface="+mj-lt"/>
              </a:rPr>
              <a:t>Аутсосрсинга</a:t>
            </a:r>
            <a:r>
              <a:rPr lang="ru-RU" sz="1400" dirty="0">
                <a:latin typeface="+mj-lt"/>
              </a:rPr>
              <a:t> при реализации ИТ проектов.</a:t>
            </a:r>
          </a:p>
          <a:p>
            <a:pPr marL="857250" indent="-28575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latin typeface="+mj-lt"/>
                <a:ea typeface="SimSun" pitchFamily="2" charset="-122"/>
              </a:rPr>
              <a:t>Использование </a:t>
            </a:r>
            <a:r>
              <a:rPr lang="en-US" sz="1400" dirty="0">
                <a:latin typeface="+mj-lt"/>
                <a:ea typeface="SimSun" pitchFamily="2" charset="-122"/>
              </a:rPr>
              <a:t>SLA в</a:t>
            </a:r>
            <a:r>
              <a:rPr lang="ru-RU" sz="1400" dirty="0">
                <a:latin typeface="+mj-lt"/>
                <a:ea typeface="SimSun" pitchFamily="2" charset="-122"/>
              </a:rPr>
              <a:t> работе с подрядчиками по поддержке бизнес и ИТ приложений, телеком провайдерами.</a:t>
            </a:r>
          </a:p>
          <a:p>
            <a:pPr marL="857250" indent="-28575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latin typeface="+mj-lt"/>
                <a:ea typeface="SimSun" pitchFamily="2" charset="-122"/>
              </a:rPr>
              <a:t>Использование </a:t>
            </a:r>
            <a:r>
              <a:rPr lang="en-US" sz="1400" dirty="0">
                <a:latin typeface="+mj-lt"/>
                <a:ea typeface="SimSun" pitchFamily="2" charset="-122"/>
              </a:rPr>
              <a:t>ITIL</a:t>
            </a:r>
            <a:r>
              <a:rPr lang="ru-RU" sz="1400" dirty="0">
                <a:latin typeface="+mj-lt"/>
                <a:ea typeface="SimSun" pitchFamily="2" charset="-122"/>
              </a:rPr>
              <a:t> для построения единой службы поддержки пользователей</a:t>
            </a:r>
            <a:r>
              <a:rPr lang="ru-RU" sz="1400" dirty="0" smtClean="0">
                <a:latin typeface="+mj-lt"/>
                <a:ea typeface="SimSun" pitchFamily="2" charset="-122"/>
              </a:rPr>
              <a:t>.</a:t>
            </a:r>
          </a:p>
          <a:p>
            <a:pPr marL="857250" indent="-28575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+mj-lt"/>
                <a:ea typeface="SimSun" pitchFamily="2" charset="-122"/>
              </a:rPr>
              <a:t>Использования для осуществления поддержки пользователей схемы </a:t>
            </a:r>
            <a:r>
              <a:rPr lang="ru-RU" sz="1400" dirty="0" err="1" smtClean="0">
                <a:latin typeface="+mj-lt"/>
                <a:ea typeface="SimSun" pitchFamily="2" charset="-122"/>
              </a:rPr>
              <a:t>инсорсинга</a:t>
            </a:r>
            <a:r>
              <a:rPr lang="ru-RU" sz="1400" dirty="0" smtClean="0">
                <a:latin typeface="+mj-lt"/>
                <a:ea typeface="SimSun" pitchFamily="2" charset="-122"/>
              </a:rPr>
              <a:t> (единая служба ИТ поддержки всей группы компаний</a:t>
            </a:r>
            <a:endParaRPr lang="ru-RU" sz="1400" dirty="0">
              <a:latin typeface="+mj-lt"/>
              <a:ea typeface="SimSun" pitchFamily="2" charset="-122"/>
            </a:endParaRPr>
          </a:p>
          <a:p>
            <a:pPr marL="857250" indent="-28575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latin typeface="+mj-lt"/>
                <a:ea typeface="SimSun" pitchFamily="2" charset="-122"/>
              </a:rPr>
              <a:t>Существует и функционирует коллегиальный орган для принятия решений «</a:t>
            </a:r>
            <a:r>
              <a:rPr lang="ru-RU" sz="1400" dirty="0" err="1">
                <a:latin typeface="+mj-lt"/>
                <a:ea typeface="SimSun" pitchFamily="2" charset="-122"/>
              </a:rPr>
              <a:t>Коммисия</a:t>
            </a:r>
            <a:r>
              <a:rPr lang="ru-RU" sz="1400" dirty="0">
                <a:latin typeface="+mj-lt"/>
                <a:ea typeface="SimSun" pitchFamily="2" charset="-122"/>
              </a:rPr>
              <a:t> по ИТ</a:t>
            </a:r>
            <a:r>
              <a:rPr lang="ru-RU" sz="1400" dirty="0" smtClean="0">
                <a:latin typeface="+mj-lt"/>
                <a:ea typeface="SimSun" pitchFamily="2" charset="-122"/>
              </a:rPr>
              <a:t>»</a:t>
            </a:r>
            <a:endParaRPr lang="ru-RU" sz="1400" dirty="0">
              <a:latin typeface="+mj-lt"/>
              <a:ea typeface="SimSun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16632"/>
            <a:ext cx="8229600" cy="6524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Подходы, сложившиеся в процессе построения управления  ИТ за 9</a:t>
            </a:r>
            <a:r>
              <a:rPr lang="ru-RU" sz="1600" dirty="0"/>
              <a:t> </a:t>
            </a:r>
            <a:r>
              <a:rPr lang="ru-RU" sz="1600" dirty="0" smtClean="0"/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150968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B1E98-3F59-45F1-B77F-A815ADBF04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3140968"/>
            <a:ext cx="4133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ВАШИ ВОПРОСЫ…….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5360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1"/>
          <p:cNvSpPr txBox="1">
            <a:spLocks/>
          </p:cNvSpPr>
          <p:nvPr/>
        </p:nvSpPr>
        <p:spPr bwMode="auto">
          <a:xfrm>
            <a:off x="372743" y="22048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2pPr>
            <a:lvl3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3pPr>
            <a:lvl4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4pPr>
            <a:lvl5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5pPr>
            <a:lvl6pPr marL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6pPr>
            <a:lvl7pPr marL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7pPr>
            <a:lvl8pPr marL="1371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8pPr>
            <a:lvl9pPr marL="1828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endParaRPr lang="ru-RU"/>
          </a:p>
        </p:txBody>
      </p:sp>
      <p:sp>
        <p:nvSpPr>
          <p:cNvPr id="9221" name="Shape 9217"/>
          <p:cNvSpPr txBox="1">
            <a:spLocks/>
          </p:cNvSpPr>
          <p:nvPr/>
        </p:nvSpPr>
        <p:spPr bwMode="auto">
          <a:xfrm>
            <a:off x="4139952" y="1090067"/>
            <a:ext cx="4845224" cy="5090915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800100" indent="-22860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0" eaLnBrk="1" hangingPunct="1">
              <a:spcBef>
                <a:spcPct val="20000"/>
              </a:spcBef>
            </a:pPr>
            <a:r>
              <a:rPr lang="ru-RU" sz="1600" b="1" i="1" dirty="0" smtClean="0"/>
              <a:t>В Магазине.</a:t>
            </a:r>
          </a:p>
          <a:p>
            <a:pPr marL="571500" indent="0" eaLnBrk="1" hangingPunct="1">
              <a:spcBef>
                <a:spcPct val="20000"/>
              </a:spcBef>
            </a:pPr>
            <a:r>
              <a:rPr lang="ru-RU" sz="1600" dirty="0" smtClean="0"/>
              <a:t>Консультант:</a:t>
            </a:r>
          </a:p>
          <a:p>
            <a:pPr marL="571500" indent="0" eaLnBrk="1" hangingPunct="1">
              <a:spcBef>
                <a:spcPct val="20000"/>
              </a:spcBef>
            </a:pPr>
            <a:r>
              <a:rPr lang="ru-RU" sz="1600" dirty="0" smtClean="0"/>
              <a:t>… Наклонитесь в лево, правую руку задерите, голову наклоните назад….</a:t>
            </a:r>
          </a:p>
          <a:p>
            <a:pPr marL="571500" indent="0" eaLnBrk="1" hangingPunct="1">
              <a:spcBef>
                <a:spcPct val="20000"/>
              </a:spcBef>
            </a:pPr>
            <a:r>
              <a:rPr lang="ru-RU" sz="1600" dirty="0" smtClean="0"/>
              <a:t>Ну вот видите какой замечательный костюм, как литой на Вас сидит… и портного звать не пришлось…</a:t>
            </a:r>
          </a:p>
          <a:p>
            <a:pPr marL="571500" indent="0" eaLnBrk="1" hangingPunct="1">
              <a:spcBef>
                <a:spcPct val="20000"/>
              </a:spcBef>
            </a:pPr>
            <a:r>
              <a:rPr lang="ru-RU" sz="1600" b="1" i="1" dirty="0" smtClean="0"/>
              <a:t>На улице.</a:t>
            </a:r>
          </a:p>
          <a:p>
            <a:pPr marL="571500" indent="0" eaLnBrk="1" hangingPunct="1">
              <a:spcBef>
                <a:spcPct val="20000"/>
              </a:spcBef>
            </a:pPr>
            <a:r>
              <a:rPr lang="ru-RU" sz="1600" dirty="0" smtClean="0"/>
              <a:t>Прохожие (молча думают): </a:t>
            </a:r>
          </a:p>
          <a:p>
            <a:pPr marL="571500" indent="0" eaLnBrk="1" hangingPunct="1">
              <a:spcBef>
                <a:spcPct val="20000"/>
              </a:spcBef>
            </a:pPr>
            <a:r>
              <a:rPr lang="ru-RU" sz="1600" dirty="0" smtClean="0"/>
              <a:t>… у… какой красивый дорогой костюм, а мужик – такой </a:t>
            </a:r>
            <a:r>
              <a:rPr lang="ru-RU" sz="1600" dirty="0" err="1" smtClean="0"/>
              <a:t>ур.д</a:t>
            </a:r>
            <a:r>
              <a:rPr lang="ru-RU" sz="1600" dirty="0" smtClean="0"/>
              <a:t>, это ж как его скрючило….</a:t>
            </a:r>
          </a:p>
          <a:p>
            <a:pPr marL="571500" indent="0" eaLnBrk="1" hangingPunct="1">
              <a:spcBef>
                <a:spcPct val="20000"/>
              </a:spcBef>
            </a:pPr>
            <a:endParaRPr lang="ru-RU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16632"/>
            <a:ext cx="8229600" cy="6524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Эпилог (если вы еще мечтаете о Полномасштабной</a:t>
            </a:r>
            <a:r>
              <a:rPr lang="en-US" sz="1600" dirty="0" smtClean="0"/>
              <a:t> </a:t>
            </a:r>
            <a:r>
              <a:rPr lang="ru-RU" sz="1600" dirty="0" smtClean="0"/>
              <a:t>Всепроникающей </a:t>
            </a:r>
            <a:r>
              <a:rPr lang="en-US" sz="1600" dirty="0" smtClean="0"/>
              <a:t>ERP</a:t>
            </a:r>
            <a:r>
              <a:rPr lang="ru-RU" sz="1600" dirty="0" smtClean="0"/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2" y="1761989"/>
            <a:ext cx="342810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Пролог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412776"/>
            <a:ext cx="4186808" cy="19728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«Цвет </a:t>
            </a:r>
            <a:r>
              <a:rPr lang="ru-RU" sz="2400" dirty="0"/>
              <a:t>автомобиля может быть любым при условии, что он </a:t>
            </a:r>
            <a:r>
              <a:rPr lang="ru-RU" sz="2400" dirty="0" smtClean="0"/>
              <a:t>черный»</a:t>
            </a:r>
          </a:p>
          <a:p>
            <a:pPr marL="0" indent="0" algn="just">
              <a:buNone/>
            </a:pPr>
            <a:r>
              <a:rPr lang="ru-RU" sz="2000" i="1" dirty="0" smtClean="0"/>
              <a:t>Г. Форд, начало ХХ века.</a:t>
            </a:r>
            <a:endParaRPr lang="ru-RU" sz="20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5F5C5-4D8A-4F7D-83B4-3E60E92BEF1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930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Компания «Форд» выпускает миллионы автомобилей самой разной комплектации и любых цветов – все что захочет клиент.</a:t>
            </a:r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932065" y="1340768"/>
            <a:ext cx="4186808" cy="19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000" dirty="0" smtClean="0"/>
              <a:t>«Наша </a:t>
            </a:r>
            <a:r>
              <a:rPr lang="en-US" sz="2000" dirty="0" smtClean="0"/>
              <a:t>ERP </a:t>
            </a:r>
            <a:r>
              <a:rPr lang="ru-RU" sz="2000" dirty="0" smtClean="0"/>
              <a:t>самая лучшая </a:t>
            </a:r>
            <a:r>
              <a:rPr lang="en-US" sz="2000" dirty="0" smtClean="0"/>
              <a:t>ERP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вобрала в себя лучшие практики управления за десятилетия  - Ваша компания должна изменить свои процессы, под нашу систему!»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800" i="1" dirty="0" smtClean="0"/>
              <a:t>Неизвестный консультант на внедрении известной </a:t>
            </a:r>
            <a:r>
              <a:rPr lang="en-US" sz="1800" i="1" dirty="0" smtClean="0"/>
              <a:t>ERP, </a:t>
            </a:r>
            <a:r>
              <a:rPr lang="ru-RU" sz="1800" i="1" dirty="0" smtClean="0"/>
              <a:t>конец ХХ века.</a:t>
            </a:r>
          </a:p>
          <a:p>
            <a:pPr marL="0" indent="0" algn="just">
              <a:buFont typeface="Arial" pitchFamily="34" charset="0"/>
              <a:buNone/>
            </a:pP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8780" y="4221088"/>
            <a:ext cx="39337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Используя принцип </a:t>
            </a:r>
            <a:r>
              <a:rPr lang="en-US" dirty="0" smtClean="0"/>
              <a:t>best of </a:t>
            </a:r>
            <a:r>
              <a:rPr lang="en-US" dirty="0" smtClean="0"/>
              <a:t>breed </a:t>
            </a:r>
            <a:r>
              <a:rPr lang="ru-RU" dirty="0" smtClean="0"/>
              <a:t>многие компании  быстро и эффективно автоматизируют свою деятельно, при этом ПО адаптируется под эффективные процессы компании, а не наоборот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032371"/>
            <a:ext cx="85689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Прошлое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930610"/>
            <a:ext cx="85689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Настоящее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67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22684" y="116632"/>
            <a:ext cx="8769796" cy="891431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dirty="0" smtClean="0"/>
              <a:t>Группа «Полюс» это: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6 золотодобывающих предприятий,</a:t>
            </a:r>
            <a:r>
              <a:rPr lang="en-US" sz="1600" dirty="0" smtClean="0"/>
              <a:t>  </a:t>
            </a:r>
            <a:r>
              <a:rPr lang="ru-RU" sz="1600" dirty="0" smtClean="0"/>
              <a:t>17 геологоразведочных проектов, </a:t>
            </a:r>
            <a:br>
              <a:rPr lang="ru-RU" sz="1600" dirty="0" smtClean="0"/>
            </a:br>
            <a:r>
              <a:rPr lang="ru-RU" sz="1600" dirty="0" smtClean="0"/>
              <a:t>6 из 10 крупнейших золоторудных месторождений в России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8208912" cy="45275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</a:t>
            </a:r>
            <a:r>
              <a:rPr lang="ru-RU" dirty="0" smtClean="0"/>
              <a:t>одной стороны</a:t>
            </a:r>
            <a:br>
              <a:rPr lang="ru-RU" dirty="0" smtClean="0"/>
            </a:br>
            <a:r>
              <a:rPr lang="ru-RU" dirty="0" smtClean="0"/>
              <a:t>Стратегическое видение компании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5F5C5-4D8A-4F7D-83B4-3E60E92BEF1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383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4971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568952" cy="42627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12700" lvl="0" indent="-342900" algn="just">
              <a:spcBef>
                <a:spcPts val="1500"/>
              </a:spcBef>
              <a:spcAft>
                <a:spcPts val="320"/>
              </a:spcAft>
              <a:buClr>
                <a:schemeClr val="accent1"/>
              </a:buClr>
              <a:buSzPts val="1100"/>
              <a:buFont typeface="Arial"/>
              <a:buChar char="■"/>
              <a:tabLst>
                <a:tab pos="462280" algn="l"/>
              </a:tabLst>
            </a:pPr>
            <a:r>
              <a:rPr lang="ru-RU" sz="1400" dirty="0">
                <a:latin typeface="+mj-lt"/>
              </a:rPr>
              <a:t>Международная публичная компания, акции которой котируются на ведущих фондовых биржах мира.</a:t>
            </a:r>
          </a:p>
          <a:p>
            <a:pPr marL="342900" marR="12700" lvl="0" indent="-342900" algn="just">
              <a:spcBef>
                <a:spcPts val="1500"/>
              </a:spcBef>
              <a:spcAft>
                <a:spcPts val="280"/>
              </a:spcAft>
              <a:buClr>
                <a:schemeClr val="accent1"/>
              </a:buClr>
              <a:buSzPts val="1100"/>
              <a:buFont typeface="Arial"/>
              <a:buChar char="■"/>
              <a:tabLst>
                <a:tab pos="462280" algn="l"/>
              </a:tabLst>
            </a:pPr>
            <a:r>
              <a:rPr lang="ru-RU" sz="1400" dirty="0">
                <a:latin typeface="+mj-lt"/>
              </a:rPr>
              <a:t>Лидер золотодобывающей отрасли России, входящий в список пяти крупнейших мировых компаний по рыночной капитализации, объемам запасов и производства.</a:t>
            </a:r>
          </a:p>
          <a:p>
            <a:pPr marL="342900" marR="12700" lvl="0" indent="-342900" algn="just">
              <a:spcBef>
                <a:spcPts val="1500"/>
              </a:spcBef>
              <a:spcAft>
                <a:spcPts val="320"/>
              </a:spcAft>
              <a:buClr>
                <a:schemeClr val="accent1"/>
              </a:buClr>
              <a:buSzPts val="1100"/>
              <a:buFont typeface="Arial"/>
              <a:buChar char="■"/>
              <a:tabLst>
                <a:tab pos="462280" algn="l"/>
              </a:tabLst>
            </a:pPr>
            <a:r>
              <a:rPr lang="ru-RU" sz="1400" dirty="0">
                <a:latin typeface="+mj-lt"/>
              </a:rPr>
              <a:t>Современная компания, соблюдающая высокие стандарты корпоративного управления, являющаяся привлекательным объектом для инвестиций.</a:t>
            </a:r>
          </a:p>
          <a:p>
            <a:pPr marL="342900" marR="12700" lvl="0" indent="-342900" algn="just">
              <a:spcBef>
                <a:spcPts val="1500"/>
              </a:spcBef>
              <a:spcAft>
                <a:spcPts val="320"/>
              </a:spcAft>
              <a:buClr>
                <a:schemeClr val="accent1"/>
              </a:buClr>
              <a:buSzPts val="1100"/>
              <a:buFont typeface="Arial"/>
              <a:buChar char="■"/>
              <a:tabLst>
                <a:tab pos="462280" algn="l"/>
              </a:tabLst>
            </a:pPr>
            <a:r>
              <a:rPr lang="ru-RU" sz="1400" dirty="0">
                <a:latin typeface="+mj-lt"/>
              </a:rPr>
              <a:t>Ответственная компания, обеспечивающая устойчивое социальное развитие и поддержание экологического баланса в регионах работы. Во всех регионах её </a:t>
            </a:r>
            <a:r>
              <a:rPr lang="ru-RU" sz="1400" dirty="0">
                <a:solidFill>
                  <a:schemeClr val="dk1"/>
                </a:solidFill>
                <a:latin typeface="+mj-lt"/>
              </a:rPr>
              <a:t>деятельности люди стремятся работать в компании.</a:t>
            </a:r>
          </a:p>
          <a:p>
            <a:pPr marL="342900" marR="38100" lvl="0" indent="-342900" algn="just">
              <a:spcBef>
                <a:spcPts val="15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Arial"/>
              <a:buChar char="■"/>
              <a:tabLst>
                <a:tab pos="466725" algn="l"/>
              </a:tabLst>
            </a:pPr>
            <a:r>
              <a:rPr lang="ru-RU" sz="1400" dirty="0">
                <a:solidFill>
                  <a:schemeClr val="dk1"/>
                </a:solidFill>
                <a:latin typeface="+mj-lt"/>
              </a:rPr>
              <a:t>Инновационная компания, обладающая устойчивым конкурентным преимуществом за счет постоянного совершенствования используемых технологий.</a:t>
            </a:r>
          </a:p>
          <a:p>
            <a:pPr marL="342900" marR="38100" lvl="0" indent="-342900" algn="just">
              <a:spcBef>
                <a:spcPts val="1500"/>
              </a:spcBef>
              <a:spcAft>
                <a:spcPts val="1200"/>
              </a:spcAft>
              <a:buClr>
                <a:schemeClr val="accent1"/>
              </a:buClr>
              <a:buSzPts val="1100"/>
              <a:buFont typeface="Arial"/>
              <a:buChar char="■"/>
              <a:tabLst>
                <a:tab pos="466725" algn="l"/>
              </a:tabLst>
            </a:pPr>
            <a:r>
              <a:rPr lang="ru-RU" sz="1400" dirty="0">
                <a:solidFill>
                  <a:schemeClr val="dk1"/>
                </a:solidFill>
                <a:latin typeface="+mj-lt"/>
              </a:rPr>
              <a:t>Надежная компания, отличающаяся безусловным выполнением планов, соблюдением партнерских обязательств, имеющая долгосрочные перспективы роста производства и сырьевой базы.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36702"/>
            <a:ext cx="85689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Стратегическое видение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855373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другой стороны</a:t>
            </a:r>
            <a:br>
              <a:rPr lang="ru-RU" dirty="0" smtClean="0"/>
            </a:br>
            <a:r>
              <a:rPr lang="en-US" dirty="0" smtClean="0"/>
              <a:t>M&amp;A</a:t>
            </a:r>
            <a:r>
              <a:rPr lang="ru-RU" dirty="0" smtClean="0"/>
              <a:t>, Организационные изменения, среднесрочные цели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732166"/>
            <a:ext cx="8229600" cy="176884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+mj-lt"/>
              </a:rPr>
              <a:t>З изменения в составе основных акционеров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+mj-lt"/>
              </a:rPr>
              <a:t>4 смены генеральных директоров и </a:t>
            </a:r>
            <a:r>
              <a:rPr lang="ru-RU" sz="2000" dirty="0" err="1" smtClean="0">
                <a:latin typeface="+mj-lt"/>
              </a:rPr>
              <a:t>последующи</a:t>
            </a:r>
            <a:r>
              <a:rPr lang="en-US" sz="2000" dirty="0" smtClean="0">
                <a:latin typeface="+mj-lt"/>
              </a:rPr>
              <a:t>x </a:t>
            </a:r>
            <a:r>
              <a:rPr lang="ru-RU" sz="2000" dirty="0" smtClean="0">
                <a:latin typeface="+mj-lt"/>
              </a:rPr>
              <a:t>организационных изменений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+mj-lt"/>
              </a:rPr>
              <a:t>Несколько сделок </a:t>
            </a:r>
            <a:r>
              <a:rPr lang="en-US" sz="2000" dirty="0" smtClean="0">
                <a:latin typeface="+mj-lt"/>
              </a:rPr>
              <a:t>M&amp;A </a:t>
            </a:r>
            <a:r>
              <a:rPr lang="ru-RU" sz="2000" dirty="0" smtClean="0">
                <a:latin typeface="+mj-lt"/>
              </a:rPr>
              <a:t>при которых приобретаемые компании полностью интегрировались в ИТ инфраструктуру.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5F5C5-4D8A-4F7D-83B4-3E60E92BEF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19461"/>
            <a:ext cx="82809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За 9 лет произошло: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736" y="3789040"/>
            <a:ext cx="81557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Пример среднесрочных </a:t>
            </a:r>
            <a:r>
              <a:rPr lang="ru-RU" b="1" dirty="0" smtClean="0">
                <a:latin typeface="+mj-lt"/>
              </a:rPr>
              <a:t>задачи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8736" y="4221088"/>
            <a:ext cx="815571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Цель до 2013г. -  достичь извлечения на уровне 80%+ в результате реализации программы модернизации, направленной на повышение эффективности переработки руды на ГОК.</a:t>
            </a:r>
          </a:p>
        </p:txBody>
      </p:sp>
    </p:spTree>
    <p:extLst>
      <p:ext uri="{BB962C8B-B14F-4D97-AF65-F5344CB8AC3E}">
        <p14:creationId xmlns:p14="http://schemas.microsoft.com/office/powerpoint/2010/main" val="307827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3744416"/>
          </a:xfr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j-lt"/>
                <a:cs typeface="Arial" pitchFamily="34" charset="0"/>
              </a:rPr>
              <a:t>Масштабы географической удаленности  подразделений, и зачастую полное отсутствие полноценной городской инфраструктуры поблизости.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  <a:cs typeface="Arial" pitchFamily="34" charset="0"/>
              </a:rPr>
              <a:t>Проблемы со сроками  поставки оборудования, высокая стоимость</a:t>
            </a:r>
            <a:r>
              <a:rPr lang="en-US" sz="1800" dirty="0" smtClean="0">
                <a:latin typeface="+mj-lt"/>
                <a:cs typeface="Arial" pitchFamily="34" charset="0"/>
              </a:rPr>
              <a:t> </a:t>
            </a:r>
            <a:r>
              <a:rPr lang="ru-RU" sz="1800" dirty="0" smtClean="0">
                <a:latin typeface="+mj-lt"/>
                <a:cs typeface="Arial" pitchFamily="34" charset="0"/>
              </a:rPr>
              <a:t>доставки.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  <a:cs typeface="Arial" pitchFamily="34" charset="0"/>
              </a:rPr>
              <a:t>Рабочий день подразделений в разных часовых поясах.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  <a:cs typeface="Arial" pitchFamily="34" charset="0"/>
              </a:rPr>
              <a:t>Тяжелые климатические условия - ограничение в выборе оборудования.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  <a:cs typeface="Arial" pitchFamily="34" charset="0"/>
              </a:rPr>
              <a:t> Ограничения при выборе централизованных решений из-за использовании  спутниковых каналов.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  <a:cs typeface="Arial" pitchFamily="34" charset="0"/>
              </a:rPr>
              <a:t> Нехватка квалифицированных ИТ специалистов в удаленных подразделениях.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600" dirty="0" smtClean="0"/>
          </a:p>
        </p:txBody>
      </p:sp>
      <p:sp>
        <p:nvSpPr>
          <p:cNvPr id="5" name="Shape 4"/>
          <p:cNvSpPr txBox="1">
            <a:spLocks noChangeArrowheads="1"/>
          </p:cNvSpPr>
          <p:nvPr/>
        </p:nvSpPr>
        <p:spPr bwMode="auto">
          <a:xfrm>
            <a:off x="284550" y="116632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2pPr>
            <a:lvl3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3pPr>
            <a:lvl4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4pPr>
            <a:lvl5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5pPr>
            <a:lvl6pPr marL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6pPr>
            <a:lvl7pPr marL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7pPr>
            <a:lvl8pPr marL="1371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8pPr>
            <a:lvl9pPr marL="1828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916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sz="1600" dirty="0"/>
              <a:t>Специфика ИТ на предприятиях добывающей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18488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/>
          </p:cNvSpPr>
          <p:nvPr/>
        </p:nvSpPr>
        <p:spPr bwMode="auto">
          <a:xfrm>
            <a:off x="356827" y="116632"/>
            <a:ext cx="85359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A39161"/>
                </a:solidFill>
                <a:latin typeface="+mj-lt"/>
                <a:ea typeface="+mj-ea"/>
                <a:cs typeface="+mj-cs"/>
              </a:rPr>
              <a:t>Текущее состояние телекоммуникационной </a:t>
            </a:r>
            <a:r>
              <a:rPr lang="ru-RU" sz="1600" b="1" dirty="0" smtClean="0">
                <a:solidFill>
                  <a:srgbClr val="A39161"/>
                </a:solidFill>
                <a:latin typeface="+mj-lt"/>
                <a:ea typeface="+mj-ea"/>
                <a:cs typeface="+mj-cs"/>
              </a:rPr>
              <a:t>инфраструктуры</a:t>
            </a:r>
            <a:endParaRPr lang="ru-RU" sz="1600" b="1" dirty="0">
              <a:solidFill>
                <a:srgbClr val="A3916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3" y="728663"/>
            <a:ext cx="8762082" cy="614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0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E53B82-EA12-4243-92FD-70E3E25A9398}" type="slidenum">
              <a:rPr lang="ru-RU" sz="1400" smtClean="0"/>
              <a:pPr eaLnBrk="1" hangingPunct="1"/>
              <a:t>8</a:t>
            </a:fld>
            <a:endParaRPr lang="ru-RU" sz="1400" smtClean="0"/>
          </a:p>
        </p:txBody>
      </p:sp>
      <p:sp>
        <p:nvSpPr>
          <p:cNvPr id="7171" name="Shap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marL="0" indent="0" defTabSz="914400" eaLnBrk="1" hangingPunct="1"/>
            <a:r>
              <a:rPr lang="ru-RU" sz="1800" b="1" dirty="0" smtClean="0">
                <a:ea typeface="SimSun" pitchFamily="2" charset="-122"/>
              </a:rPr>
              <a:t>Состав основных ИТ-сервисов предоставляемых подразделениям компании</a:t>
            </a:r>
            <a:endParaRPr lang="ru-RU" sz="1800" b="1" dirty="0" smtClean="0"/>
          </a:p>
        </p:txBody>
      </p:sp>
      <p:graphicFrame>
        <p:nvGraphicFramePr>
          <p:cNvPr id="6" name="Table 102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90915"/>
              </p:ext>
            </p:extLst>
          </p:nvPr>
        </p:nvGraphicFramePr>
        <p:xfrm>
          <a:off x="1115616" y="1268760"/>
          <a:ext cx="6929438" cy="5005823"/>
        </p:xfrm>
        <a:graphic>
          <a:graphicData uri="http://schemas.openxmlformats.org/drawingml/2006/table">
            <a:tbl>
              <a:tblPr/>
              <a:tblGrid>
                <a:gridCol w="2270125"/>
                <a:gridCol w="4659313"/>
              </a:tblGrid>
              <a:tr h="251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БЛОК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Функционал ИТ-сервиса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Финансовый блок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учет по международным стандартам в соответствии с МСФО;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бухгалтерский и налоговый учет в соответствии с российским законодательством, формирование отчетностей;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финансовый анализ предприятия;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бюджетное планирование; мониторинг фактической деятельности предприятия, многомерный анализ отклонений плановых и фактических данных;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управление инвестициями.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Блок    организационного развития,  Юр. блок,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SimSun" pitchFamily="2" charset="-122"/>
                          <a:cs typeface="Times New Roman" pitchFamily="18" charset="0"/>
                        </a:rPr>
                        <a:t>PR, IR, GR.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планирование потребностей в персонале, эффективное планирование занятости, учет кадров и анализ кадрового состава, кадровое делопроизводство, управление карьерой сотрудников;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электронное обучение;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экономический анализ инвестиционных проектов;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представительство Компании в сети Интернет;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доступ к федеральной и региональной законодательной, нормативной и другой подобной информации.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Производственный блок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учет и планирование производства (формирование плана производства, планирование потребности в ресурсах, формирование посменного плана производства, контроль исполнения, управление затратами и расчет себестоимости, Управление активами);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геологическое моделирование объектов и поверхностей, управление данными геологоразведки, ведение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геостатистики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 и оценка запасов месторождений;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SimSun" pitchFamily="2" charset="-122"/>
                          <a:cs typeface="Times New Roman" pitchFamily="18" charset="0"/>
                        </a:rPr>
                        <a:t>MES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SimSun" pitchFamily="2" charset="-122"/>
                          <a:cs typeface="Times New Roman" pitchFamily="18" charset="0"/>
                        </a:rPr>
                        <a:t>системы для сбора фактических данных напрямую с производства.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Общие сервисы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подготовка электронных документов, электронный документооборот, совместная работа над проектами, внутрикорпоративное общение;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• работа с корпоративным хранилищем знаний.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51281" marR="51281" marT="34184" marB="341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классического подхода к автоматизации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ИТ </a:t>
            </a:r>
            <a:r>
              <a:rPr lang="ru-RU" dirty="0" smtClean="0"/>
              <a:t>стратегия - внедрение </a:t>
            </a:r>
            <a:r>
              <a:rPr lang="en-US" dirty="0" smtClean="0"/>
              <a:t>ERP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0"/>
            <a:ext cx="3852428" cy="338437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</a:rPr>
              <a:t>Учитывает ИТ инфраструктуру и развитие верхней части пирамиды, не учитывает серьёзное влияние нижней части, особенно для производственных компаний</a:t>
            </a:r>
          </a:p>
          <a:p>
            <a:pPr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</a:rPr>
              <a:t>Опирается на высокоуровневую стратегию компании и не учитывает существование ИТ в условиях неопределённости</a:t>
            </a:r>
            <a:endParaRPr lang="ru-RU" sz="1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5F5C5-4D8A-4F7D-83B4-3E60E92BEF1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172581" cy="33865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394773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10% Описание трансформации стратегии компании в ИТ стратегию</a:t>
            </a:r>
          </a:p>
          <a:p>
            <a:r>
              <a:rPr lang="ru-RU" sz="1400" dirty="0" smtClean="0">
                <a:latin typeface="+mj-lt"/>
              </a:rPr>
              <a:t>30% Перспективное видение ИТ инфраструктуры</a:t>
            </a:r>
          </a:p>
          <a:p>
            <a:r>
              <a:rPr lang="ru-RU" sz="1400" dirty="0">
                <a:latin typeface="+mj-lt"/>
              </a:rPr>
              <a:t>5</a:t>
            </a:r>
            <a:r>
              <a:rPr lang="ru-RU" sz="1400" dirty="0" smtClean="0">
                <a:latin typeface="+mj-lt"/>
              </a:rPr>
              <a:t>0% План внедрения монолитной </a:t>
            </a:r>
            <a:r>
              <a:rPr lang="en-US" sz="1400" dirty="0" smtClean="0">
                <a:latin typeface="+mj-lt"/>
              </a:rPr>
              <a:t>ERP</a:t>
            </a:r>
            <a:r>
              <a:rPr lang="ru-RU" sz="1400" dirty="0" smtClean="0">
                <a:latin typeface="+mj-lt"/>
              </a:rPr>
              <a:t> и </a:t>
            </a:r>
            <a:r>
              <a:rPr lang="en-US" sz="1400" dirty="0" smtClean="0">
                <a:latin typeface="+mj-lt"/>
              </a:rPr>
              <a:t>BI</a:t>
            </a:r>
            <a:r>
              <a:rPr lang="ru-RU" sz="1400" dirty="0" smtClean="0">
                <a:latin typeface="+mj-lt"/>
              </a:rPr>
              <a:t>, + портфель ИТ проектов</a:t>
            </a:r>
          </a:p>
          <a:p>
            <a:r>
              <a:rPr lang="ru-RU" sz="1400" dirty="0" smtClean="0">
                <a:latin typeface="+mj-lt"/>
              </a:rPr>
              <a:t>10% Разработка </a:t>
            </a:r>
            <a:r>
              <a:rPr lang="en-US" sz="1400" dirty="0" smtClean="0">
                <a:latin typeface="+mj-lt"/>
              </a:rPr>
              <a:t>KPI </a:t>
            </a:r>
            <a:r>
              <a:rPr lang="ru-RU" sz="1400" dirty="0" smtClean="0">
                <a:latin typeface="+mj-lt"/>
              </a:rPr>
              <a:t>для </a:t>
            </a:r>
            <a:r>
              <a:rPr lang="en-US" sz="1400" dirty="0" smtClean="0">
                <a:latin typeface="+mj-lt"/>
              </a:rPr>
              <a:t>IT </a:t>
            </a:r>
            <a:r>
              <a:rPr lang="ru-RU" sz="1400" dirty="0" smtClean="0">
                <a:latin typeface="+mj-lt"/>
              </a:rPr>
              <a:t>исходя из стратегии и планов управления портфелем ИТ проектов</a:t>
            </a:r>
            <a:endParaRPr lang="ru-RU" sz="1400" dirty="0">
              <a:latin typeface="+mj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39551" y="1080716"/>
            <a:ext cx="8205029" cy="31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2988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Документ классической ИТ стратегии состоит </a:t>
            </a:r>
            <a:r>
              <a:rPr lang="ru-RU" sz="12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на:</a:t>
            </a:r>
            <a:endParaRPr lang="en-US" sz="125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67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CONVERT_POSITION" val="18.25;444.125;101.75;311.625"/>
  <p:tag name="JPM_OBJECT_NAME" val="jpmObjectTitle"/>
</p:tagLst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ACA095"/>
      </a:dk2>
      <a:lt2>
        <a:srgbClr val="ADB8BF"/>
      </a:lt2>
      <a:accent1>
        <a:srgbClr val="A39161"/>
      </a:accent1>
      <a:accent2>
        <a:srgbClr val="EFE9E5"/>
      </a:accent2>
      <a:accent3>
        <a:srgbClr val="FFFFFF"/>
      </a:accent3>
      <a:accent4>
        <a:srgbClr val="000000"/>
      </a:accent4>
      <a:accent5>
        <a:srgbClr val="CEC7B7"/>
      </a:accent5>
      <a:accent6>
        <a:srgbClr val="D9D3CF"/>
      </a:accent6>
      <a:hlink>
        <a:srgbClr val="A39161"/>
      </a:hlink>
      <a:folHlink>
        <a:srgbClr val="6A737B"/>
      </a:folHlink>
    </a:clrScheme>
    <a:fontScheme name="1_Тема Offic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ACA095"/>
        </a:dk2>
        <a:lt2>
          <a:srgbClr val="ADB8BF"/>
        </a:lt2>
        <a:accent1>
          <a:srgbClr val="A39161"/>
        </a:accent1>
        <a:accent2>
          <a:srgbClr val="EFE9E5"/>
        </a:accent2>
        <a:accent3>
          <a:srgbClr val="FFFFFF"/>
        </a:accent3>
        <a:accent4>
          <a:srgbClr val="000000"/>
        </a:accent4>
        <a:accent5>
          <a:srgbClr val="CEC7B7"/>
        </a:accent5>
        <a:accent6>
          <a:srgbClr val="D9D3CF"/>
        </a:accent6>
        <a:hlink>
          <a:srgbClr val="A39161"/>
        </a:hlink>
        <a:folHlink>
          <a:srgbClr val="6A73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Полюс Золото">
      <a:dk1>
        <a:sysClr val="windowText" lastClr="000000"/>
      </a:dk1>
      <a:lt1>
        <a:sysClr val="window" lastClr="FFFFFF"/>
      </a:lt1>
      <a:dk2>
        <a:srgbClr val="ACA095"/>
      </a:dk2>
      <a:lt2>
        <a:srgbClr val="ADB8BF"/>
      </a:lt2>
      <a:accent1>
        <a:srgbClr val="A39161"/>
      </a:accent1>
      <a:accent2>
        <a:srgbClr val="EFE9E5"/>
      </a:accent2>
      <a:accent3>
        <a:srgbClr val="876500"/>
      </a:accent3>
      <a:accent4>
        <a:srgbClr val="231F20"/>
      </a:accent4>
      <a:accent5>
        <a:srgbClr val="E7D8AC"/>
      </a:accent5>
      <a:accent6>
        <a:srgbClr val="D9CFC0"/>
      </a:accent6>
      <a:hlink>
        <a:srgbClr val="A39161"/>
      </a:hlink>
      <a:folHlink>
        <a:srgbClr val="6A737B"/>
      </a:folHlink>
    </a:clrScheme>
    <a:fontScheme name="2_Тема Office">
      <a:majorFont>
        <a:latin typeface="Tahoma"/>
        <a:ea typeface=""/>
        <a:cs typeface="Tahoma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Тема Office 1">
    <a:dk1>
      <a:srgbClr val="000000"/>
    </a:dk1>
    <a:lt1>
      <a:srgbClr val="FFFFFF"/>
    </a:lt1>
    <a:dk2>
      <a:srgbClr val="ACA095"/>
    </a:dk2>
    <a:lt2>
      <a:srgbClr val="ADB8BF"/>
    </a:lt2>
    <a:accent1>
      <a:srgbClr val="A39161"/>
    </a:accent1>
    <a:accent2>
      <a:srgbClr val="EFE9E5"/>
    </a:accent2>
    <a:accent3>
      <a:srgbClr val="FFFFFF"/>
    </a:accent3>
    <a:accent4>
      <a:srgbClr val="000000"/>
    </a:accent4>
    <a:accent5>
      <a:srgbClr val="CEC7B7"/>
    </a:accent5>
    <a:accent6>
      <a:srgbClr val="D9D3CF"/>
    </a:accent6>
    <a:hlink>
      <a:srgbClr val="A39161"/>
    </a:hlink>
    <a:folHlink>
      <a:srgbClr val="6A737B"/>
    </a:folHlink>
  </a:clrScheme>
</a:themeOverride>
</file>

<file path=ppt/theme/themeOverride2.xml><?xml version="1.0" encoding="utf-8"?>
<a:themeOverride xmlns:a="http://schemas.openxmlformats.org/drawingml/2006/main">
  <a:clrScheme name="1_Тема Office 1">
    <a:dk1>
      <a:srgbClr val="000000"/>
    </a:dk1>
    <a:lt1>
      <a:srgbClr val="FFFFFF"/>
    </a:lt1>
    <a:dk2>
      <a:srgbClr val="ACA095"/>
    </a:dk2>
    <a:lt2>
      <a:srgbClr val="ADB8BF"/>
    </a:lt2>
    <a:accent1>
      <a:srgbClr val="A39161"/>
    </a:accent1>
    <a:accent2>
      <a:srgbClr val="EFE9E5"/>
    </a:accent2>
    <a:accent3>
      <a:srgbClr val="FFFFFF"/>
    </a:accent3>
    <a:accent4>
      <a:srgbClr val="000000"/>
    </a:accent4>
    <a:accent5>
      <a:srgbClr val="CEC7B7"/>
    </a:accent5>
    <a:accent6>
      <a:srgbClr val="D9D3CF"/>
    </a:accent6>
    <a:hlink>
      <a:srgbClr val="A39161"/>
    </a:hlink>
    <a:folHlink>
      <a:srgbClr val="6A737B"/>
    </a:folHlink>
  </a:clrScheme>
</a:themeOverride>
</file>

<file path=ppt/theme/themeOverride3.xml><?xml version="1.0" encoding="utf-8"?>
<a:themeOverride xmlns:a="http://schemas.openxmlformats.org/drawingml/2006/main">
  <a:clrScheme name="1_Тема Office 1">
    <a:dk1>
      <a:srgbClr val="000000"/>
    </a:dk1>
    <a:lt1>
      <a:srgbClr val="FFFFFF"/>
    </a:lt1>
    <a:dk2>
      <a:srgbClr val="ACA095"/>
    </a:dk2>
    <a:lt2>
      <a:srgbClr val="ADB8BF"/>
    </a:lt2>
    <a:accent1>
      <a:srgbClr val="A39161"/>
    </a:accent1>
    <a:accent2>
      <a:srgbClr val="EFE9E5"/>
    </a:accent2>
    <a:accent3>
      <a:srgbClr val="FFFFFF"/>
    </a:accent3>
    <a:accent4>
      <a:srgbClr val="000000"/>
    </a:accent4>
    <a:accent5>
      <a:srgbClr val="CEC7B7"/>
    </a:accent5>
    <a:accent6>
      <a:srgbClr val="D9D3CF"/>
    </a:accent6>
    <a:hlink>
      <a:srgbClr val="A39161"/>
    </a:hlink>
    <a:folHlink>
      <a:srgbClr val="6A737B"/>
    </a:folHlink>
  </a:clrScheme>
</a:themeOverride>
</file>

<file path=ppt/theme/themeOverride4.xml><?xml version="1.0" encoding="utf-8"?>
<a:themeOverride xmlns:a="http://schemas.openxmlformats.org/drawingml/2006/main">
  <a:clrScheme name="1_Тема Office 1">
    <a:dk1>
      <a:srgbClr val="000000"/>
    </a:dk1>
    <a:lt1>
      <a:srgbClr val="FFFFFF"/>
    </a:lt1>
    <a:dk2>
      <a:srgbClr val="ACA095"/>
    </a:dk2>
    <a:lt2>
      <a:srgbClr val="ADB8BF"/>
    </a:lt2>
    <a:accent1>
      <a:srgbClr val="A39161"/>
    </a:accent1>
    <a:accent2>
      <a:srgbClr val="EFE9E5"/>
    </a:accent2>
    <a:accent3>
      <a:srgbClr val="FFFFFF"/>
    </a:accent3>
    <a:accent4>
      <a:srgbClr val="000000"/>
    </a:accent4>
    <a:accent5>
      <a:srgbClr val="CEC7B7"/>
    </a:accent5>
    <a:accent6>
      <a:srgbClr val="D9D3CF"/>
    </a:accent6>
    <a:hlink>
      <a:srgbClr val="A39161"/>
    </a:hlink>
    <a:folHlink>
      <a:srgbClr val="6A737B"/>
    </a:folHlink>
  </a:clrScheme>
</a:themeOverride>
</file>

<file path=ppt/theme/themeOverride5.xml><?xml version="1.0" encoding="utf-8"?>
<a:themeOverride xmlns:a="http://schemas.openxmlformats.org/drawingml/2006/main">
  <a:clrScheme name="1_Тема Office 1">
    <a:dk1>
      <a:srgbClr val="000000"/>
    </a:dk1>
    <a:lt1>
      <a:srgbClr val="FFFFFF"/>
    </a:lt1>
    <a:dk2>
      <a:srgbClr val="ACA095"/>
    </a:dk2>
    <a:lt2>
      <a:srgbClr val="ADB8BF"/>
    </a:lt2>
    <a:accent1>
      <a:srgbClr val="A39161"/>
    </a:accent1>
    <a:accent2>
      <a:srgbClr val="EFE9E5"/>
    </a:accent2>
    <a:accent3>
      <a:srgbClr val="FFFFFF"/>
    </a:accent3>
    <a:accent4>
      <a:srgbClr val="000000"/>
    </a:accent4>
    <a:accent5>
      <a:srgbClr val="CEC7B7"/>
    </a:accent5>
    <a:accent6>
      <a:srgbClr val="D9D3CF"/>
    </a:accent6>
    <a:hlink>
      <a:srgbClr val="A39161"/>
    </a:hlink>
    <a:folHlink>
      <a:srgbClr val="6A737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EC11D0-9D26-465F-A812-3EDE9C24C5B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EEC9D3-01C8-4AF5-925B-A07158EEC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04EDCD-FBE6-4BF1-85CA-F4F5BBBBC1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14893</TotalTime>
  <Words>1290</Words>
  <Application>Microsoft Office PowerPoint</Application>
  <PresentationFormat>Экран (4:3)</PresentationFormat>
  <Paragraphs>144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2_Тема Office</vt:lpstr>
      <vt:lpstr>Презентация PowerPoint</vt:lpstr>
      <vt:lpstr>Пролог </vt:lpstr>
      <vt:lpstr>Группа «Полюс» это:  6 золотодобывающих предприятий,  17 геологоразведочных проектов,  6 из 10 крупнейших золоторудных месторождений в России</vt:lpstr>
      <vt:lpstr>C одной стороны Стратегическое видение компании</vt:lpstr>
      <vt:lpstr>С другой стороны M&amp;A, Организационные изменения, среднесрочные цели</vt:lpstr>
      <vt:lpstr>Презентация PowerPoint</vt:lpstr>
      <vt:lpstr>Презентация PowerPoint</vt:lpstr>
      <vt:lpstr>Состав основных ИТ-сервисов предоставляемых подразделениям компании</vt:lpstr>
      <vt:lpstr>Недостатки классического подхода к автоматизации  ИТ стратегия - внедрение ERP системы.</vt:lpstr>
      <vt:lpstr>Жизненный цикл месторождения и связка с ИТ сервисами </vt:lpstr>
      <vt:lpstr>Основные положения концепции развития информационных технологий группы «Полюс»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108</cp:revision>
  <cp:lastPrinted>2013-06-04T16:25:16Z</cp:lastPrinted>
  <dcterms:created xsi:type="dcterms:W3CDTF">2012-06-27T11:19:30Z</dcterms:created>
  <dcterms:modified xsi:type="dcterms:W3CDTF">2013-11-06T19:49:31Z</dcterms:modified>
</cp:coreProperties>
</file>