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71" r:id="rId4"/>
    <p:sldId id="272" r:id="rId5"/>
    <p:sldId id="287" r:id="rId6"/>
    <p:sldId id="286" r:id="rId7"/>
    <p:sldId id="290" r:id="rId8"/>
    <p:sldId id="288" r:id="rId9"/>
    <p:sldId id="274" r:id="rId10"/>
    <p:sldId id="291" r:id="rId11"/>
    <p:sldId id="276" r:id="rId12"/>
    <p:sldId id="258" r:id="rId13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верева Анна Эдуардовна" initials="ЗА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5E5FD"/>
    <a:srgbClr val="FFFF99"/>
    <a:srgbClr val="4E347C"/>
    <a:srgbClr val="FFDC00"/>
    <a:srgbClr val="70AC2E"/>
    <a:srgbClr val="FEDA02"/>
    <a:srgbClr val="777777"/>
    <a:srgbClr val="00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597" autoAdjust="0"/>
    <p:restoredTop sz="89714" autoAdjust="0"/>
  </p:normalViewPr>
  <p:slideViewPr>
    <p:cSldViewPr snapToObjects="1"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-2130" y="-11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6F893-EBAB-4610-9F7A-B48FF2A844DE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7C7C5-E4A0-4D29-B0C2-E11E20332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9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D8C2-C701-4B47-8BFD-48A28735253F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8AF1A-FD8E-42AD-B192-0BA3813CA0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4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8AF1A-FD8E-42AD-B192-0BA3813CA0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6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_короткий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047" y="2168860"/>
            <a:ext cx="5620433" cy="430887"/>
          </a:xfrm>
        </p:spPr>
        <p:txBody>
          <a:bodyPr wrap="square" lIns="0" tIns="0"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2048" y="2618910"/>
            <a:ext cx="3457575" cy="675075"/>
          </a:xfrm>
        </p:spPr>
        <p:txBody>
          <a:bodyPr lIns="0" t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81790" y="3756869"/>
            <a:ext cx="400050" cy="4000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41530" y="6354325"/>
            <a:ext cx="84609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176845" y="3756869"/>
            <a:ext cx="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EKnush\Desktop\Elina\Текущее\PTT\logo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40" y="2258870"/>
            <a:ext cx="1401526" cy="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3266855" y="3759024"/>
            <a:ext cx="2250250" cy="397895"/>
          </a:xfrm>
        </p:spPr>
        <p:txBody>
          <a:bodyPr wrap="none" lIns="0" tIns="0" rIns="0" bIns="0" anchor="t"/>
          <a:lstStyle>
            <a:lvl1pPr marL="0" indent="0" algn="l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126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2051" name="Picture 3" descr="C:\Users\EKnush\Desktop\Elina\Текущее\CTC_media\Logo_ctc_media_bi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40" y="203573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5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341530" y="6354325"/>
            <a:ext cx="84609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66310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354121" y="2082042"/>
            <a:ext cx="5683264" cy="1661993"/>
          </a:xfrm>
        </p:spPr>
        <p:txBody>
          <a:bodyPr wrap="square" lIns="90000" tIns="0" rIns="90000" bIns="0" anchor="t">
            <a:spAutoFit/>
          </a:bodyPr>
          <a:lstStyle>
            <a:lvl1pPr algn="l">
              <a:defRPr sz="5400" b="1" cap="none"/>
            </a:lvl1pPr>
          </a:lstStyle>
          <a:p>
            <a:r>
              <a:rPr lang="en-US" dirty="0" smtClean="0"/>
              <a:t>Click to edit mas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ter</a:t>
            </a:r>
            <a:r>
              <a:rPr lang="en-US" dirty="0" smtClean="0"/>
              <a:t> title style</a:t>
            </a:r>
            <a:endParaRPr lang="ru-RU" dirty="0"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69808" y="2082025"/>
            <a:ext cx="1484313" cy="1484312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Slide Number Placeholder 5"/>
          <p:cNvSpPr txBox="1">
            <a:spLocks/>
          </p:cNvSpPr>
          <p:nvPr userDrawn="1"/>
        </p:nvSpPr>
        <p:spPr>
          <a:xfrm>
            <a:off x="8434083" y="6473657"/>
            <a:ext cx="368387" cy="233014"/>
          </a:xfrm>
          <a:prstGeom prst="rect">
            <a:avLst/>
          </a:prstGeom>
        </p:spPr>
        <p:txBody>
          <a:bodyPr vert="horz" wrap="square" lIns="0" tIns="46800" rIns="0" bIns="46800" rtlCol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buClr>
                <a:schemeClr val="accent5">
                  <a:lumMod val="60000"/>
                  <a:lumOff val="40000"/>
                </a:schemeClr>
              </a:buClr>
              <a:buSzPct val="110000"/>
              <a:buFont typeface="Arial" pitchFamily="34" charset="0"/>
              <a:buChar char="|"/>
            </a:pPr>
            <a:fld id="{55A95938-BB75-4260-B1BE-EA9559FC2D84}" type="slidenum">
              <a:rPr lang="ru-RU" sz="9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pPr marL="171450" lvl="0" indent="-171450" algn="l">
                <a:buClr>
                  <a:schemeClr val="accent5">
                    <a:lumMod val="60000"/>
                    <a:lumOff val="40000"/>
                  </a:schemeClr>
                </a:buClr>
                <a:buSzPct val="110000"/>
                <a:buFont typeface="Arial" pitchFamily="34" charset="0"/>
                <a:buChar char="|"/>
              </a:pPr>
              <a:t>‹#›</a:t>
            </a:fld>
            <a:endParaRPr lang="ru-RU" sz="9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4" descr="C:\Users\EKnush\Desktop\Elina\Текущее\CTC_media\24.12.12\Icon\Logo_ctc_medi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7"/>
            <a:ext cx="811213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0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 без заголов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0090" y="1600200"/>
            <a:ext cx="3685710" cy="45259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67054" y="1600200"/>
            <a:ext cx="3682133" cy="45259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05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 с белым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3658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4984390" y="1403775"/>
            <a:ext cx="3771568" cy="4815535"/>
          </a:xfrm>
        </p:spPr>
        <p:txBody>
          <a:bodyPr lIns="90000" tIns="46800" rIns="90000" bIns="46800"/>
          <a:lstStyle>
            <a:lvl1pPr>
              <a:defRPr sz="1200"/>
            </a:lvl1pPr>
            <a:lvl2pPr>
              <a:defRPr sz="11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984390" y="998730"/>
            <a:ext cx="3773075" cy="215445"/>
          </a:xfrm>
          <a:noFill/>
          <a:ln>
            <a:noFill/>
          </a:ln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3"/>
          </p:nvPr>
        </p:nvSpPr>
        <p:spPr>
          <a:xfrm>
            <a:off x="837720" y="1403775"/>
            <a:ext cx="3773074" cy="4815535"/>
          </a:xfrm>
        </p:spPr>
        <p:txBody>
          <a:bodyPr lIns="90000" tIns="46800" rIns="90000" bIns="46800"/>
          <a:lstStyle>
            <a:lvl1pPr>
              <a:defRPr sz="1200"/>
            </a:lvl1pPr>
            <a:lvl2pPr>
              <a:defRPr sz="11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37720" y="998730"/>
            <a:ext cx="3773074" cy="215445"/>
          </a:xfrm>
          <a:noFill/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00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7720" y="998730"/>
            <a:ext cx="3779285" cy="184666"/>
          </a:xfrm>
          <a:solidFill>
            <a:schemeClr val="bg2"/>
          </a:solidFill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836585" y="1403775"/>
            <a:ext cx="3780420" cy="239402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837720" y="3789040"/>
            <a:ext cx="3779285" cy="239402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949269" y="1004675"/>
            <a:ext cx="3788508" cy="184666"/>
          </a:xfrm>
          <a:solidFill>
            <a:schemeClr val="bg2"/>
          </a:solidFill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949268" y="1403775"/>
            <a:ext cx="3808197" cy="4779294"/>
          </a:xfrm>
        </p:spPr>
        <p:txBody>
          <a:bodyPr>
            <a:normAutofit/>
          </a:bodyPr>
          <a:lstStyle>
            <a:lvl1pPr marL="266700" indent="-26670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 baseline="0"/>
            </a:lvl1pPr>
            <a:lvl2pPr marL="714375" indent="-257175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 с желтым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977045" y="1053315"/>
            <a:ext cx="3779285" cy="184666"/>
          </a:xfrm>
          <a:solidFill>
            <a:schemeClr val="bg2"/>
          </a:solidFill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37720" y="1053317"/>
            <a:ext cx="3779285" cy="184666"/>
          </a:xfrm>
          <a:solidFill>
            <a:schemeClr val="bg2"/>
          </a:solidFill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7720" y="1403776"/>
            <a:ext cx="3779284" cy="4815534"/>
          </a:xfrm>
        </p:spPr>
        <p:txBody>
          <a:bodyPr>
            <a:normAutofit/>
          </a:bodyPr>
          <a:lstStyle>
            <a:lvl1pPr marL="266700" indent="-26670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4977044" y="1403775"/>
            <a:ext cx="3780421" cy="4815534"/>
          </a:xfrm>
        </p:spPr>
        <p:txBody>
          <a:bodyPr>
            <a:normAutofit/>
          </a:bodyPr>
          <a:lstStyle>
            <a:lvl1pPr marL="266700" indent="-26670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64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 с желтым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3658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37719" y="1403776"/>
            <a:ext cx="3779285" cy="4815534"/>
          </a:xfrm>
        </p:spPr>
        <p:txBody>
          <a:bodyPr>
            <a:normAutofit/>
          </a:bodyPr>
          <a:lstStyle>
            <a:lvl1pPr marL="266700" indent="-26670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837720" y="1010902"/>
            <a:ext cx="3779285" cy="184666"/>
          </a:xfrm>
          <a:solidFill>
            <a:schemeClr val="bg2"/>
          </a:solidFill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4944236" y="1403775"/>
            <a:ext cx="3811721" cy="4815535"/>
          </a:xfrm>
        </p:spPr>
        <p:txBody>
          <a:bodyPr lIns="90000" tIns="46800" rIns="90000" bIns="46800"/>
          <a:lstStyle>
            <a:lvl1pPr>
              <a:defRPr sz="1200"/>
            </a:lvl1pPr>
            <a:lvl2pPr>
              <a:defRPr sz="11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944237" y="1010902"/>
            <a:ext cx="3811721" cy="184666"/>
          </a:xfrm>
          <a:solidFill>
            <a:schemeClr val="bg2"/>
          </a:solidFill>
        </p:spPr>
        <p:txBody>
          <a:bodyPr wrap="square" lIns="90000" rIns="90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33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заголовкам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33327" y="961524"/>
            <a:ext cx="1531900" cy="116233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wrap="square" lIns="90000" tIns="46800" rIns="90000" bIns="46800" anchor="ctr">
            <a:noAutofit/>
          </a:bodyPr>
          <a:lstStyle>
            <a:lvl1pPr algn="r">
              <a:lnSpc>
                <a:spcPct val="100000"/>
              </a:lnSpc>
              <a:defRPr sz="1200" b="1"/>
            </a:lvl1pPr>
            <a:lvl2pPr algn="r">
              <a:defRPr sz="1200" b="1"/>
            </a:lvl2pPr>
            <a:lvl3pPr algn="r">
              <a:defRPr sz="1200" b="1"/>
            </a:lvl3pPr>
            <a:lvl4pPr algn="r">
              <a:defRPr sz="1200" b="1"/>
            </a:lvl4pPr>
            <a:lvl5pPr algn="r">
              <a:defRPr sz="1200" b="1"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4855" y="2258871"/>
            <a:ext cx="1531900" cy="1170130"/>
          </a:xfrm>
          <a:solidFill>
            <a:srgbClr val="FFD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wrap="square" lIns="90000" tIns="46800" rIns="90000" bIns="46800" anchor="ctr">
            <a:noAutofit/>
          </a:bodyPr>
          <a:lstStyle>
            <a:lvl1pPr algn="r">
              <a:lnSpc>
                <a:spcPct val="100000"/>
              </a:lnSpc>
              <a:defRPr sz="1200" b="1"/>
            </a:lvl1pPr>
            <a:lvl2pPr algn="r">
              <a:defRPr sz="1200" b="1"/>
            </a:lvl2pPr>
            <a:lvl3pPr algn="r">
              <a:defRPr sz="1200" b="1"/>
            </a:lvl3pPr>
            <a:lvl4pPr algn="r">
              <a:defRPr sz="1200" b="1"/>
            </a:lvl4pPr>
            <a:lvl5pPr algn="r">
              <a:defRPr sz="1200" b="1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01770" y="2259721"/>
            <a:ext cx="6267888" cy="116927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F4D100"/>
              </a:buClr>
              <a:buSzPct val="100000"/>
              <a:buFont typeface="Arial" pitchFamily="34" charset="0"/>
              <a:buChar char="►"/>
              <a:defRPr sz="1200" b="0"/>
            </a:lvl1pPr>
            <a:lvl2pPr marL="714375" indent="-257175">
              <a:lnSpc>
                <a:spcPct val="100000"/>
              </a:lnSpc>
              <a:buClr>
                <a:srgbClr val="F4D100"/>
              </a:buClr>
              <a:buSzPct val="90000"/>
              <a:buFont typeface="Arial" pitchFamily="34" charset="0"/>
              <a:buChar char="►"/>
              <a:defRPr sz="1200" b="0"/>
            </a:lvl2pPr>
            <a:lvl3pPr marL="1162050" indent="-247650">
              <a:lnSpc>
                <a:spcPct val="100000"/>
              </a:lnSpc>
              <a:buClr>
                <a:srgbClr val="F4D100"/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rgbClr val="F4D100"/>
              </a:buClr>
              <a:buSzPct val="120000"/>
              <a:buFont typeface="Arial" pitchFamily="34" charset="0"/>
              <a:buChar char="•"/>
              <a:defRPr sz="1000" b="0"/>
            </a:lvl4pPr>
            <a:lvl5pPr marL="2000250" indent="-171450">
              <a:lnSpc>
                <a:spcPct val="100000"/>
              </a:lnSpc>
              <a:buClr>
                <a:srgbClr val="F4D100"/>
              </a:buClr>
              <a:buSzPct val="70000"/>
              <a:buFont typeface="Arial" pitchFamily="34" charset="0"/>
              <a:buChar char="▼"/>
              <a:defRPr sz="9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ru-RU" dirty="0" smtClean="0"/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33286" y="3564016"/>
            <a:ext cx="1531900" cy="1170130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wrap="square" lIns="90000" tIns="46800" rIns="90000" bIns="46800" anchor="ctr">
            <a:noAutofit/>
          </a:bodyPr>
          <a:lstStyle>
            <a:lvl1pPr algn="r">
              <a:lnSpc>
                <a:spcPct val="100000"/>
              </a:lnSpc>
              <a:defRPr sz="1200" b="1"/>
            </a:lvl1pPr>
            <a:lvl2pPr algn="r">
              <a:defRPr sz="1200" b="1"/>
            </a:lvl2pPr>
            <a:lvl3pPr algn="r">
              <a:defRPr sz="1200" b="1"/>
            </a:lvl3pPr>
            <a:lvl4pPr algn="r">
              <a:defRPr sz="1200" b="1"/>
            </a:lvl4pPr>
            <a:lvl5pPr algn="r">
              <a:defRPr sz="1200" b="1"/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3286" y="4869161"/>
            <a:ext cx="1531900" cy="1170130"/>
          </a:xfrm>
          <a:solidFill>
            <a:srgbClr val="FFD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wrap="square" lIns="90000" tIns="46800" rIns="90000" bIns="46800" anchor="ctr">
            <a:noAutofit/>
          </a:bodyPr>
          <a:lstStyle>
            <a:lvl1pPr algn="r">
              <a:lnSpc>
                <a:spcPct val="100000"/>
              </a:lnSpc>
              <a:defRPr sz="1200" b="1"/>
            </a:lvl1pPr>
            <a:lvl2pPr algn="r">
              <a:defRPr sz="1200" b="1"/>
            </a:lvl2pPr>
            <a:lvl3pPr algn="r">
              <a:defRPr sz="1200" b="1"/>
            </a:lvl3pPr>
            <a:lvl4pPr algn="r">
              <a:defRPr sz="1200" b="1"/>
            </a:lvl4pPr>
            <a:lvl5pPr algn="r">
              <a:defRPr sz="1200" b="1"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3658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2501770" y="3564015"/>
            <a:ext cx="6267887" cy="1170131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501770" y="4869159"/>
            <a:ext cx="6267888" cy="1170131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F4D100"/>
              </a:buClr>
              <a:buSzPct val="100000"/>
              <a:buFont typeface="Arial" pitchFamily="34" charset="0"/>
              <a:buChar char="►"/>
              <a:defRPr sz="1200" b="0"/>
            </a:lvl1pPr>
            <a:lvl2pPr marL="714375" indent="-257175">
              <a:lnSpc>
                <a:spcPct val="100000"/>
              </a:lnSpc>
              <a:buClr>
                <a:srgbClr val="F4D100"/>
              </a:buClr>
              <a:buSzPct val="90000"/>
              <a:buFont typeface="Arial" pitchFamily="34" charset="0"/>
              <a:buChar char="►"/>
              <a:defRPr sz="1200" b="0"/>
            </a:lvl2pPr>
            <a:lvl3pPr marL="1162050" indent="-247650">
              <a:lnSpc>
                <a:spcPct val="100000"/>
              </a:lnSpc>
              <a:buClr>
                <a:srgbClr val="F4D100"/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rgbClr val="F4D100"/>
              </a:buClr>
              <a:buSzPct val="120000"/>
              <a:buFont typeface="Arial" pitchFamily="34" charset="0"/>
              <a:buChar char="•"/>
              <a:defRPr lang="en-US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>
              <a:lnSpc>
                <a:spcPct val="100000"/>
              </a:lnSpc>
              <a:buClr>
                <a:srgbClr val="F4D100"/>
              </a:buClr>
              <a:buSzPct val="120000"/>
              <a:buFont typeface="Arial" pitchFamily="34" charset="0"/>
              <a:buChar char="►"/>
              <a:defRPr lang="en-US" sz="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19250" lvl="3" indent="-247650" algn="l" defTabSz="914400" rtl="0" eaLnBrk="1" latinLnBrk="0" hangingPunct="1">
              <a:spcBef>
                <a:spcPct val="20000"/>
              </a:spcBef>
              <a:buClr>
                <a:srgbClr val="F4D100"/>
              </a:buClr>
              <a:buSzPct val="120000"/>
              <a:buFont typeface="Arial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2000250" lvl="4" indent="-171450" algn="l" defTabSz="914400" rtl="0" eaLnBrk="1" latinLnBrk="0" hangingPunct="1">
              <a:spcBef>
                <a:spcPct val="20000"/>
              </a:spcBef>
              <a:buClr>
                <a:srgbClr val="F4D100"/>
              </a:buClr>
              <a:buSzPct val="70000"/>
              <a:buFont typeface="Arial" pitchFamily="34" charset="0"/>
              <a:buChar char="▼"/>
            </a:pPr>
            <a:r>
              <a:rPr lang="en-US" dirty="0" smtClean="0"/>
              <a:t>Fifth Level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2501770" y="963622"/>
            <a:ext cx="6267888" cy="1160233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заголовкам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4855" y="1043734"/>
            <a:ext cx="1531900" cy="1070224"/>
          </a:xfrm>
          <a:solidFill>
            <a:srgbClr val="FEDA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wrap="square" lIns="90000" tIns="46800" rIns="90000" bIns="46800" anchor="ctr">
            <a:noAutofit/>
          </a:bodyPr>
          <a:lstStyle>
            <a:lvl1pPr algn="r">
              <a:lnSpc>
                <a:spcPct val="100000"/>
              </a:lnSpc>
              <a:defRPr sz="1200" b="1"/>
            </a:lvl1pPr>
            <a:lvl2pPr algn="r">
              <a:defRPr sz="1200" b="1"/>
            </a:lvl2pPr>
            <a:lvl3pPr algn="r">
              <a:defRPr sz="1200" b="1"/>
            </a:lvl3pPr>
            <a:lvl4pPr algn="r">
              <a:defRPr sz="1200" b="1"/>
            </a:lvl4pPr>
            <a:lvl5pPr algn="r">
              <a:defRPr sz="1200" b="1"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4814" y="2574759"/>
            <a:ext cx="1531900" cy="3644552"/>
          </a:xfrm>
          <a:solidFill>
            <a:srgbClr val="FEDA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wrap="square" lIns="90000" tIns="46800" rIns="90000" bIns="46800" anchor="ctr">
            <a:noAutofit/>
          </a:bodyPr>
          <a:lstStyle>
            <a:lvl1pPr algn="r">
              <a:lnSpc>
                <a:spcPct val="100000"/>
              </a:lnSpc>
              <a:defRPr sz="1200" b="1"/>
            </a:lvl1pPr>
            <a:lvl2pPr algn="r">
              <a:defRPr sz="1200" b="1"/>
            </a:lvl2pPr>
            <a:lvl3pPr algn="r">
              <a:defRPr sz="1200" b="1"/>
            </a:lvl3pPr>
            <a:lvl4pPr algn="r">
              <a:defRPr sz="1200" b="1"/>
            </a:lvl4pPr>
            <a:lvl5pPr algn="r">
              <a:defRPr sz="1200" b="1"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3658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2546775" y="1043735"/>
            <a:ext cx="6222883" cy="1070223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2546775" y="2618910"/>
            <a:ext cx="6222883" cy="1070223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2552040" y="3882169"/>
            <a:ext cx="6222883" cy="1070223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2555150" y="5149087"/>
            <a:ext cx="6222883" cy="1070223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836585" y="2348880"/>
            <a:ext cx="7941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8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900100" y="1649788"/>
            <a:ext cx="6642230" cy="285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cs typeface="Arial" pitchFamily="34" charset="0"/>
              </a:rPr>
              <a:t>The present information is confidential and represents a commercial secret of CTC Media, Inc. and is protected in accordance with the Federal Law of the Russian Federation dated July 29, 2004 #98-FZ “On commercial secret”. </a:t>
            </a:r>
          </a:p>
          <a:p>
            <a:pPr algn="just"/>
            <a:r>
              <a:rPr lang="en-US" sz="1600" dirty="0" smtClean="0">
                <a:cs typeface="Arial" pitchFamily="34" charset="0"/>
              </a:rPr>
              <a:t>The transmission of any information contained herein and in attachments hereto to any third party without prior approval of CTC Media, </a:t>
            </a:r>
            <a:r>
              <a:rPr lang="en-US" sz="1600" dirty="0" err="1" smtClean="0">
                <a:cs typeface="Arial" pitchFamily="34" charset="0"/>
              </a:rPr>
              <a:t>Inc</a:t>
            </a:r>
            <a:r>
              <a:rPr lang="en-US" sz="1600" dirty="0" smtClean="0">
                <a:cs typeface="Arial" pitchFamily="34" charset="0"/>
              </a:rPr>
              <a:t> is prohibited and shall be prosecuted in accordance with the effective legislation of the Russian Federation.</a:t>
            </a:r>
            <a:endParaRPr lang="ru-RU" sz="1600" dirty="0" smtClean="0">
              <a:cs typeface="Arial" pitchFamily="34" charset="0"/>
            </a:endParaRPr>
          </a:p>
          <a:p>
            <a:pPr algn="just"/>
            <a:endParaRPr lang="en-US" sz="1600" dirty="0" smtClean="0">
              <a:cs typeface="Arial" pitchFamily="34" charset="0"/>
            </a:endParaRPr>
          </a:p>
          <a:p>
            <a:pPr algn="just"/>
            <a:r>
              <a:rPr lang="en-US" sz="1600" dirty="0" smtClean="0">
                <a:cs typeface="Arial" pitchFamily="34" charset="0"/>
              </a:rPr>
              <a:t>CTC Media, </a:t>
            </a:r>
            <a:r>
              <a:rPr lang="en-US" sz="1600" dirty="0" err="1" smtClean="0">
                <a:cs typeface="Arial" pitchFamily="34" charset="0"/>
              </a:rPr>
              <a:t>Inc</a:t>
            </a:r>
            <a:r>
              <a:rPr lang="en-US" sz="1600" dirty="0" smtClean="0">
                <a:cs typeface="Arial" pitchFamily="34" charset="0"/>
              </a:rPr>
              <a:t>, 31a </a:t>
            </a:r>
            <a:r>
              <a:rPr lang="en-US" sz="1600" dirty="0" err="1" smtClean="0">
                <a:cs typeface="Arial" pitchFamily="34" charset="0"/>
              </a:rPr>
              <a:t>Leningradsky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Prospekt</a:t>
            </a:r>
            <a:r>
              <a:rPr lang="en-US" sz="1600" dirty="0" smtClean="0">
                <a:cs typeface="Arial" pitchFamily="34" charset="0"/>
              </a:rPr>
              <a:t>, Bldg. 1, Moscow, 125284, Russia</a:t>
            </a:r>
            <a:endParaRPr lang="ru-RU" sz="1600" dirty="0" smtClean="0">
              <a:cs typeface="Arial" pitchFamily="34" charset="0"/>
            </a:endParaRPr>
          </a:p>
          <a:p>
            <a:endParaRPr lang="ru-RU" sz="1600" dirty="0" smtClean="0"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5492" y="1712158"/>
            <a:ext cx="57998" cy="2827442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821305" y="0"/>
            <a:ext cx="8322695" cy="773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>
              <a:spcBef>
                <a:spcPct val="20000"/>
              </a:spcBef>
              <a:buClr>
                <a:srgbClr val="595959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  <a:latin typeface="+mj-lt"/>
              </a:rPr>
              <a:t>Disclaimer</a:t>
            </a:r>
            <a:endParaRPr lang="ru-RU" sz="18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204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EKnush\Desktop\Elina\Текущее\SKYPE\Screen Shot 2012-12-18 at 16.25.0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24727"/>
          <a:stretch/>
        </p:blipFill>
        <p:spPr bwMode="auto">
          <a:xfrm>
            <a:off x="-3194" y="773705"/>
            <a:ext cx="9147193" cy="60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1172531" y="1403775"/>
            <a:ext cx="3759509" cy="2430271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6645" y="1591922"/>
            <a:ext cx="2591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CTC </a:t>
            </a:r>
            <a:r>
              <a:rPr lang="en-US" sz="1600" dirty="0"/>
              <a:t>Media, Inc. </a:t>
            </a:r>
            <a:br>
              <a:rPr lang="en-US" sz="1600" dirty="0"/>
            </a:br>
            <a:r>
              <a:rPr lang="en-US" sz="1600" dirty="0"/>
              <a:t>Mon</a:t>
            </a:r>
            <a:r>
              <a:rPr lang="ru-RU" sz="1600" dirty="0"/>
              <a:t>а</a:t>
            </a:r>
            <a:r>
              <a:rPr lang="en-US" sz="1600" dirty="0"/>
              <a:t>r</a:t>
            </a:r>
            <a:r>
              <a:rPr lang="ru-RU" sz="1600" dirty="0"/>
              <a:t>с</a:t>
            </a:r>
            <a:r>
              <a:rPr lang="en-US" sz="1600" dirty="0"/>
              <a:t>h Business Center </a:t>
            </a:r>
            <a:br>
              <a:rPr lang="en-US" sz="1600" dirty="0"/>
            </a:br>
            <a:r>
              <a:rPr lang="en-US" sz="1600" dirty="0"/>
              <a:t>31A </a:t>
            </a:r>
            <a:r>
              <a:rPr lang="en-US" sz="1600" dirty="0" err="1"/>
              <a:t>Leningradsky</a:t>
            </a:r>
            <a:r>
              <a:rPr lang="en-US" sz="1600" dirty="0"/>
              <a:t> </a:t>
            </a:r>
            <a:r>
              <a:rPr lang="en-US" sz="1600" dirty="0" err="1"/>
              <a:t>Prospekt</a:t>
            </a:r>
            <a:r>
              <a:rPr lang="en-US" sz="1600" dirty="0"/>
              <a:t>, Bld. 1 </a:t>
            </a:r>
            <a:br>
              <a:rPr lang="en-US" sz="1600" dirty="0"/>
            </a:br>
            <a:r>
              <a:rPr lang="en-US" sz="1600" dirty="0"/>
              <a:t>Moscow, 125284, Russia </a:t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 smtClean="0"/>
              <a:t>Tel</a:t>
            </a:r>
            <a:r>
              <a:rPr lang="en-US" sz="1600" dirty="0"/>
              <a:t>.: +7 (495) </a:t>
            </a:r>
            <a:r>
              <a:rPr lang="en-US" sz="1600" dirty="0" smtClean="0"/>
              <a:t>785-63-47</a:t>
            </a:r>
          </a:p>
          <a:p>
            <a:r>
              <a:rPr lang="en-US" sz="1600" dirty="0" smtClean="0"/>
              <a:t>mail: info@ctcmedia.ru</a:t>
            </a:r>
          </a:p>
        </p:txBody>
      </p:sp>
      <p:sp>
        <p:nvSpPr>
          <p:cNvPr id="7" name="Rectangle 7167"/>
          <p:cNvSpPr/>
          <p:nvPr userDrawn="1"/>
        </p:nvSpPr>
        <p:spPr>
          <a:xfrm>
            <a:off x="4939213" y="3857296"/>
            <a:ext cx="217852" cy="2017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170"/>
          <p:cNvCxnSpPr/>
          <p:nvPr userDrawn="1"/>
        </p:nvCxnSpPr>
        <p:spPr>
          <a:xfrm>
            <a:off x="5766224" y="1988840"/>
            <a:ext cx="914400" cy="68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21305" y="0"/>
            <a:ext cx="8322695" cy="7737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>
              <a:spcBef>
                <a:spcPct val="20000"/>
              </a:spcBef>
              <a:buClr>
                <a:srgbClr val="595959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  <a:latin typeface="+mj-lt"/>
              </a:rPr>
              <a:t>Contact us</a:t>
            </a:r>
            <a:endParaRPr lang="ru-RU" sz="18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639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_2-3_строк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047" y="2053008"/>
            <a:ext cx="5620433" cy="430887"/>
          </a:xfrm>
        </p:spPr>
        <p:txBody>
          <a:bodyPr wrap="square" lIns="0" tIns="0"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2048" y="3421161"/>
            <a:ext cx="3457575" cy="495056"/>
          </a:xfrm>
        </p:spPr>
        <p:txBody>
          <a:bodyPr lIns="0" t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81790" y="4244085"/>
            <a:ext cx="400050" cy="4000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41530" y="6354325"/>
            <a:ext cx="84609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176845" y="4244085"/>
            <a:ext cx="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3266855" y="4246240"/>
            <a:ext cx="2250250" cy="397895"/>
          </a:xfrm>
        </p:spPr>
        <p:txBody>
          <a:bodyPr wrap="none" lIns="0" tIns="0" rIns="0" bIns="0" anchor="t"/>
          <a:lstStyle>
            <a:lvl1pPr marL="0" indent="0" algn="l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3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126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3" name="Picture 3" descr="C:\Users\EKnush\Desktop\Elina\Текущее\CTC_media\Logo_ctc_media_bi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40" y="203573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-862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E62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1530" y="6354325"/>
            <a:ext cx="84609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4" descr="C:\Users\EKnush\Desktop\Elina\Текущее\CTC_media\24.12.12\Icon\Logo_ctc_medi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6980"/>
            <a:ext cx="847083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1916705" y="2573905"/>
            <a:ext cx="6975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/>
              <a:t>СПАСИБО ЗА ВНИМАНИЕ!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91057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8510" y="862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E62F"/>
              </a:solidFill>
            </a:endParaRPr>
          </a:p>
        </p:txBody>
      </p:sp>
      <p:pic>
        <p:nvPicPr>
          <p:cNvPr id="5" name="Picture 4" descr="C:\Users\EKnush\Desktop\Elina\Текущее\CTC_media\24.12.12\Icon\Logo_ctc_medi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6980"/>
            <a:ext cx="847083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16705" y="2573905"/>
            <a:ext cx="6975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/>
              <a:t>THANK YOU</a:t>
            </a:r>
            <a:r>
              <a:rPr lang="ru-RU" sz="4000" b="1" dirty="0" smtClean="0"/>
              <a:t>!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93238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_2-3_строки заголовок_с_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047" y="2053008"/>
            <a:ext cx="5620433" cy="430887"/>
          </a:xfrm>
        </p:spPr>
        <p:txBody>
          <a:bodyPr wrap="square" lIns="0" tIns="0"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2048" y="2933945"/>
            <a:ext cx="3457575" cy="495056"/>
          </a:xfrm>
        </p:spPr>
        <p:txBody>
          <a:bodyPr lIns="0" t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81790" y="3756869"/>
            <a:ext cx="400050" cy="4000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41530" y="6354325"/>
            <a:ext cx="84609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176845" y="3756869"/>
            <a:ext cx="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\\ctc-vgraphics\Work\Work\! Materials\Logotypes\31\3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30" y="5934279"/>
            <a:ext cx="218794" cy="2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\\ctc-vgraphics\Work\Work\! Materials\Logotypes\Perec\Perez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15" y="5862124"/>
            <a:ext cx="438922" cy="4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\\ctc-vgraphics\Work\Work\! Materials\Logotypes\Domashny\tk_DOM\dom_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16" y="5918521"/>
            <a:ext cx="478785" cy="3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\\ctc-vgraphics\Work\Work\! Materials\Logotypes\Everest\EvereST_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52" y="5859270"/>
            <a:ext cx="338053" cy="3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\\ctc-vgraphics\Work\Work\! Materials\Logotypes\Story_first\story_firs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90" y="5960779"/>
            <a:ext cx="591592" cy="1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\\ctc-vgraphics\Work\Work\! Materials\Logotypes\VideoMore\logo_videomore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2040" r="11938" b="-22102"/>
          <a:stretch/>
        </p:blipFill>
        <p:spPr bwMode="auto">
          <a:xfrm>
            <a:off x="5200153" y="5929940"/>
            <a:ext cx="993913" cy="26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\\ctc-vgraphics\Work\Work\! Materials\Logotypes\CTC\CTC_new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-10716" r="43516" b="-26285"/>
          <a:stretch/>
        </p:blipFill>
        <p:spPr bwMode="auto">
          <a:xfrm>
            <a:off x="1924216" y="5934279"/>
            <a:ext cx="689758" cy="3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\\ctc-vgraphics\Work\Work\CTC\CTC_temp\international\ctc_international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64" y="5918522"/>
            <a:ext cx="314840" cy="3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\\ctc-vgraphics\Work\Work\! Materials\CTC_style\CTC_2012\VNEEFIR_logo\Mega_CTC_Cobrand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35" y="5929940"/>
            <a:ext cx="633014" cy="3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ubtitle 2"/>
          <p:cNvSpPr>
            <a:spLocks noGrp="1"/>
          </p:cNvSpPr>
          <p:nvPr userDrawn="1">
            <p:ph type="subTitle" idx="1"/>
          </p:nvPr>
        </p:nvSpPr>
        <p:spPr>
          <a:xfrm>
            <a:off x="3266855" y="3759024"/>
            <a:ext cx="2250250" cy="397895"/>
          </a:xfr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4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46126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30" name="Picture 3" descr="C:\Users\EKnush\Desktop\Elina\Текущее\CTC_media\Logo_ctc_media_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40" y="203573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_короткий_заголовок_с_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855" y="3759024"/>
            <a:ext cx="2250250" cy="397895"/>
          </a:xfr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047" y="2168860"/>
            <a:ext cx="5620433" cy="430887"/>
          </a:xfrm>
        </p:spPr>
        <p:txBody>
          <a:bodyPr wrap="square" lIns="0" tIns="0" anchor="t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2048" y="2618910"/>
            <a:ext cx="3457575" cy="675075"/>
          </a:xfrm>
        </p:spPr>
        <p:txBody>
          <a:bodyPr lIns="0" t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81790" y="3756869"/>
            <a:ext cx="400050" cy="4000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41530" y="6354325"/>
            <a:ext cx="84609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176845" y="3756869"/>
            <a:ext cx="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 userDrawn="1"/>
        </p:nvGrpSpPr>
        <p:grpSpPr>
          <a:xfrm>
            <a:off x="1781690" y="5859270"/>
            <a:ext cx="5535615" cy="413805"/>
            <a:chOff x="1511660" y="5914397"/>
            <a:chExt cx="5895655" cy="440719"/>
          </a:xfrm>
        </p:grpSpPr>
        <p:pic>
          <p:nvPicPr>
            <p:cNvPr id="32" name="Picture 2" descr="\\ctc-vgraphics\Work\Work\! Materials\Logotypes\31\31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5" y="5994285"/>
              <a:ext cx="233024" cy="276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\\ctc-vgraphics\Work\Work\! Materials\Logotypes\Perec\Perez_logo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415" y="5917437"/>
              <a:ext cx="467470" cy="43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\\ctc-vgraphics\Work\Work\! Materials\Logotypes\Domashny\tk_DOM\dom_logo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894" y="5977502"/>
              <a:ext cx="509926" cy="33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\\ctc-vgraphics\Work\Work\! Materials\Logotypes\Everest\EvereST_S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275" y="5914397"/>
              <a:ext cx="360040" cy="33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\\ctc-vgraphics\Work\Work\! Materials\Logotypes\Story_first\story_first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190" y="6022508"/>
              <a:ext cx="630070" cy="196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\\ctc-vgraphics\Work\Work\! Materials\Logotypes\VideoMore\logo_videomore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050" y="5994285"/>
              <a:ext cx="1350150" cy="22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\\ctc-vgraphics\Work\Work\! Materials\Logotypes\CTC\CTC_new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16" b="-26285"/>
            <a:stretch/>
          </p:blipFill>
          <p:spPr bwMode="auto">
            <a:xfrm>
              <a:off x="1511660" y="6022508"/>
              <a:ext cx="886416" cy="33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9" descr="\\ctc-vgraphics\Work\Work\CTC\CTC_temp\international\ctc_international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618" y="5977503"/>
              <a:ext cx="335317" cy="34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3" descr="\\ctc-vgraphics\Work\Work\! Materials\CTC_style\CTC_2012\VNEEFIR_logo\Mega_CTC_Cobrand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411" y="5989663"/>
              <a:ext cx="674186" cy="31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126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23" name="Picture 3" descr="C:\Users\EKnush\Desktop\Elina\Текущее\CTC_media\Logo_ctc_media_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40" y="203573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9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разделам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10090" y="0"/>
            <a:ext cx="8333910" cy="794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09972" y="1332928"/>
            <a:ext cx="1936903" cy="430887"/>
          </a:xfrm>
        </p:spPr>
        <p:txBody>
          <a:bodyPr wrap="square" lIns="0" t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15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881590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 userDrawn="1"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Picture Placeholder 37"/>
          <p:cNvSpPr>
            <a:spLocks noGrp="1"/>
          </p:cNvSpPr>
          <p:nvPr userDrawn="1">
            <p:ph type="pic" sz="quarter" idx="19"/>
          </p:nvPr>
        </p:nvSpPr>
        <p:spPr>
          <a:xfrm>
            <a:off x="835863" y="1088017"/>
            <a:ext cx="585787" cy="58578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Text Placeholder 3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555700" y="3429000"/>
            <a:ext cx="1981186" cy="430887"/>
          </a:xfrm>
        </p:spPr>
        <p:txBody>
          <a:bodyPr wrap="square" lIns="0" t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2" name="Picture Placeholder 37"/>
          <p:cNvSpPr>
            <a:spLocks noGrp="1"/>
          </p:cNvSpPr>
          <p:nvPr userDrawn="1">
            <p:ph type="pic" sz="quarter" idx="21"/>
          </p:nvPr>
        </p:nvSpPr>
        <p:spPr>
          <a:xfrm>
            <a:off x="881590" y="3184089"/>
            <a:ext cx="585787" cy="58578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3" name="Text Placeholder 3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555699" y="5518393"/>
            <a:ext cx="1981187" cy="430887"/>
          </a:xfrm>
        </p:spPr>
        <p:txBody>
          <a:bodyPr wrap="square" lIns="0" t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4" name="Picture Placeholder 37"/>
          <p:cNvSpPr>
            <a:spLocks noGrp="1"/>
          </p:cNvSpPr>
          <p:nvPr userDrawn="1">
            <p:ph type="pic" sz="quarter" idx="23"/>
          </p:nvPr>
        </p:nvSpPr>
        <p:spPr>
          <a:xfrm>
            <a:off x="881590" y="5273482"/>
            <a:ext cx="585787" cy="58578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220385" y="1536169"/>
            <a:ext cx="535310" cy="4683141"/>
          </a:xfrm>
        </p:spPr>
        <p:txBody>
          <a:bodyPr wrap="none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Номер страницы</a:t>
            </a:r>
            <a:endParaRPr lang="en-US" dirty="0" smtClean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5119778" y="1534674"/>
            <a:ext cx="3649880" cy="4684635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36" name="Rectangle 35"/>
          <p:cNvSpPr/>
          <p:nvPr userDrawn="1"/>
        </p:nvSpPr>
        <p:spPr>
          <a:xfrm>
            <a:off x="4914266" y="1178750"/>
            <a:ext cx="45719" cy="5131026"/>
          </a:xfrm>
          <a:prstGeom prst="rect">
            <a:avLst/>
          </a:prstGeom>
          <a:solidFill>
            <a:srgbClr val="FEDA0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0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разделам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66310" y="6534345"/>
            <a:ext cx="2895600" cy="1689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11660" y="1396516"/>
            <a:ext cx="2520280" cy="307777"/>
          </a:xfrm>
        </p:spPr>
        <p:txBody>
          <a:bodyPr wrap="square" lIns="0" t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4199767" y="1673804"/>
            <a:ext cx="535310" cy="4500501"/>
          </a:xfrm>
        </p:spPr>
        <p:txBody>
          <a:bodyPr wrap="none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Номер страницы</a:t>
            </a:r>
            <a:endParaRPr lang="en-US" dirty="0" smtClean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5099159" y="1673804"/>
            <a:ext cx="3670499" cy="45005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37"/>
          <p:cNvSpPr>
            <a:spLocks noGrp="1"/>
          </p:cNvSpPr>
          <p:nvPr>
            <p:ph type="pic" sz="quarter" idx="19"/>
          </p:nvPr>
        </p:nvSpPr>
        <p:spPr>
          <a:xfrm>
            <a:off x="836585" y="1088017"/>
            <a:ext cx="585787" cy="58578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557386" y="3474005"/>
            <a:ext cx="2474553" cy="307777"/>
          </a:xfrm>
        </p:spPr>
        <p:txBody>
          <a:bodyPr wrap="square" lIns="0" t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6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882312" y="3184089"/>
            <a:ext cx="585787" cy="58578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557387" y="5581258"/>
            <a:ext cx="2474552" cy="307777"/>
          </a:xfrm>
        </p:spPr>
        <p:txBody>
          <a:bodyPr wrap="square" lIns="0" t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882312" y="5273482"/>
            <a:ext cx="585787" cy="58578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887035" y="1178750"/>
            <a:ext cx="45719" cy="5131026"/>
          </a:xfrm>
          <a:prstGeom prst="rect">
            <a:avLst/>
          </a:prstGeom>
          <a:solidFill>
            <a:srgbClr val="FEDA0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8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без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2321750" y="1673804"/>
            <a:ext cx="535310" cy="4500501"/>
          </a:xfrm>
        </p:spPr>
        <p:txBody>
          <a:bodyPr wrap="none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Номер страницы</a:t>
            </a:r>
            <a:endParaRPr lang="en-US" dirty="0" smtClean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221142" y="1673804"/>
            <a:ext cx="5548516" cy="45005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3009018" y="1178750"/>
            <a:ext cx="45719" cy="5131026"/>
          </a:xfrm>
          <a:prstGeom prst="rect">
            <a:avLst/>
          </a:prstGeom>
          <a:solidFill>
            <a:srgbClr val="FEDA0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0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130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810090" y="1053446"/>
            <a:ext cx="7992378" cy="5120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50000"/>
              </a:lnSpc>
              <a:defRPr sz="1200"/>
            </a:lvl1pPr>
            <a:lvl2pPr>
              <a:lnSpc>
                <a:spcPct val="150000"/>
              </a:lnSpc>
              <a:defRPr sz="1200"/>
            </a:lvl2pPr>
            <a:lvl3pPr>
              <a:lnSpc>
                <a:spcPct val="150000"/>
              </a:lnSpc>
              <a:defRPr sz="1200"/>
            </a:lvl3pPr>
            <a:lvl4pPr>
              <a:lnSpc>
                <a:spcPct val="150000"/>
              </a:lnSpc>
              <a:defRPr sz="1000"/>
            </a:lvl4pPr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6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булл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42900" y="953724"/>
            <a:ext cx="7926758" cy="5130571"/>
          </a:xfrm>
        </p:spPr>
        <p:txBody>
          <a:bodyPr>
            <a:normAutofit/>
          </a:bodyPr>
          <a:lstStyle>
            <a:lvl1pPr marL="266700" indent="-2667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/>
            </a:lvl1pPr>
            <a:lvl2pPr marL="714375" indent="-257175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/>
            </a:lvl2pPr>
            <a:lvl3pPr marL="1162050" indent="-2476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/>
            </a:lvl3pPr>
            <a:lvl4pPr marL="1619250" indent="-2476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/>
            </a:lvl4pPr>
            <a:lvl5pPr marL="2066925" indent="-238125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36585" y="6534345"/>
            <a:ext cx="2895600" cy="168994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64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10090" y="-2"/>
            <a:ext cx="8333910" cy="808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90" y="-2"/>
            <a:ext cx="7959568" cy="78923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90" y="1053446"/>
            <a:ext cx="7992378" cy="5120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41530" y="6354325"/>
            <a:ext cx="84609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/>
        </p:nvSpPr>
        <p:spPr>
          <a:xfrm>
            <a:off x="8434083" y="6473657"/>
            <a:ext cx="368387" cy="233014"/>
          </a:xfrm>
          <a:prstGeom prst="rect">
            <a:avLst/>
          </a:prstGeom>
        </p:spPr>
        <p:txBody>
          <a:bodyPr vert="horz" wrap="square" lIns="0" tIns="46800" rIns="0" bIns="46800" rtlCol="0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buClr>
                <a:schemeClr val="accent5">
                  <a:lumMod val="60000"/>
                  <a:lumOff val="40000"/>
                </a:schemeClr>
              </a:buClr>
              <a:buSzPct val="110000"/>
              <a:buFont typeface="Arial" pitchFamily="34" charset="0"/>
              <a:buChar char="|"/>
            </a:pPr>
            <a:fld id="{55A95938-BB75-4260-B1BE-EA9559FC2D84}" type="slidenum">
              <a:rPr lang="ru-RU" sz="9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pPr marL="171450" lvl="0" indent="-171450" algn="l">
                <a:buClr>
                  <a:schemeClr val="accent5">
                    <a:lumMod val="60000"/>
                    <a:lumOff val="40000"/>
                  </a:schemeClr>
                </a:buClr>
                <a:buSzPct val="110000"/>
                <a:buFont typeface="Arial" pitchFamily="34" charset="0"/>
                <a:buChar char="|"/>
              </a:pPr>
              <a:t>‹#›</a:t>
            </a:fld>
            <a:endParaRPr lang="ru-RU" sz="9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EKnush\Desktop\Elina\Текущее\CTC_media\24.12.12\Icon\Logo_ctc_medi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7"/>
            <a:ext cx="811213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0" r:id="rId2"/>
    <p:sldLayoutId id="2147483761" r:id="rId3"/>
    <p:sldLayoutId id="2147483759" r:id="rId4"/>
    <p:sldLayoutId id="2147483757" r:id="rId5"/>
    <p:sldLayoutId id="2147483767" r:id="rId6"/>
    <p:sldLayoutId id="2147483770" r:id="rId7"/>
    <p:sldLayoutId id="2147483756" r:id="rId8"/>
    <p:sldLayoutId id="2147483750" r:id="rId9"/>
    <p:sldLayoutId id="2147483765" r:id="rId10"/>
    <p:sldLayoutId id="2147483748" r:id="rId11"/>
    <p:sldLayoutId id="2147483749" r:id="rId12"/>
    <p:sldLayoutId id="2147483764" r:id="rId13"/>
    <p:sldLayoutId id="2147483768" r:id="rId14"/>
    <p:sldLayoutId id="2147483769" r:id="rId15"/>
    <p:sldLayoutId id="2147483751" r:id="rId16"/>
    <p:sldLayoutId id="2147483762" r:id="rId17"/>
    <p:sldLayoutId id="2147483773" r:id="rId18"/>
    <p:sldLayoutId id="2147483771" r:id="rId19"/>
    <p:sldLayoutId id="2147483766" r:id="rId20"/>
    <p:sldLayoutId id="2147483772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None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None/>
        <a:defRPr sz="9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ru/url?sa=i&amp;rct=j&amp;q=&amp;esrc=s&amp;frm=1&amp;source=images&amp;cd=&amp;cad=rja&amp;docid=Mop9Tsbgx-pPzM&amp;tbnid=qy3pIcbpBZyAeM:&amp;ved=0CAUQjRw&amp;url=http://www.contexengineering.com/displayinformation.do?oldpage=7&amp;page=10&amp;ei=cgZpUru8MKiP5AS-iIHwBA&amp;bvm=bv.55123115,d.bGE&amp;psig=AFQjCNHhNxzqiRw4mKCenDAoJ1Q_ieAkpw&amp;ust=1382701009512799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hyperlink" Target="http://intranet.ctcmedia.ru/default.aspx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ocessidea.com/wp-content/uploads/2011/08/Itil-Process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frm=1&amp;source=images&amp;cd=&amp;cad=rja&amp;docid=KeO1nlpGZVyiZM&amp;tbnid=gtPKodQ3C8KWhM:&amp;ved=0CAUQjRw&amp;url=http://infinitelearningsolutions.com/customers_relations&amp;ei=RNhnUv6UGMvx4gSet4HICQ&amp;bvm=bv.55123115,d.bGE&amp;psig=AFQjCNHKVVL3f5ZyH1VzYw7WPPvjD45UDw&amp;ust=1382623626049527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url?sa=i&amp;rct=j&amp;q=&amp;esrc=s&amp;frm=1&amp;source=images&amp;cd=&amp;cad=rja&amp;docid=784Fla7VWSMcrM&amp;tbnid=-zWvAsVmrtA-gM:&amp;ved=0CAUQjRw&amp;url=http://www.bsd.k12.ca.us/modules/cms/pages.phtml?pageid=48625&amp;ei=A_NnUsjRHobx4gTsh4HoCQ&amp;bvm=bv.55123115,d.bGE&amp;psig=AFQjCNHtEusKJKCLW_gnFzRtqEYyx5nQ1A&amp;ust=1382630427487138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ru/url?sa=i&amp;rct=j&amp;q=&amp;esrc=s&amp;frm=1&amp;source=images&amp;cd=&amp;cad=rja&amp;docid=JYg-UUoCuNnoAM&amp;tbnid=hLBUy8Vg8UzlVM:&amp;ved=0CAUQjRw&amp;url=http://www.lablynx.com/AboutUs/DataCenter/ServiceLevelAgreement/tabid/342/Default.aspx&amp;ei=0W8aUebCD4On4gSJ94HgBA&amp;bvm=bv.42261806,d.bGE&amp;psig=AFQjCNElDHuA3E0HwfHF7CU9aLw_m55Z3Q&amp;ust=1360773447405984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60240" y="1988840"/>
            <a:ext cx="5620433" cy="861774"/>
          </a:xfrm>
        </p:spPr>
        <p:txBody>
          <a:bodyPr/>
          <a:lstStyle/>
          <a:p>
            <a:r>
              <a:rPr lang="ru-RU" dirty="0"/>
              <a:t>Каталог ИТ-услуг как основа сервисной деятельности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0032" y="3892409"/>
            <a:ext cx="2250250" cy="397895"/>
          </a:xfrm>
        </p:spPr>
        <p:txBody>
          <a:bodyPr/>
          <a:lstStyle/>
          <a:p>
            <a:pPr algn="r"/>
            <a:r>
              <a:rPr lang="ru-RU" i="1" dirty="0"/>
              <a:t>Директор Департамента ИТ и ТВ-технологий</a:t>
            </a:r>
          </a:p>
          <a:p>
            <a:pPr algn="r"/>
            <a:r>
              <a:rPr lang="ru-RU" sz="1400" dirty="0"/>
              <a:t>Антон Гаврин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2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дает наличие Каталога бизнес-пользователям и ИТ?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253370"/>
              </p:ext>
            </p:extLst>
          </p:nvPr>
        </p:nvGraphicFramePr>
        <p:xfrm>
          <a:off x="467545" y="908720"/>
          <a:ext cx="8302113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3"/>
                <a:gridCol w="2808312"/>
                <a:gridCol w="311753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Бизнес-пользователи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Руководство (</a:t>
                      </a:r>
                      <a:r>
                        <a:rPr lang="en-US" sz="1400" dirty="0" smtClean="0"/>
                        <a:t>CIO, CEO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ИТ-служба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Наличие Каталога ИТ-услуг</a:t>
                      </a:r>
                      <a:endParaRPr lang="ru-RU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??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Что</a:t>
                      </a:r>
                      <a:r>
                        <a:rPr lang="ru-RU" sz="1400" baseline="0" dirty="0" smtClean="0"/>
                        <a:t> можно ожидать от ИТ-подразделения?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Что хотят пользователи?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Какие услуги необходимо добавить?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Что должны\не должны делать?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Какие</a:t>
                      </a:r>
                      <a:r>
                        <a:rPr lang="ru-RU" sz="1400" baseline="0" dirty="0" smtClean="0"/>
                        <a:t> специалисты нужны для предоставления ИТ-услуг?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Классификация и маршрутизация запросов к разным группам</a:t>
                      </a:r>
                      <a:endParaRPr lang="ru-RU" sz="1400" dirty="0"/>
                    </a:p>
                  </a:txBody>
                  <a:tcPr anchor="ctr"/>
                </a:tc>
              </a:tr>
              <a:tr h="2537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Наличие </a:t>
                      </a:r>
                      <a:r>
                        <a:rPr lang="en-US" sz="1400" b="1" dirty="0" smtClean="0"/>
                        <a:t>SLA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Прогнозируемый</a:t>
                      </a:r>
                      <a:r>
                        <a:rPr lang="ru-RU" sz="1400" baseline="0" dirty="0" smtClean="0"/>
                        <a:t> срок</a:t>
                      </a:r>
                      <a:r>
                        <a:rPr lang="ru-RU" sz="1400" dirty="0" smtClean="0"/>
                        <a:t> решения проблемы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Контроль за деятельностью ИТ-службы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Какие ИТ-услуги самые</a:t>
                      </a:r>
                      <a:r>
                        <a:rPr lang="ru-RU" sz="1400" baseline="0" dirty="0" smtClean="0"/>
                        <a:t> проблемные</a:t>
                      </a:r>
                      <a:r>
                        <a:rPr lang="ru-RU" sz="1400" dirty="0" smtClean="0"/>
                        <a:t>?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Какие группы специалистов недостаточно укомплектованы?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Насколько качественно работает ИТ-служба?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7564" y="522920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595959">
                  <a:lumMod val="60000"/>
                  <a:lumOff val="40000"/>
                </a:srgbClr>
              </a:buClr>
            </a:pPr>
            <a:r>
              <a:rPr lang="ru-RU" sz="1400" b="1" dirty="0" smtClean="0">
                <a:solidFill>
                  <a:prstClr val="black"/>
                </a:solidFill>
              </a:rPr>
              <a:t>Поэтому формирование и актуализация Каталога ИТ-услуг осуществляется только ИТ-службой, с согласованием непосредственного руководства, без участия бизнес-подразделений.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83568" y="1258557"/>
            <a:ext cx="1681659" cy="2170443"/>
          </a:xfrm>
          <a:solidFill>
            <a:schemeClr val="accent2"/>
          </a:solidFill>
        </p:spPr>
        <p:txBody>
          <a:bodyPr anchor="t"/>
          <a:lstStyle/>
          <a:p>
            <a:pPr algn="ctr"/>
            <a:r>
              <a:rPr lang="ru-RU" sz="1600" dirty="0" smtClean="0"/>
              <a:t>ИТ-Служба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683568" y="3573016"/>
            <a:ext cx="1690083" cy="2520280"/>
          </a:xfrm>
          <a:solidFill>
            <a:schemeClr val="bg1">
              <a:lumMod val="85000"/>
            </a:schemeClr>
          </a:solidFill>
        </p:spPr>
        <p:txBody>
          <a:bodyPr anchor="t"/>
          <a:lstStyle/>
          <a:p>
            <a:pPr algn="ctr"/>
            <a:r>
              <a:rPr lang="ru-RU" sz="1600" dirty="0" smtClean="0"/>
              <a:t>Бизнес-пользователи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2501770" y="3583289"/>
            <a:ext cx="6267888" cy="2510007"/>
          </a:xfrm>
        </p:spPr>
        <p:txBody>
          <a:bodyPr/>
          <a:lstStyle/>
          <a:p>
            <a:r>
              <a:rPr lang="ru-RU" sz="1600" dirty="0" smtClean="0"/>
              <a:t>Не участвуют в формировании Каталога ИТ-услуг:</a:t>
            </a:r>
          </a:p>
          <a:p>
            <a:pPr lvl="1"/>
            <a:r>
              <a:rPr lang="ru-RU" sz="1600" dirty="0" smtClean="0"/>
              <a:t>Руководители бизнес-подразделений заняты и не видят в этом </a:t>
            </a:r>
            <a:r>
              <a:rPr lang="ru-RU" sz="1600" dirty="0" smtClean="0"/>
              <a:t>целесо</a:t>
            </a:r>
            <a:r>
              <a:rPr lang="ru-RU" sz="1600" dirty="0"/>
              <a:t>о</a:t>
            </a:r>
            <a:r>
              <a:rPr lang="ru-RU" sz="1600" dirty="0" smtClean="0"/>
              <a:t>бразности</a:t>
            </a:r>
            <a:endParaRPr lang="ru-RU" sz="1600" dirty="0" smtClean="0"/>
          </a:p>
          <a:p>
            <a:pPr lvl="1"/>
            <a:r>
              <a:rPr lang="ru-RU" sz="1600" dirty="0" smtClean="0"/>
              <a:t>Привлечь к формированию конечных пользователей невозможно из-за противоречивости их интересов и многочисленности</a:t>
            </a:r>
          </a:p>
          <a:p>
            <a:r>
              <a:rPr lang="ru-RU" sz="1600" dirty="0" smtClean="0"/>
              <a:t>Не видят прямой выгоды от наличия или отсутствия Каталога</a:t>
            </a:r>
          </a:p>
          <a:p>
            <a:r>
              <a:rPr lang="ru-RU" sz="1600" dirty="0" smtClean="0"/>
              <a:t>Хотят только своевременного решения своих задач</a:t>
            </a:r>
          </a:p>
          <a:p>
            <a:endParaRPr lang="ru-RU" sz="1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нужен Каталог ИТ-услуг?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8"/>
          </p:nvPr>
        </p:nvSpPr>
        <p:spPr>
          <a:xfrm>
            <a:off x="2501770" y="1260655"/>
            <a:ext cx="6390710" cy="2168345"/>
          </a:xfrm>
        </p:spPr>
        <p:txBody>
          <a:bodyPr/>
          <a:lstStyle/>
          <a:p>
            <a:r>
              <a:rPr lang="ru-RU" sz="1600" dirty="0" smtClean="0"/>
              <a:t>Заинтересована в наличии Каталога ИТ-услуг:</a:t>
            </a:r>
          </a:p>
          <a:p>
            <a:r>
              <a:rPr lang="ru-RU" sz="1600" dirty="0" smtClean="0"/>
              <a:t>Определен круг обязанностей</a:t>
            </a:r>
          </a:p>
          <a:p>
            <a:r>
              <a:rPr lang="ru-RU" sz="1600" dirty="0" smtClean="0"/>
              <a:t>Помогает определить требования к персоналу и его количеству</a:t>
            </a:r>
          </a:p>
          <a:p>
            <a:r>
              <a:rPr lang="ru-RU" sz="1600" dirty="0" smtClean="0"/>
              <a:t>Позволяет повысить качество работы за счет анализа проблемных мест</a:t>
            </a:r>
          </a:p>
          <a:p>
            <a:r>
              <a:rPr lang="ru-RU" sz="1600" dirty="0" smtClean="0"/>
              <a:t>Дает возможность контроля и принятия управленческих решений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8367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95959">
                  <a:lumMod val="60000"/>
                  <a:lumOff val="40000"/>
                </a:srgbClr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В компании с внутренней ИТ-службой: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contexengineering.com/images/employee_ic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0" y="1988839"/>
            <a:ext cx="1075184" cy="10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4365104"/>
            <a:ext cx="216024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ea typeface="Arial Unicode MS" pitchFamily="34" charset="-128"/>
                <a:cs typeface="Arial Unicode MS" pitchFamily="34" charset="-128"/>
              </a:rPr>
              <a:t>Антон Гаврин</a:t>
            </a:r>
          </a:p>
          <a:p>
            <a:pPr algn="r"/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agavrin@ctcmedia.ru</a:t>
            </a:r>
          </a:p>
          <a:p>
            <a:pPr algn="r"/>
            <a:r>
              <a:rPr lang="ru-RU" sz="1400" dirty="0">
                <a:ea typeface="Arial Unicode MS" pitchFamily="34" charset="-128"/>
                <a:cs typeface="Arial Unicode MS" pitchFamily="34" charset="-128"/>
              </a:rPr>
              <a:t>Моб: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+7 (985) 645-9335</a:t>
            </a:r>
          </a:p>
          <a:p>
            <a:pPr algn="r"/>
            <a:r>
              <a:rPr lang="ru-RU" sz="1400" dirty="0">
                <a:ea typeface="Arial Unicode MS" pitchFamily="34" charset="-128"/>
                <a:cs typeface="Arial Unicode MS" pitchFamily="34" charset="-128"/>
              </a:rPr>
              <a:t>Тел: </a:t>
            </a: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+7 (495) 797-4100</a:t>
            </a:r>
            <a:endParaRPr lang="ru-RU" sz="1400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Clr>
                <a:srgbClr val="595959">
                  <a:lumMod val="60000"/>
                  <a:lumOff val="40000"/>
                </a:srgbClr>
              </a:buClr>
            </a:pP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7" name="Text Box 189"/>
          <p:cNvSpPr txBox="1">
            <a:spLocks noChangeArrowheads="1"/>
          </p:cNvSpPr>
          <p:nvPr/>
        </p:nvSpPr>
        <p:spPr bwMode="auto">
          <a:xfrm>
            <a:off x="72009" y="1080313"/>
            <a:ext cx="4788023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algn="ctr" defTabSz="273050" eaLnBrk="0" hangingPunct="0"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273050" eaLnBrk="0" hangingPunct="0"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273050" eaLnBrk="0" hangingPunct="0"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273050" eaLnBrk="0" hangingPunct="0"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273050" eaLnBrk="0" hangingPunct="0"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7305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7305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7305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7305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 sz="36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ru-RU" sz="2400" dirty="0" smtClean="0"/>
              <a:t>«СТС Медиа» </a:t>
            </a:r>
            <a:r>
              <a:rPr lang="ru-RU" sz="2400" dirty="0"/>
              <a:t>управляет тремя телевизионными каналами в России: СТС, «Домашний» и ПЕРЕЦ, а также «31 каналом» в Казахстане и телевизионной компанией в Молдове с совокупной потенциальной аудиторией более чем 150 </a:t>
            </a:r>
            <a:r>
              <a:rPr lang="ru-RU" sz="2400" dirty="0" smtClean="0"/>
              <a:t>млн. </a:t>
            </a:r>
            <a:r>
              <a:rPr lang="ru-RU" sz="2400" dirty="0"/>
              <a:t>человек.</a:t>
            </a:r>
          </a:p>
          <a:p>
            <a:pPr algn="just" eaLnBrk="1" hangingPunct="1"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ru-RU" sz="2400" dirty="0"/>
              <a:t>Компания обладает собственной сетью распространения на всей территории РФ.</a:t>
            </a:r>
          </a:p>
          <a:p>
            <a:pPr algn="just" eaLnBrk="1" hangingPunct="1"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ru-RU" sz="2400" dirty="0"/>
              <a:t>Международная версия телеканала СТС доступна в Северной Америке, Европе, Центральной Азии, Армении, Грузии, Азербайджане, на Ближнем Востоке, а также в эфире в Кыргызстане. </a:t>
            </a:r>
          </a:p>
          <a:p>
            <a:pPr algn="just" eaLnBrk="1" hangingPunct="1">
              <a:spcBef>
                <a:spcPts val="6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ru-RU" sz="2400" dirty="0"/>
              <a:t>«СТС Медиа» также владеет рядом цифровых развлекательных медиа-активов: </a:t>
            </a:r>
            <a:r>
              <a:rPr lang="en-US" sz="2400" dirty="0"/>
              <a:t>videomore.ru, domashniy.ru, ctc.ru, peretz.ru.</a:t>
            </a:r>
            <a:endParaRPr lang="ru-RU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7207" y="2618407"/>
            <a:ext cx="210674" cy="38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4948688" y="2462103"/>
            <a:ext cx="41953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defTabSz="533400"/>
            <a:r>
              <a:rPr lang="ru-RU" sz="1600" b="1" baseline="0" dirty="0" smtClean="0"/>
              <a:t>«СТС Медиа» </a:t>
            </a:r>
            <a:r>
              <a:rPr lang="ru-RU" sz="1600" b="1" baseline="0" dirty="0"/>
              <a:t>-</a:t>
            </a:r>
          </a:p>
          <a:p>
            <a:pPr algn="ctr" defTabSz="533400"/>
            <a:r>
              <a:rPr lang="ru-RU" sz="1600" b="1" dirty="0"/>
              <a:t>ведущая независимая </a:t>
            </a:r>
            <a:r>
              <a:rPr lang="ru-RU" sz="1600" b="1" dirty="0" err="1"/>
              <a:t>медиакомпания</a:t>
            </a:r>
            <a:r>
              <a:rPr lang="ru-RU" sz="1600" b="1" dirty="0"/>
              <a:t> России, </a:t>
            </a:r>
            <a:r>
              <a:rPr lang="ru-RU" sz="1600" b="1" baseline="0" dirty="0" smtClean="0"/>
              <a:t>акции </a:t>
            </a:r>
            <a:r>
              <a:rPr lang="ru-RU" sz="1600" b="1" baseline="0" dirty="0"/>
              <a:t>которой котируются на </a:t>
            </a:r>
            <a:r>
              <a:rPr lang="ru-RU" sz="1600" b="1" baseline="0" dirty="0" smtClean="0"/>
              <a:t>бирже NASDAQ</a:t>
            </a:r>
            <a:endParaRPr lang="ru-RU" sz="1600" b="1" baseline="0" dirty="0"/>
          </a:p>
        </p:txBody>
      </p:sp>
      <p:sp>
        <p:nvSpPr>
          <p:cNvPr id="20" name="Line 77"/>
          <p:cNvSpPr>
            <a:spLocks noChangeShapeType="1"/>
          </p:cNvSpPr>
          <p:nvPr/>
        </p:nvSpPr>
        <p:spPr bwMode="auto">
          <a:xfrm>
            <a:off x="4948688" y="1347158"/>
            <a:ext cx="0" cy="345598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endParaRPr lang="ru-RU"/>
          </a:p>
        </p:txBody>
      </p:sp>
      <p:pic>
        <p:nvPicPr>
          <p:cNvPr id="23" name="Picture 6" descr="http://intranet.ctcmedia.ru/images/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8794"/>
            <a:ext cx="17716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t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5" y="5800977"/>
            <a:ext cx="990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tcmedia.ru/upload/chanels/domashni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67" y="5829384"/>
            <a:ext cx="5619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tcmedia.ru/upload/chanels/peretz-logo-in-footer-trans-v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42" y="5806042"/>
            <a:ext cx="990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tcmedia.ru/upload/chanels/CTC_Internation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62" y="582938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tcmedia.ru/upload/chanels/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41" y="5806042"/>
            <a:ext cx="3143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tcmedia.ru/upload/logo/ctcMega-exDixi_v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04" y="5643646"/>
            <a:ext cx="8001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tcmedia.ru/upload/chanels/vm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75" y="5800977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tcmedia.ru/upload/chanels/storyfirst_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74" y="5853667"/>
            <a:ext cx="11430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ctcmedia.ru/upload/chanels/evere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90" y="5800893"/>
            <a:ext cx="4762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в области ИТ-процессов и управления ИТ</a:t>
            </a:r>
            <a:endParaRPr lang="ru-RU" dirty="0"/>
          </a:p>
        </p:txBody>
      </p:sp>
      <p:pic>
        <p:nvPicPr>
          <p:cNvPr id="11" name="Picture 6" descr="Itil Proce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2" y="2134045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4649" y="1303048"/>
            <a:ext cx="511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/>
              <a:t>Внедрение процессов происходит последовательно с учетом значимости и важности процессов: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662" y="919928"/>
            <a:ext cx="900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/>
              <a:t>ИТ-стратегия Компании подразумевает построение </a:t>
            </a:r>
            <a:r>
              <a:rPr lang="ru-RU" sz="1600" b="0" dirty="0" smtClean="0"/>
              <a:t>ИТ-процессов </a:t>
            </a:r>
            <a:r>
              <a:rPr lang="ru-RU" sz="1600" b="0" dirty="0"/>
              <a:t>на основе методологии </a:t>
            </a:r>
            <a:r>
              <a:rPr lang="en-US" sz="1600" b="0" dirty="0"/>
              <a:t>ITIL v</a:t>
            </a:r>
            <a:r>
              <a:rPr lang="ru-RU" sz="1600" b="0" dirty="0" smtClean="0"/>
              <a:t>.3.</a:t>
            </a:r>
            <a:endParaRPr lang="ru-RU" sz="16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5" y="2250957"/>
            <a:ext cx="4608513" cy="156966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200" b="1" dirty="0" err="1" smtClean="0"/>
              <a:t>Service</a:t>
            </a:r>
            <a:r>
              <a:rPr lang="ru-RU" sz="1200" b="1" dirty="0" smtClean="0"/>
              <a:t> </a:t>
            </a:r>
            <a:r>
              <a:rPr lang="ru-RU" sz="1200" b="1" dirty="0" err="1"/>
              <a:t>Catalog</a:t>
            </a:r>
            <a:r>
              <a:rPr lang="ru-RU" sz="1200" b="1" dirty="0"/>
              <a:t> </a:t>
            </a:r>
            <a:r>
              <a:rPr lang="ru-RU" sz="1200" b="1" dirty="0" err="1"/>
              <a:t>Management</a:t>
            </a:r>
            <a:r>
              <a:rPr lang="ru-RU" sz="1200" b="1" dirty="0"/>
              <a:t> </a:t>
            </a:r>
            <a:r>
              <a:rPr lang="ru-RU" sz="1200" b="1" dirty="0" smtClean="0"/>
              <a:t> </a:t>
            </a:r>
            <a:r>
              <a:rPr lang="ru-RU" sz="1200" b="0" dirty="0" smtClean="0"/>
              <a:t>- управление Каталогом ИТ-услуг.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200" b="1" dirty="0" err="1"/>
              <a:t>Incident</a:t>
            </a:r>
            <a:r>
              <a:rPr lang="ru-RU" sz="1200" b="1" dirty="0"/>
              <a:t> </a:t>
            </a:r>
            <a:r>
              <a:rPr lang="ru-RU" sz="1200" b="1" dirty="0" err="1"/>
              <a:t>management</a:t>
            </a:r>
            <a:r>
              <a:rPr lang="ru-RU" sz="1200" b="1" dirty="0"/>
              <a:t> </a:t>
            </a:r>
            <a:r>
              <a:rPr lang="ru-RU" sz="1200" b="0" dirty="0" smtClean="0"/>
              <a:t>- управление инцидентами, цель которого - </a:t>
            </a:r>
            <a:r>
              <a:rPr lang="ru-RU" sz="1200" b="0" dirty="0"/>
              <a:t>скорейшее восстановление функционирования ИТ-услуги  для пользователей.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200" b="1" dirty="0" err="1"/>
              <a:t>Request</a:t>
            </a:r>
            <a:r>
              <a:rPr lang="ru-RU" sz="1200" b="1" dirty="0"/>
              <a:t> </a:t>
            </a:r>
            <a:r>
              <a:rPr lang="ru-RU" sz="1200" b="1" dirty="0" err="1"/>
              <a:t>fulfillment</a:t>
            </a:r>
            <a:r>
              <a:rPr lang="ru-RU" sz="1200" b="1" dirty="0"/>
              <a:t> </a:t>
            </a:r>
            <a:r>
              <a:rPr lang="ru-RU" sz="1200" b="0" dirty="0" smtClean="0"/>
              <a:t>- обработка </a:t>
            </a:r>
            <a:r>
              <a:rPr lang="ru-RU" sz="1200" b="0" dirty="0"/>
              <a:t>и исполнение предусмотренных обязательствами запросов пользователей на выполнение стандартных </a:t>
            </a:r>
            <a:r>
              <a:rPr lang="ru-RU" sz="1200" b="0" dirty="0" smtClean="0"/>
              <a:t>операций.</a:t>
            </a:r>
            <a:endParaRPr lang="ru-RU" sz="1200" b="0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6"/>
          </p:nvPr>
        </p:nvSpPr>
        <p:spPr>
          <a:xfrm>
            <a:off x="3995934" y="2250957"/>
            <a:ext cx="288033" cy="1569660"/>
          </a:xfrm>
        </p:spPr>
        <p:txBody>
          <a:bodyPr vert="vert270"/>
          <a:lstStyle/>
          <a:p>
            <a:pPr algn="ctr"/>
            <a:r>
              <a:rPr lang="ru-RU" sz="1600" dirty="0" smtClean="0"/>
              <a:t>2012 г.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4" y="3853497"/>
            <a:ext cx="4608513" cy="1015663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200" b="1" dirty="0" err="1" smtClean="0"/>
              <a:t>Configuration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Management</a:t>
            </a:r>
            <a:r>
              <a:rPr lang="ru-RU" sz="1200" b="1" dirty="0" smtClean="0"/>
              <a:t> </a:t>
            </a:r>
            <a:r>
              <a:rPr lang="ru-RU" sz="1200" b="0" dirty="0" smtClean="0"/>
              <a:t>– управление </a:t>
            </a:r>
            <a:r>
              <a:rPr lang="ru-RU" sz="1200" b="0" dirty="0"/>
              <a:t>информацией о конфигурационных единицах, составе и связях компонентах ИТ-инфраструктуры, задействованных в предоставлении ИТ-услуг.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err="1"/>
              <a:t>Event</a:t>
            </a:r>
            <a:r>
              <a:rPr lang="ru-RU" sz="1200" b="1" dirty="0"/>
              <a:t> </a:t>
            </a:r>
            <a:r>
              <a:rPr lang="ru-RU" sz="1200" b="1" dirty="0" err="1"/>
              <a:t>Management</a:t>
            </a:r>
            <a:r>
              <a:rPr lang="ru-RU" sz="1200" b="1" dirty="0"/>
              <a:t> </a:t>
            </a:r>
            <a:r>
              <a:rPr lang="ru-RU" sz="1200" dirty="0"/>
              <a:t>– процесс мониторинга ИТ-услуг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6"/>
          </p:nvPr>
        </p:nvSpPr>
        <p:spPr>
          <a:xfrm>
            <a:off x="3995935" y="3859186"/>
            <a:ext cx="288477" cy="1009974"/>
          </a:xfrm>
        </p:spPr>
        <p:txBody>
          <a:bodyPr vert="vert270"/>
          <a:lstStyle/>
          <a:p>
            <a:pPr algn="ctr"/>
            <a:r>
              <a:rPr lang="ru-RU" sz="1600" dirty="0" smtClean="0"/>
              <a:t>2013 г.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7125" y="5068341"/>
            <a:ext cx="4587363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200" b="1" dirty="0" err="1" smtClean="0"/>
              <a:t>Change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Management</a:t>
            </a:r>
            <a:r>
              <a:rPr lang="ru-RU" sz="1200" b="1" dirty="0" smtClean="0"/>
              <a:t> </a:t>
            </a:r>
            <a:r>
              <a:rPr lang="ru-RU" sz="1200" b="0" dirty="0" smtClean="0"/>
              <a:t>–управление </a:t>
            </a:r>
            <a:r>
              <a:rPr lang="ru-RU" sz="1200" b="0" dirty="0"/>
              <a:t>жизненным циклом всех </a:t>
            </a:r>
            <a:r>
              <a:rPr lang="ru-RU" sz="1200" b="0" dirty="0" smtClean="0"/>
              <a:t>изменений</a:t>
            </a:r>
            <a:endParaRPr lang="ru-RU" sz="1200" b="0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200" b="1" dirty="0" smtClean="0"/>
              <a:t>Access Management </a:t>
            </a:r>
            <a:r>
              <a:rPr lang="en-US" sz="1200" dirty="0" smtClean="0"/>
              <a:t>– </a:t>
            </a:r>
            <a:r>
              <a:rPr lang="ru-RU" sz="1200" dirty="0" smtClean="0"/>
              <a:t>управление доступом к услугам</a:t>
            </a:r>
            <a:endParaRPr lang="ru-RU" sz="1200" b="0" dirty="0" smtClean="0"/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200" b="1" dirty="0" smtClean="0"/>
              <a:t>Availability management </a:t>
            </a:r>
            <a:r>
              <a:rPr lang="en-US" sz="1200" b="0" dirty="0" smtClean="0"/>
              <a:t>– </a:t>
            </a:r>
            <a:r>
              <a:rPr lang="ru-RU" sz="1200" b="0" dirty="0" smtClean="0"/>
              <a:t>обеспечение непрерывности предоставления ИТ-услуг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200" b="1" dirty="0" smtClean="0"/>
              <a:t>Problem man</a:t>
            </a:r>
            <a:r>
              <a:rPr lang="en-US" sz="1200" b="1" dirty="0"/>
              <a:t>a</a:t>
            </a:r>
            <a:r>
              <a:rPr lang="en-US" sz="1200" b="1" dirty="0" smtClean="0"/>
              <a:t>gement </a:t>
            </a:r>
            <a:r>
              <a:rPr lang="en-US" sz="1200" dirty="0" smtClean="0"/>
              <a:t>– </a:t>
            </a:r>
            <a:r>
              <a:rPr lang="ru-RU" sz="1200" dirty="0" smtClean="0"/>
              <a:t>управление проблемами</a:t>
            </a:r>
            <a:endParaRPr lang="en-US" sz="1200" dirty="0" smtClean="0"/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200" b="1" dirty="0" smtClean="0"/>
              <a:t>Release Management </a:t>
            </a:r>
            <a:r>
              <a:rPr lang="en-US" sz="1200" dirty="0" smtClean="0"/>
              <a:t>– </a:t>
            </a:r>
            <a:r>
              <a:rPr lang="ru-RU" sz="1200" dirty="0" smtClean="0"/>
              <a:t>управление релизами</a:t>
            </a:r>
            <a:endParaRPr lang="ru-RU" sz="1200" b="0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6"/>
          </p:nvPr>
        </p:nvSpPr>
        <p:spPr>
          <a:xfrm>
            <a:off x="3995490" y="5068340"/>
            <a:ext cx="288477" cy="1384995"/>
          </a:xfrm>
        </p:spPr>
        <p:txBody>
          <a:bodyPr vert="vert270"/>
          <a:lstStyle/>
          <a:p>
            <a:pPr algn="ctr"/>
            <a:r>
              <a:rPr lang="ru-RU" sz="1600" dirty="0" smtClean="0"/>
              <a:t>2014-…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18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формированию Каталога ИТ-услуг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0"/>
          </p:nvPr>
        </p:nvSpPr>
        <p:spPr>
          <a:xfrm>
            <a:off x="4977045" y="866894"/>
            <a:ext cx="3779285" cy="184666"/>
          </a:xfrm>
        </p:spPr>
        <p:txBody>
          <a:bodyPr/>
          <a:lstStyle/>
          <a:p>
            <a:pPr algn="ctr"/>
            <a:r>
              <a:rPr lang="en-US" dirty="0" smtClean="0"/>
              <a:t>Technical </a:t>
            </a:r>
            <a:r>
              <a:rPr lang="en-US" dirty="0"/>
              <a:t>Service </a:t>
            </a:r>
            <a:r>
              <a:rPr lang="en-US" dirty="0" smtClean="0"/>
              <a:t>Catalogue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3"/>
          </p:nvPr>
        </p:nvSpPr>
        <p:spPr>
          <a:xfrm>
            <a:off x="837720" y="866896"/>
            <a:ext cx="3878296" cy="184664"/>
          </a:xfrm>
        </p:spPr>
        <p:txBody>
          <a:bodyPr/>
          <a:lstStyle/>
          <a:p>
            <a:pPr algn="ctr"/>
            <a:r>
              <a:rPr lang="en-US" dirty="0" smtClean="0"/>
              <a:t>Business Service Catalogue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4"/>
          </p:nvPr>
        </p:nvSpPr>
        <p:spPr>
          <a:xfrm>
            <a:off x="837720" y="1082338"/>
            <a:ext cx="3878296" cy="1986621"/>
          </a:xfrm>
        </p:spPr>
        <p:txBody>
          <a:bodyPr>
            <a:noAutofit/>
          </a:bodyPr>
          <a:lstStyle/>
          <a:p>
            <a:r>
              <a:rPr lang="ru-RU" sz="1400" dirty="0" smtClean="0"/>
              <a:t>Описывает детали услуг, предоставляемых бизнес-подразделениям в их взаимосвязи с бизнес-подразделениями и бизнес-процессами, относящимися к данным услугам.</a:t>
            </a:r>
          </a:p>
          <a:p>
            <a:r>
              <a:rPr lang="ru-RU" sz="1400" dirty="0" smtClean="0"/>
              <a:t>Взгляд на Каталог со стороны Заказчика</a:t>
            </a:r>
            <a:endParaRPr lang="ru-RU" sz="14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5"/>
          </p:nvPr>
        </p:nvSpPr>
        <p:spPr>
          <a:xfrm>
            <a:off x="4977044" y="1082339"/>
            <a:ext cx="3780421" cy="1986620"/>
          </a:xfrm>
        </p:spPr>
        <p:txBody>
          <a:bodyPr>
            <a:noAutofit/>
          </a:bodyPr>
          <a:lstStyle/>
          <a:p>
            <a:r>
              <a:rPr lang="ru-RU" sz="1400" dirty="0"/>
              <a:t>Описывает детали услуг предоставляемых бизнес-подразделениям в их взаимосвязи с </a:t>
            </a:r>
            <a:r>
              <a:rPr lang="ru-RU" sz="1400" dirty="0" smtClean="0"/>
              <a:t>поддерживающими услугами, компонентами и КЕ. </a:t>
            </a:r>
          </a:p>
          <a:p>
            <a:r>
              <a:rPr lang="ru-RU" sz="1400" dirty="0" smtClean="0"/>
              <a:t>Взгляд на Каталог со стороны ИТ</a:t>
            </a:r>
            <a:endParaRPr lang="ru-RU" sz="1400" dirty="0"/>
          </a:p>
        </p:txBody>
      </p:sp>
      <p:sp>
        <p:nvSpPr>
          <p:cNvPr id="15" name="Текст 11"/>
          <p:cNvSpPr txBox="1">
            <a:spLocks/>
          </p:cNvSpPr>
          <p:nvPr/>
        </p:nvSpPr>
        <p:spPr>
          <a:xfrm>
            <a:off x="827584" y="3170571"/>
            <a:ext cx="3888432" cy="18466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0" rIns="9000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Business Service Catalogue</a:t>
            </a:r>
            <a:endParaRPr lang="ru-RU" dirty="0"/>
          </a:p>
        </p:txBody>
      </p:sp>
      <p:sp>
        <p:nvSpPr>
          <p:cNvPr id="16" name="Текст 10"/>
          <p:cNvSpPr txBox="1">
            <a:spLocks/>
          </p:cNvSpPr>
          <p:nvPr/>
        </p:nvSpPr>
        <p:spPr>
          <a:xfrm>
            <a:off x="4978288" y="3172326"/>
            <a:ext cx="3779285" cy="18466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0" rIns="9000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Technical Service Catalogue</a:t>
            </a:r>
            <a:endParaRPr lang="ru-RU" dirty="0"/>
          </a:p>
        </p:txBody>
      </p:sp>
      <p:sp>
        <p:nvSpPr>
          <p:cNvPr id="17" name="Текст 12"/>
          <p:cNvSpPr txBox="1">
            <a:spLocks/>
          </p:cNvSpPr>
          <p:nvPr/>
        </p:nvSpPr>
        <p:spPr>
          <a:xfrm>
            <a:off x="827585" y="3429000"/>
            <a:ext cx="3779284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6925" indent="-23812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Должен быть всегда!</a:t>
            </a:r>
            <a:endParaRPr lang="ru-RU" sz="1400" dirty="0"/>
          </a:p>
        </p:txBody>
      </p:sp>
      <p:sp>
        <p:nvSpPr>
          <p:cNvPr id="18" name="Текст 12"/>
          <p:cNvSpPr txBox="1">
            <a:spLocks/>
          </p:cNvSpPr>
          <p:nvPr/>
        </p:nvSpPr>
        <p:spPr>
          <a:xfrm>
            <a:off x="4987437" y="3429000"/>
            <a:ext cx="3779284" cy="2880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6925" indent="-23812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Необязателен, но:</a:t>
            </a:r>
          </a:p>
          <a:p>
            <a:r>
              <a:rPr lang="ru-RU" sz="1100" dirty="0" smtClean="0"/>
              <a:t>помогает определить технологии, которые необходимо поддерживать</a:t>
            </a:r>
          </a:p>
          <a:p>
            <a:r>
              <a:rPr lang="ru-RU" sz="1100" dirty="0" smtClean="0"/>
              <a:t>помогает </a:t>
            </a:r>
            <a:r>
              <a:rPr lang="ru-RU" sz="1100" dirty="0"/>
              <a:t>определить </a:t>
            </a:r>
            <a:r>
              <a:rPr lang="ru-RU" sz="1100" dirty="0" smtClean="0"/>
              <a:t>группы персонала и требования к ним, </a:t>
            </a:r>
            <a:r>
              <a:rPr lang="ru-RU" sz="1100" dirty="0"/>
              <a:t>которые </a:t>
            </a:r>
            <a:r>
              <a:rPr lang="ru-RU" sz="1100" dirty="0" smtClean="0"/>
              <a:t>занимаются поддержкой</a:t>
            </a:r>
          </a:p>
          <a:p>
            <a:r>
              <a:rPr lang="ru-RU" sz="1100" dirty="0"/>
              <a:t>п</a:t>
            </a:r>
            <a:r>
              <a:rPr lang="ru-RU" sz="1100" dirty="0" smtClean="0"/>
              <a:t>омогает проследить взаимосвязи между компонентами (КЕ) и необходим для построения ресурсно-сервисной модели</a:t>
            </a:r>
          </a:p>
          <a:p>
            <a:r>
              <a:rPr lang="ru-RU" sz="1100" dirty="0" smtClean="0"/>
              <a:t>значительно </a:t>
            </a:r>
            <a:r>
              <a:rPr lang="ru-RU" sz="1100" dirty="0"/>
              <a:t>упрощается построение финансовой модели расчета стоимости услуг, увеличивается ее точность</a:t>
            </a:r>
          </a:p>
        </p:txBody>
      </p:sp>
      <p:pic>
        <p:nvPicPr>
          <p:cNvPr id="1026" name="Picture 2" descr="http://infinitelearningsolutions.com/yahoo_site_admin/assets/images/customer20first20logo.2061947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77" y="4281378"/>
            <a:ext cx="3222900" cy="10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39552" y="2248666"/>
            <a:ext cx="1825675" cy="1162331"/>
          </a:xfrm>
        </p:spPr>
        <p:txBody>
          <a:bodyPr/>
          <a:lstStyle/>
          <a:p>
            <a:pPr algn="ctr"/>
            <a:r>
              <a:rPr lang="en-US" dirty="0" smtClean="0"/>
              <a:t>ITIL v.2, 200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539552" y="3546013"/>
            <a:ext cx="1827203" cy="1170130"/>
          </a:xfrm>
        </p:spPr>
        <p:txBody>
          <a:bodyPr/>
          <a:lstStyle/>
          <a:p>
            <a:pPr algn="ctr"/>
            <a:r>
              <a:rPr lang="ru-RU" dirty="0"/>
              <a:t>ITIL v.3, 2007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2501770" y="3546863"/>
            <a:ext cx="6267888" cy="1169279"/>
          </a:xfrm>
        </p:spPr>
        <p:txBody>
          <a:bodyPr anchor="ctr"/>
          <a:lstStyle/>
          <a:p>
            <a:pPr algn="just"/>
            <a:r>
              <a:rPr lang="ru-RU" sz="1400" b="1" dirty="0" smtClean="0"/>
              <a:t>Способ </a:t>
            </a:r>
            <a:r>
              <a:rPr lang="ru-RU" sz="1400" b="1" dirty="0"/>
              <a:t>предоставления ценности </a:t>
            </a:r>
            <a:r>
              <a:rPr lang="ru-RU" sz="1400" dirty="0"/>
              <a:t>Заказчикам через содействие им в получении результатов, которых Заказчики хотят достичь без владения специфическими Затратами и </a:t>
            </a:r>
            <a:r>
              <a:rPr lang="ru-RU" sz="1400" dirty="0" smtClean="0"/>
              <a:t>Рисками.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2"/>
          </p:nvPr>
        </p:nvSpPr>
        <p:spPr>
          <a:xfrm>
            <a:off x="539552" y="4851158"/>
            <a:ext cx="1825634" cy="1170130"/>
          </a:xfrm>
        </p:spPr>
        <p:txBody>
          <a:bodyPr/>
          <a:lstStyle/>
          <a:p>
            <a:pPr algn="ctr"/>
            <a:r>
              <a:rPr lang="ru-RU" dirty="0"/>
              <a:t>Глоссарий терминов по управлению ИТ, </a:t>
            </a:r>
            <a:r>
              <a:rPr lang="ru-RU" dirty="0" smtClean="0"/>
              <a:t>СТС Медиа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ИТ-услуги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6"/>
          </p:nvPr>
        </p:nvSpPr>
        <p:spPr>
          <a:xfrm>
            <a:off x="2501770" y="4851157"/>
            <a:ext cx="6267887" cy="1170131"/>
          </a:xfrm>
        </p:spPr>
        <p:txBody>
          <a:bodyPr anchor="ctr"/>
          <a:lstStyle/>
          <a:p>
            <a:pPr algn="just"/>
            <a:r>
              <a:rPr lang="ru-RU" sz="1400" b="1" dirty="0"/>
              <a:t>Услуга</a:t>
            </a:r>
            <a:r>
              <a:rPr lang="ru-RU" sz="1400" dirty="0"/>
              <a:t>, предоставляемая ИТ-службой, основанная на </a:t>
            </a:r>
            <a:r>
              <a:rPr lang="ru-RU" sz="1400" dirty="0" err="1" smtClean="0"/>
              <a:t>инфор-мационных</a:t>
            </a:r>
            <a:r>
              <a:rPr lang="ru-RU" sz="1400" dirty="0" smtClean="0"/>
              <a:t> </a:t>
            </a:r>
            <a:r>
              <a:rPr lang="ru-RU" sz="1400" dirty="0"/>
              <a:t>технологиях и поддерживающая один или несколько бизнес-процессов СТС </a:t>
            </a:r>
            <a:r>
              <a:rPr lang="ru-RU" sz="1400" dirty="0" smtClean="0"/>
              <a:t>Медиа.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8"/>
          </p:nvPr>
        </p:nvSpPr>
        <p:spPr>
          <a:xfrm>
            <a:off x="2501770" y="2250764"/>
            <a:ext cx="6267888" cy="1160233"/>
          </a:xfrm>
        </p:spPr>
        <p:txBody>
          <a:bodyPr anchor="ctr"/>
          <a:lstStyle/>
          <a:p>
            <a:r>
              <a:rPr lang="ru-RU" sz="1400" dirty="0" smtClean="0"/>
              <a:t>Одна </a:t>
            </a:r>
            <a:r>
              <a:rPr lang="ru-RU" sz="1400" dirty="0"/>
              <a:t>или несколько </a:t>
            </a:r>
            <a:r>
              <a:rPr lang="ru-RU" sz="1400" b="1" dirty="0"/>
              <a:t>ИТ-систем</a:t>
            </a:r>
            <a:r>
              <a:rPr lang="ru-RU" sz="1400" dirty="0"/>
              <a:t>, делающих доступными бизнес-процесс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6"/>
          </p:nvPr>
        </p:nvSpPr>
        <p:spPr>
          <a:xfrm>
            <a:off x="563587" y="980728"/>
            <a:ext cx="1827203" cy="1170130"/>
          </a:xfrm>
        </p:spPr>
        <p:txBody>
          <a:bodyPr/>
          <a:lstStyle/>
          <a:p>
            <a:pPr algn="ctr"/>
            <a:r>
              <a:rPr lang="ru-RU" dirty="0"/>
              <a:t>ITIL </a:t>
            </a:r>
            <a:r>
              <a:rPr lang="ru-RU" dirty="0" smtClean="0"/>
              <a:t>v.1, </a:t>
            </a:r>
            <a:r>
              <a:rPr lang="ru-RU" dirty="0"/>
              <a:t>2007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/>
          </p:nvPr>
        </p:nvSpPr>
        <p:spPr>
          <a:xfrm>
            <a:off x="2525805" y="981578"/>
            <a:ext cx="6267888" cy="1169279"/>
          </a:xfrm>
        </p:spPr>
        <p:txBody>
          <a:bodyPr anchor="ctr"/>
          <a:lstStyle/>
          <a:p>
            <a:pPr algn="just"/>
            <a:r>
              <a:rPr lang="ru-RU" sz="1400" dirty="0" smtClean="0"/>
              <a:t>Совокупность </a:t>
            </a:r>
            <a:r>
              <a:rPr lang="ru-RU" sz="1400" b="1" dirty="0" smtClean="0"/>
              <a:t>функций, представляемых ИТ-системами </a:t>
            </a:r>
            <a:r>
              <a:rPr lang="ru-RU" sz="1400" dirty="0" smtClean="0"/>
              <a:t>для поддержки одной или нескольких областей бизнеса, состоящих из программных, аппаратных и телекоммуникационных компонентов, воспринимаемых Заказчиком как единое целое.</a:t>
            </a:r>
            <a:endParaRPr lang="ru-RU" sz="1400" dirty="0"/>
          </a:p>
        </p:txBody>
      </p:sp>
      <p:pic>
        <p:nvPicPr>
          <p:cNvPr id="2050" name="Picture 2" descr="http://www.digimedia.ru/UserFiles/01.06.09/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53" y="44624"/>
            <a:ext cx="1039243" cy="7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«Внутренность» ИТ-услуги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528" y="980728"/>
            <a:ext cx="1531900" cy="1162331"/>
          </a:xfrm>
        </p:spPr>
        <p:txBody>
          <a:bodyPr/>
          <a:lstStyle/>
          <a:p>
            <a:pPr algn="ctr"/>
            <a:r>
              <a:rPr lang="ru-RU" dirty="0" smtClean="0"/>
              <a:t>Что хотят Заказчики?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8"/>
          </p:nvPr>
        </p:nvSpPr>
        <p:spPr>
          <a:xfrm>
            <a:off x="2051720" y="980728"/>
            <a:ext cx="6717938" cy="1160233"/>
          </a:xfrm>
        </p:spPr>
        <p:txBody>
          <a:bodyPr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1400" dirty="0" smtClean="0"/>
              <a:t>Получать </a:t>
            </a:r>
            <a:r>
              <a:rPr lang="ru-RU" sz="1400" dirty="0"/>
              <a:t>удовлетворение своих бизнес-потребностей и решение своих задач.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1400" dirty="0" smtClean="0"/>
              <a:t>Необходим </a:t>
            </a:r>
            <a:r>
              <a:rPr lang="ru-RU" sz="1400" dirty="0"/>
              <a:t>определенный уровень доступности, стабильности (непрерывности) и безопасности по минимальный цене. </a:t>
            </a:r>
          </a:p>
        </p:txBody>
      </p:sp>
      <p:pic>
        <p:nvPicPr>
          <p:cNvPr id="13" name="Picture 2" descr="http://www.ing-seti.ru/wp-content/uploads/2011/05/Sh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38181"/>
            <a:ext cx="4187462" cy="32629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2.gstatic.com/images?q=tbn:ANd9GcRlnXovPw5uWPGSJpCQfv77wVfCetPxYg9ENiEBZplR02zWJ0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38181"/>
            <a:ext cx="2755853" cy="327759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2143059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595959">
                  <a:lumMod val="60000"/>
                  <a:lumOff val="40000"/>
                </a:srgbClr>
              </a:buClr>
            </a:pPr>
            <a:r>
              <a:rPr lang="ru-RU" sz="1400" b="1" dirty="0"/>
              <a:t>Как именно </a:t>
            </a:r>
            <a:r>
              <a:rPr lang="ru-RU" sz="1400" b="1" dirty="0" smtClean="0"/>
              <a:t>будет устроена </a:t>
            </a:r>
            <a:r>
              <a:rPr lang="ru-RU" sz="1400" b="1" dirty="0"/>
              <a:t>услуга </a:t>
            </a:r>
            <a:r>
              <a:rPr lang="ru-RU" sz="1400" b="1" dirty="0" smtClean="0"/>
              <a:t>и какие компоненты участвуют в ее формировании Заказчикам </a:t>
            </a:r>
            <a:r>
              <a:rPr lang="ru-RU" sz="1400" b="1" dirty="0"/>
              <a:t>в определенной степени </a:t>
            </a:r>
            <a:r>
              <a:rPr lang="ru-RU" sz="1400" b="1" dirty="0" smtClean="0"/>
              <a:t>безразлично!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6" name="Текст 11"/>
          <p:cNvSpPr txBox="1">
            <a:spLocks/>
          </p:cNvSpPr>
          <p:nvPr/>
        </p:nvSpPr>
        <p:spPr>
          <a:xfrm>
            <a:off x="539552" y="2708920"/>
            <a:ext cx="3779285" cy="18466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0" rIns="9000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Вы хотите знать как это устроено?</a:t>
            </a:r>
          </a:p>
        </p:txBody>
      </p:sp>
      <p:sp>
        <p:nvSpPr>
          <p:cNvPr id="17" name="Текст 11"/>
          <p:cNvSpPr txBox="1">
            <a:spLocks/>
          </p:cNvSpPr>
          <p:nvPr/>
        </p:nvSpPr>
        <p:spPr>
          <a:xfrm>
            <a:off x="4753155" y="2708920"/>
            <a:ext cx="3779285" cy="18466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0" rIns="9000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Или Вам просто нужна вода?</a:t>
            </a:r>
          </a:p>
        </p:txBody>
      </p:sp>
    </p:spTree>
    <p:extLst>
      <p:ext uri="{BB962C8B-B14F-4D97-AF65-F5344CB8AC3E}">
        <p14:creationId xmlns:p14="http://schemas.microsoft.com/office/powerpoint/2010/main" val="8083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251520" y="1028289"/>
            <a:ext cx="1531900" cy="10702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3"/>
          </p:nvPr>
        </p:nvSpPr>
        <p:spPr>
          <a:xfrm>
            <a:off x="251860" y="2430744"/>
            <a:ext cx="1531900" cy="1718336"/>
          </a:xfrm>
        </p:spPr>
        <p:txBody>
          <a:bodyPr/>
          <a:lstStyle/>
          <a:p>
            <a:pPr algn="ctr"/>
            <a:r>
              <a:rPr lang="ru-RU" dirty="0" smtClean="0"/>
              <a:t>Состав описания ИТ-Услуги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Каталога ИТ-услуг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8"/>
          </p:nvPr>
        </p:nvSpPr>
        <p:spPr>
          <a:xfrm>
            <a:off x="1907704" y="1028290"/>
            <a:ext cx="6222883" cy="1070223"/>
          </a:xfrm>
        </p:spPr>
        <p:txBody>
          <a:bodyPr anchor="ctr"/>
          <a:lstStyle/>
          <a:p>
            <a:r>
              <a:rPr lang="ru-RU" sz="1400" dirty="0"/>
              <a:t>Услуги для удобства разделены на группы (10 групп): электронная почта, печать и копирование, информационные системы и т.п.</a:t>
            </a:r>
          </a:p>
          <a:p>
            <a:r>
              <a:rPr lang="ru-RU" sz="1400" dirty="0"/>
              <a:t>ВСЕГО: 59 услуг, из них 37 – информационные </a:t>
            </a:r>
            <a:r>
              <a:rPr lang="ru-RU" sz="1400" dirty="0" smtClean="0"/>
              <a:t>системы</a:t>
            </a:r>
          </a:p>
          <a:p>
            <a:r>
              <a:rPr lang="ru-RU" sz="1400" dirty="0" smtClean="0"/>
              <a:t>Каталог доступен на корпоративном </a:t>
            </a:r>
            <a:r>
              <a:rPr lang="ru-RU" sz="1400" dirty="0" err="1" smtClean="0"/>
              <a:t>Интранет</a:t>
            </a:r>
            <a:r>
              <a:rPr lang="ru-RU" sz="1400" dirty="0" smtClean="0"/>
              <a:t>-портале</a:t>
            </a:r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9"/>
          </p:nvPr>
        </p:nvSpPr>
        <p:spPr>
          <a:xfrm>
            <a:off x="1907704" y="2780928"/>
            <a:ext cx="6830730" cy="1070223"/>
          </a:xfrm>
        </p:spPr>
        <p:txBody>
          <a:bodyPr anchor="ctr"/>
          <a:lstStyle/>
          <a:p>
            <a:r>
              <a:rPr lang="ru-RU" sz="1400" dirty="0"/>
              <a:t>Название услуги – краткое название ИТ-услуги</a:t>
            </a:r>
          </a:p>
          <a:p>
            <a:r>
              <a:rPr lang="ru-RU" sz="1400" dirty="0"/>
              <a:t>Описание – что входит в данную услугу, какую бизнес-потребность обеспечивает</a:t>
            </a:r>
          </a:p>
          <a:p>
            <a:r>
              <a:rPr lang="ru-RU" sz="1400" dirty="0"/>
              <a:t>Время предоставления ИТ-услуги</a:t>
            </a:r>
          </a:p>
          <a:p>
            <a:r>
              <a:rPr lang="ru-RU" sz="1400" dirty="0"/>
              <a:t>Время приема запросов от Пользователей </a:t>
            </a:r>
          </a:p>
          <a:p>
            <a:r>
              <a:rPr lang="ru-RU" sz="1400" dirty="0"/>
              <a:t>Дополнительная информация – условия, которые ограничивают пользование данной </a:t>
            </a:r>
            <a:r>
              <a:rPr lang="ru-RU" sz="1400" dirty="0" smtClean="0"/>
              <a:t>ИТ-услугой</a:t>
            </a:r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0"/>
          </p:nvPr>
        </p:nvSpPr>
        <p:spPr>
          <a:xfrm>
            <a:off x="1924473" y="4437112"/>
            <a:ext cx="6845185" cy="1800200"/>
          </a:xfrm>
        </p:spPr>
        <p:txBody>
          <a:bodyPr/>
          <a:lstStyle/>
          <a:p>
            <a:r>
              <a:rPr lang="ru-RU" dirty="0"/>
              <a:t>Для каждой ИТ-услуги указываются типовые запросы на обслуживание. Под типовыми понимаются запросы, которые наиболее часто поступают от Пользователей, которые можно предвидеть на момент составления Каталога ИТ-услуг и по которым заранее известен ход выполнения. </a:t>
            </a:r>
            <a:endParaRPr lang="ru-RU" dirty="0" smtClean="0"/>
          </a:p>
          <a:p>
            <a:r>
              <a:rPr lang="ru-RU" dirty="0" smtClean="0"/>
              <a:t>Действия</a:t>
            </a:r>
            <a:r>
              <a:rPr lang="ru-RU" dirty="0"/>
              <a:t>, выполняемые ИТ-службой в рамках обеспечения предоставления услуги без необходимости запроса Пользователя, указываются в описании услуги.</a:t>
            </a:r>
          </a:p>
          <a:p>
            <a:r>
              <a:rPr lang="ru-RU" dirty="0"/>
              <a:t>Для всех </a:t>
            </a:r>
            <a:r>
              <a:rPr lang="ru-RU" dirty="0" smtClean="0"/>
              <a:t>ИТ-услуг, обслуживаются </a:t>
            </a:r>
            <a:r>
              <a:rPr lang="ru-RU" dirty="0"/>
              <a:t>Запросы Пользователей с сообщением об ошибках в работе ИТ-услуги и Запросы консультаций. Поэтому данные типовые запросы в Каталоге не указываются специальным образом.</a:t>
            </a:r>
          </a:p>
          <a:p>
            <a:endParaRPr lang="ru-RU" dirty="0"/>
          </a:p>
        </p:txBody>
      </p:sp>
      <p:pic>
        <p:nvPicPr>
          <p:cNvPr id="2050" name="Picture 2" descr="http://www.bsd.k12.ca.us/modules/groups/homepagefiles/cms/443974/Image/images/Meal%20Images/restaurant-menu-design-vector-material-chef_15-97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254331" cy="13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quarter" idx="16"/>
          </p:nvPr>
        </p:nvSpPr>
        <p:spPr>
          <a:xfrm>
            <a:off x="251860" y="4413824"/>
            <a:ext cx="1531900" cy="1823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Типовые запросы на обслуживание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9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описания услуги «</a:t>
            </a:r>
            <a:r>
              <a:rPr lang="en-US" dirty="0"/>
              <a:t>MAIL-</a:t>
            </a:r>
            <a:r>
              <a:rPr lang="ru-RU" dirty="0"/>
              <a:t>Электронный почтовый </a:t>
            </a:r>
            <a:r>
              <a:rPr lang="ru-RU" dirty="0" smtClean="0"/>
              <a:t>ящик»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62416"/>
              </p:ext>
            </p:extLst>
          </p:nvPr>
        </p:nvGraphicFramePr>
        <p:xfrm>
          <a:off x="498398" y="908720"/>
          <a:ext cx="8062798" cy="5565069"/>
        </p:xfrm>
        <a:graphic>
          <a:graphicData uri="http://schemas.openxmlformats.org/drawingml/2006/table">
            <a:tbl>
              <a:tblPr firstCol="1" bandRow="1">
                <a:tableStyleId>{69CF1AB2-1976-4502-BF36-3FF5EA218861}</a:tableStyleId>
              </a:tblPr>
              <a:tblGrid>
                <a:gridCol w="2498006"/>
                <a:gridCol w="5564792"/>
              </a:tblGrid>
              <a:tr h="2103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Описание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70" marR="32370" marT="17226" marB="17226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indent="3810">
                        <a:spcAft>
                          <a:spcPts val="5"/>
                        </a:spcAft>
                      </a:pPr>
                      <a:r>
                        <a:rPr lang="ru-RU" sz="1600" dirty="0">
                          <a:effectLst/>
                        </a:rPr>
                        <a:t>Предоставление электронного почтового ящика (персонального или группового) для обмена электронными сообщениями с внутренними и внешними абонентами. Персональные и групповые календари. Общая адресная книга внутренних абонентов электронной почты. Доступ к почтовому ящику с рабочих мест пользователей из ЛВС. </a:t>
                      </a:r>
                      <a:r>
                        <a:rPr lang="ru-RU" sz="1600" dirty="0" err="1">
                          <a:effectLst/>
                        </a:rPr>
                        <a:t>Антиспамовая</a:t>
                      </a:r>
                      <a:r>
                        <a:rPr lang="ru-RU" sz="1600" dirty="0">
                          <a:effectLst/>
                        </a:rPr>
                        <a:t> фильтрация и антивирусная проверка входящей корреспонденции. Резервное копирование содержимого почтового ящика.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70" marR="32370" marT="17226" marB="17226" anchor="ctr"/>
                </a:tc>
              </a:tr>
              <a:tr h="30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Время предоставления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70" marR="32370" marT="17226" marB="17226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indent="3810">
                        <a:spcAft>
                          <a:spcPts val="5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   24х7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70" marR="32370" marT="17226" marB="17226" anchor="ctr"/>
                </a:tc>
              </a:tr>
              <a:tr h="282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Время обслуживания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70" marR="32370" marT="17226" marB="17226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indent="3810">
                        <a:spcAft>
                          <a:spcPts val="5"/>
                        </a:spcAft>
                      </a:pPr>
                      <a:r>
                        <a:rPr lang="ru-RU" sz="1600" u="none" dirty="0" smtClean="0">
                          <a:effectLst/>
                        </a:rPr>
                        <a:t>   9х5</a:t>
                      </a:r>
                      <a:endParaRPr lang="ru-RU" sz="16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70" marR="32370" marT="17226" marB="17226" anchor="ctr"/>
                </a:tc>
              </a:tr>
              <a:tr h="2103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Типовые запросы на обслуживание</a:t>
                      </a:r>
                    </a:p>
                  </a:txBody>
                  <a:tcPr marL="32370" marR="32370" marT="17226" marB="17226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9880" algn="l"/>
                          <a:tab pos="2336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почтового ящика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9880" algn="l"/>
                          <a:tab pos="2336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Удаление почтового ящика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9880" algn="l"/>
                          <a:tab pos="2336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Восстановление почтового ящика (полное или выборочное)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9880" algn="l"/>
                          <a:tab pos="2336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доступа к почтовому ящику или календарю другому сотруднику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9880" algn="l"/>
                          <a:tab pos="2336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контактной информации в общей адресной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книге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9880" algn="l"/>
                          <a:tab pos="23368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Настройка почтового клиента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370" marR="32370" marT="17226" marB="17226" anchor="ctr"/>
                </a:tc>
              </a:tr>
              <a:tr h="493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Дополнительная информация</a:t>
                      </a:r>
                    </a:p>
                  </a:txBody>
                  <a:tcPr marL="36195" marR="36195" marT="17780" marB="1778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just">
                        <a:spcAft>
                          <a:spcPts val="0"/>
                        </a:spcAft>
                        <a:tabLst>
                          <a:tab pos="309880" algn="l"/>
                          <a:tab pos="2336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Нет</a:t>
                      </a:r>
                    </a:p>
                  </a:txBody>
                  <a:tcPr marL="36195" marR="36195" marT="17780" marB="177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4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SLA</a:t>
            </a:r>
            <a:endParaRPr lang="ru-RU" dirty="0"/>
          </a:p>
        </p:txBody>
      </p:sp>
      <p:pic>
        <p:nvPicPr>
          <p:cNvPr id="12" name="Picture 2" descr="http://www.lablynx.com/Portals/4/serviceGuarante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81" y="4548526"/>
            <a:ext cx="1740877" cy="190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98392"/>
              </p:ext>
            </p:extLst>
          </p:nvPr>
        </p:nvGraphicFramePr>
        <p:xfrm>
          <a:off x="445478" y="2661701"/>
          <a:ext cx="8465527" cy="1671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096"/>
                <a:gridCol w="4492869"/>
                <a:gridCol w="1415562"/>
              </a:tblGrid>
              <a:tr h="7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ИТ-услуга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Типовой запрос на обслуживание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Время исполнения запросов, раб. часов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>
                    <a:solidFill>
                      <a:srgbClr val="FFCC00"/>
                    </a:solidFill>
                  </a:tcPr>
                </a:tc>
              </a:tr>
              <a:tr h="130563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NET-Подключение к </a:t>
                      </a:r>
                      <a:r>
                        <a:rPr lang="ru-RU" sz="1200" dirty="0" smtClean="0">
                          <a:effectLst/>
                        </a:rPr>
                        <a:t>ЛВС</a:t>
                      </a:r>
                      <a:endParaRPr lang="ru-RU" sz="1400" dirty="0">
                        <a:effectLst/>
                      </a:endParaRPr>
                    </a:p>
                  </a:txBody>
                  <a:tcPr marL="43387" marR="433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подключение/отключение </a:t>
                      </a:r>
                      <a:r>
                        <a:rPr lang="ru-RU" sz="1200" dirty="0">
                          <a:effectLst/>
                        </a:rPr>
                        <a:t>АРМ к ЛВС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</a:tr>
              <a:tr h="13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учетной записи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</a:tr>
              <a:tr h="13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блокировка учетной записи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</a:tr>
              <a:tr h="13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смена пароля учетной записи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</a:tr>
              <a:tr h="20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 запросы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87" marR="43387" marT="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09213"/>
              </p:ext>
            </p:extLst>
          </p:nvPr>
        </p:nvGraphicFramePr>
        <p:xfrm>
          <a:off x="445477" y="4637748"/>
          <a:ext cx="5414304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885"/>
                <a:gridCol w="2224454"/>
                <a:gridCol w="15339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Решение инцидентов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Время реакции (раб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 часов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Время решения (раб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 часов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>
                    <a:solidFill>
                      <a:srgbClr val="FF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Критичный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Обычный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15" name="Текст 10"/>
          <p:cNvSpPr>
            <a:spLocks noGrp="1"/>
          </p:cNvSpPr>
          <p:nvPr>
            <p:ph type="body" sz="quarter" idx="15"/>
          </p:nvPr>
        </p:nvSpPr>
        <p:spPr>
          <a:xfrm>
            <a:off x="445324" y="908720"/>
            <a:ext cx="8324334" cy="1397768"/>
          </a:xfrm>
        </p:spPr>
        <p:txBody>
          <a:bodyPr>
            <a:noAutofit/>
          </a:bodyPr>
          <a:lstStyle/>
          <a:p>
            <a:r>
              <a:rPr lang="ru-RU" sz="1400" dirty="0" smtClean="0"/>
              <a:t>Для каждого типового запроса по каждой ИТ-услуги указан срок выполнения</a:t>
            </a:r>
          </a:p>
          <a:p>
            <a:r>
              <a:rPr lang="ru-RU" sz="1400" dirty="0" smtClean="0"/>
              <a:t>Для всех инцидентов, независимо от конкретной ИТ-услуги указано общее время решения, в зависимости от приоритета</a:t>
            </a:r>
          </a:p>
          <a:p>
            <a:r>
              <a:rPr lang="ru-RU" sz="1400" dirty="0" smtClean="0"/>
              <a:t>Оговорены условия, при которых ИТ-Служба не гарантирует время исполнения</a:t>
            </a:r>
            <a:endParaRPr lang="ru-RU" sz="1400" dirty="0"/>
          </a:p>
        </p:txBody>
      </p:sp>
      <p:sp>
        <p:nvSpPr>
          <p:cNvPr id="16" name="Текст 10"/>
          <p:cNvSpPr txBox="1">
            <a:spLocks/>
          </p:cNvSpPr>
          <p:nvPr/>
        </p:nvSpPr>
        <p:spPr>
          <a:xfrm>
            <a:off x="445324" y="2420888"/>
            <a:ext cx="3478604" cy="315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6925" indent="-23812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Пример </a:t>
            </a:r>
            <a:r>
              <a:rPr lang="en-US" dirty="0" smtClean="0"/>
              <a:t>SLA </a:t>
            </a:r>
            <a:r>
              <a:rPr lang="ru-RU" dirty="0" smtClean="0"/>
              <a:t>для услуги «Подключение к ЛВС»</a:t>
            </a:r>
            <a:endParaRPr lang="ru-RU" dirty="0"/>
          </a:p>
        </p:txBody>
      </p:sp>
      <p:sp>
        <p:nvSpPr>
          <p:cNvPr id="17" name="Текст 10"/>
          <p:cNvSpPr txBox="1">
            <a:spLocks/>
          </p:cNvSpPr>
          <p:nvPr/>
        </p:nvSpPr>
        <p:spPr>
          <a:xfrm>
            <a:off x="445478" y="4391008"/>
            <a:ext cx="2398330" cy="315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►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2476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6925" indent="-23812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 pitchFamily="34" charset="0"/>
              <a:buChar char="▼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Общий </a:t>
            </a:r>
            <a:r>
              <a:rPr lang="en-US" dirty="0" smtClean="0"/>
              <a:t>SLA </a:t>
            </a:r>
            <a:r>
              <a:rPr lang="ru-RU" dirty="0" smtClean="0"/>
              <a:t>для инцидентов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6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ТСМ">
  <a:themeElements>
    <a:clrScheme name="CTC_media_Color">
      <a:dk1>
        <a:sysClr val="windowText" lastClr="000000"/>
      </a:dk1>
      <a:lt1>
        <a:srgbClr val="FFFFFF"/>
      </a:lt1>
      <a:dk2>
        <a:srgbClr val="FFFFFF"/>
      </a:dk2>
      <a:lt2>
        <a:srgbClr val="FFDC00"/>
      </a:lt2>
      <a:accent1>
        <a:srgbClr val="595959"/>
      </a:accent1>
      <a:accent2>
        <a:srgbClr val="FFDC00"/>
      </a:accent2>
      <a:accent3>
        <a:srgbClr val="F2F2F2"/>
      </a:accent3>
      <a:accent4>
        <a:srgbClr val="FFFFFF"/>
      </a:accent4>
      <a:accent5>
        <a:srgbClr val="595959"/>
      </a:accent5>
      <a:accent6>
        <a:srgbClr val="D8D8D8"/>
      </a:accent6>
      <a:hlink>
        <a:srgbClr val="6C6C6C"/>
      </a:hlink>
      <a:folHlink>
        <a:srgbClr val="6C6C6C"/>
      </a:folHlink>
    </a:clrScheme>
    <a:fontScheme name="CTC_media_pezent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9050">
          <a:solidFill>
            <a:schemeClr val="bg1">
              <a:lumMod val="65000"/>
            </a:schemeClr>
          </a:solidFill>
          <a:miter lim="800000"/>
          <a:headEnd/>
          <a:tailEnd/>
        </a:ln>
      </a:spPr>
      <a:bodyPr wrap="square" rtlCol="0" anchor="ctr">
        <a:noAutofit/>
      </a:bodyPr>
      <a:lstStyle>
        <a:defPPr algn="ctr">
          <a:spcBef>
            <a:spcPct val="50000"/>
          </a:spcBef>
          <a:buClr>
            <a:schemeClr val="accent1">
              <a:lumMod val="60000"/>
              <a:lumOff val="40000"/>
            </a:schemeClr>
          </a:buClr>
          <a:buSzPct val="120000"/>
          <a:defRPr sz="1200" b="0" dirty="0" err="1" smtClean="0">
            <a:solidFill>
              <a:schemeClr val="tx1"/>
            </a:solidFill>
            <a:latin typeface="+mj-lt"/>
            <a:ea typeface="Arial Unicode MS" pitchFamily="34" charset="-128"/>
            <a:cs typeface="Arial Unicode MS" pitchFamily="34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 marL="266700" indent="-266700">
          <a:spcBef>
            <a:spcPct val="20000"/>
          </a:spcBef>
          <a:buClr>
            <a:srgbClr val="595959">
              <a:lumMod val="60000"/>
              <a:lumOff val="40000"/>
            </a:srgbClr>
          </a:buClr>
          <a:buFont typeface="Arial" pitchFamily="34" charset="0"/>
          <a:buChar char="►"/>
          <a:defRPr sz="1200" dirty="0">
            <a:solidFill>
              <a:prstClr val="black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СТСМ</Template>
  <TotalTime>842</TotalTime>
  <Words>1158</Words>
  <Application>Microsoft Office PowerPoint</Application>
  <PresentationFormat>Экран (4:3)</PresentationFormat>
  <Paragraphs>161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СТСМ</vt:lpstr>
      <vt:lpstr>Презентация PowerPoint</vt:lpstr>
      <vt:lpstr>О Компании</vt:lpstr>
      <vt:lpstr>Стратегия в области ИТ-процессов и управления ИТ</vt:lpstr>
      <vt:lpstr>Подходы к формированию Каталога ИТ-услуг</vt:lpstr>
      <vt:lpstr>Определение ИТ-услуги</vt:lpstr>
      <vt:lpstr>«Внутренность» ИТ-услуги</vt:lpstr>
      <vt:lpstr>Структура Каталога ИТ-услуг</vt:lpstr>
      <vt:lpstr>Пример описания услуги «MAIL-Электронный почтовый ящик»</vt:lpstr>
      <vt:lpstr>Структура SLA</vt:lpstr>
      <vt:lpstr>Что дает наличие Каталога бизнес-пользователям и ИТ?</vt:lpstr>
      <vt:lpstr>Кому нужен Каталог ИТ-услуг?</vt:lpstr>
      <vt:lpstr>Презентация PowerPoint</vt:lpstr>
    </vt:vector>
  </TitlesOfParts>
  <Company>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В. Гаврин</dc:creator>
  <cp:lastModifiedBy>Гаврин Антон Васильевич</cp:lastModifiedBy>
  <cp:revision>81</cp:revision>
  <cp:lastPrinted>2013-01-16T12:40:17Z</cp:lastPrinted>
  <dcterms:created xsi:type="dcterms:W3CDTF">2013-05-29T06:37:04Z</dcterms:created>
  <dcterms:modified xsi:type="dcterms:W3CDTF">2013-10-24T15:24:41Z</dcterms:modified>
</cp:coreProperties>
</file>