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1"/>
  </p:notesMasterIdLst>
  <p:sldIdLst>
    <p:sldId id="288" r:id="rId2"/>
    <p:sldId id="292" r:id="rId3"/>
    <p:sldId id="279" r:id="rId4"/>
    <p:sldId id="283" r:id="rId5"/>
    <p:sldId id="293" r:id="rId6"/>
    <p:sldId id="286" r:id="rId7"/>
    <p:sldId id="284" r:id="rId8"/>
    <p:sldId id="287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2" autoAdjust="0"/>
    <p:restoredTop sz="94610" autoAdjust="0"/>
  </p:normalViewPr>
  <p:slideViewPr>
    <p:cSldViewPr showGuides="1">
      <p:cViewPr>
        <p:scale>
          <a:sx n="120" d="100"/>
          <a:sy n="120" d="100"/>
        </p:scale>
        <p:origin x="-1068" y="72"/>
      </p:cViewPr>
      <p:guideLst>
        <p:guide orient="horz" pos="1253"/>
        <p:guide orient="horz" pos="3385"/>
        <p:guide orient="horz" pos="2614"/>
        <p:guide orient="horz" pos="3884"/>
        <p:guide orient="horz" pos="799"/>
        <p:guide orient="horz" pos="1570"/>
        <p:guide orient="horz" pos="255"/>
        <p:guide pos="1882"/>
        <p:guide pos="158"/>
        <p:guide pos="369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86AED-5639-4A53-893B-F7F6AB0C81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3B936-11EF-4B5F-9798-E6451DA72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:\Marketing_and_Communications\Marketing1\Desk_pub\sasha\CROPPED images\42-19699070_CMYK_s.jpg"/>
          <p:cNvPicPr>
            <a:picLocks noChangeAspect="1" noChangeArrowheads="1"/>
          </p:cNvPicPr>
          <p:nvPr/>
        </p:nvPicPr>
        <p:blipFill>
          <a:blip r:embed="rId2" cstate="print"/>
          <a:srcRect r="-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Freeform 9"/>
          <p:cNvSpPr>
            <a:spLocks noChangeAspect="1"/>
          </p:cNvSpPr>
          <p:nvPr/>
        </p:nvSpPr>
        <p:spPr bwMode="white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989" y="1556792"/>
            <a:ext cx="352285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reeform 10"/>
          <p:cNvSpPr>
            <a:spLocks noChangeAspect="1" noEditPoints="1"/>
          </p:cNvSpPr>
          <p:nvPr/>
        </p:nvSpPr>
        <p:spPr bwMode="auto">
          <a:xfrm>
            <a:off x="307731" y="401621"/>
            <a:ext cx="1927385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2047" y="1268414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52047" y="3789364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52047" y="1268414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52047" y="3789364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0" y="126876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1520" y="1268414"/>
            <a:ext cx="8639908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45728" y="1268414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6" y="1268414"/>
            <a:ext cx="2060331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37943" y="1268414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31623" y="1268414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46" y="1989138"/>
            <a:ext cx="206033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45728" y="1989138"/>
            <a:ext cx="206033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37943" y="1989138"/>
            <a:ext cx="206033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31623" y="1989138"/>
            <a:ext cx="206033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013130" y="126841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6" y="1268414"/>
            <a:ext cx="1594729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74213" y="126841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69034" y="126841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225" y="126841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46" y="1989138"/>
            <a:ext cx="159557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013129" y="1989138"/>
            <a:ext cx="159557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74213" y="1989138"/>
            <a:ext cx="159557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35296" y="1989138"/>
            <a:ext cx="159557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6379" y="1989138"/>
            <a:ext cx="159557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/>
        </p:nvSpPr>
        <p:spPr bwMode="gray">
          <a:xfrm rot="19080000" flipH="1">
            <a:off x="4743630" y="2497138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gray">
          <a:xfrm rot="2520000" flipH="1">
            <a:off x="4743630" y="4564595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gray">
          <a:xfrm rot="2520000">
            <a:off x="2902075" y="2497138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gray">
          <a:xfrm rot="19080000">
            <a:off x="2902075" y="4564595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019828" y="3395663"/>
            <a:ext cx="1093292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52047" y="1700213"/>
            <a:ext cx="332302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47" y="4219575"/>
            <a:ext cx="332302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68932" y="1700213"/>
            <a:ext cx="332302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68932" y="4219575"/>
            <a:ext cx="332302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7" y="1268414"/>
            <a:ext cx="3323022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68932" y="1268414"/>
            <a:ext cx="3323022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47" y="3787777"/>
            <a:ext cx="3323022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68932" y="3787777"/>
            <a:ext cx="3323022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52046" y="1701800"/>
            <a:ext cx="425401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7942" y="1701800"/>
            <a:ext cx="425401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46" y="4221162"/>
            <a:ext cx="4254012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7942" y="4221162"/>
            <a:ext cx="4254012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6" y="1270001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7943" y="1270001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46" y="3789364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7943" y="3789364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17989" y="1556792"/>
            <a:ext cx="352285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307731" y="401621"/>
            <a:ext cx="1927385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208902" y="1270000"/>
            <a:ext cx="272470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89364"/>
            <a:ext cx="27232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270000"/>
            <a:ext cx="272470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52046" y="1270000"/>
            <a:ext cx="2723204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52046" y="3789364"/>
            <a:ext cx="27232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210398" y="3789364"/>
            <a:ext cx="27232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/>
        </p:nvSpPr>
        <p:spPr bwMode="auto">
          <a:xfrm>
            <a:off x="0" y="1"/>
            <a:ext cx="6339480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17989" y="1268760"/>
            <a:ext cx="5118107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356993"/>
            <a:ext cx="4785762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gray">
          <a:xfrm>
            <a:off x="-10257" y="-1"/>
            <a:ext cx="9154257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4638469" y="2492896"/>
            <a:ext cx="4186715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4637943" y="5013325"/>
            <a:ext cx="4188069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divider 1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EER compressed.jpg"/>
          <p:cNvPicPr>
            <a:picLocks noChangeAspect="1"/>
          </p:cNvPicPr>
          <p:nvPr/>
        </p:nvPicPr>
        <p:blipFill>
          <a:blip r:embed="rId2" cstate="print"/>
          <a:srcRect b="275"/>
          <a:stretch>
            <a:fillRect/>
          </a:stretch>
        </p:blipFill>
        <p:spPr bwMode="gray">
          <a:xfrm>
            <a:off x="1407" y="1"/>
            <a:ext cx="9176088" cy="6865257"/>
          </a:xfrm>
          <a:prstGeom prst="rect">
            <a:avLst/>
          </a:prstGeom>
        </p:spPr>
      </p:pic>
      <p:sp>
        <p:nvSpPr>
          <p:cNvPr id="2" name="Freeform 7"/>
          <p:cNvSpPr>
            <a:spLocks noChangeAspect="1"/>
          </p:cNvSpPr>
          <p:nvPr/>
        </p:nvSpPr>
        <p:spPr bwMode="gray">
          <a:xfrm>
            <a:off x="1" y="4518026"/>
            <a:ext cx="4541227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17989" y="4941168"/>
            <a:ext cx="3655791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APTOP GUY compre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66" y="0"/>
            <a:ext cx="9141069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4982308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 bwMode="gray">
          <a:xfrm>
            <a:off x="299077" y="764704"/>
            <a:ext cx="38741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298939" y="1440000"/>
            <a:ext cx="3854769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99077" y="2700000"/>
            <a:ext cx="34752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/>
        </p:nvSpPr>
        <p:spPr bwMode="gray">
          <a:xfrm>
            <a:off x="0" y="0"/>
            <a:ext cx="4816720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6" y="4291200"/>
            <a:ext cx="3704631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307731" y="401621"/>
            <a:ext cx="1927385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67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69113" y="6367463"/>
            <a:ext cx="2133600" cy="354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ECA6ED-24F2-48CF-B657-5DB38C0EC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53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горизонтальных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469356" y="1602000"/>
            <a:ext cx="6210302" cy="129088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71463" indent="-179388">
              <a:defRPr/>
            </a:lvl1pPr>
            <a:lvl2pPr marL="450850" indent="-179388">
              <a:defRPr/>
            </a:lvl2pPr>
            <a:lvl3pPr marL="625475" indent="-179388">
              <a:defRPr/>
            </a:lvl3pPr>
            <a:lvl4pPr marL="804863" indent="-179388">
              <a:defRPr/>
            </a:lvl4pPr>
            <a:lvl5pPr marL="984250" indent="-179388">
              <a:defRPr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8" name="Объект 6"/>
          <p:cNvSpPr>
            <a:spLocks noGrp="1"/>
          </p:cNvSpPr>
          <p:nvPr>
            <p:ph sz="quarter" idx="15" hasCustomPrompt="1"/>
          </p:nvPr>
        </p:nvSpPr>
        <p:spPr>
          <a:xfrm>
            <a:off x="2469356" y="3217786"/>
            <a:ext cx="6210302" cy="129088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71463" indent="-179388">
              <a:defRPr/>
            </a:lvl1pPr>
            <a:lvl2pPr marL="450850" indent="-179388">
              <a:defRPr/>
            </a:lvl2pPr>
            <a:lvl3pPr marL="625475" indent="-179388">
              <a:defRPr/>
            </a:lvl3pPr>
            <a:lvl4pPr marL="804863" indent="-179388">
              <a:defRPr/>
            </a:lvl4pPr>
            <a:lvl5pPr marL="984250" indent="-179388">
              <a:defRPr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2469356" y="4832056"/>
            <a:ext cx="6210000" cy="1292400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68288" indent="-179388">
              <a:defRPr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450000" y="1602000"/>
            <a:ext cx="2016000" cy="1290885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50000" y="4833571"/>
            <a:ext cx="2016000" cy="1290885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452380" y="3217786"/>
            <a:ext cx="2016000" cy="1290885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5512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/>
        </p:nvSpPr>
        <p:spPr bwMode="gray">
          <a:xfrm>
            <a:off x="0" y="548680"/>
            <a:ext cx="4678494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49740" y="1844824"/>
            <a:ext cx="2924633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49740" y="4005064"/>
            <a:ext cx="2592288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auto">
          <a:xfrm>
            <a:off x="905288" y="861185"/>
            <a:ext cx="1395692" cy="55410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gray">
          <a:xfrm>
            <a:off x="-10257" y="-1"/>
            <a:ext cx="9154257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638469" y="2492896"/>
            <a:ext cx="4187542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4638469" y="5013176"/>
            <a:ext cx="4187542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reeform 10"/>
          <p:cNvSpPr>
            <a:spLocks noChangeAspect="1" noEditPoints="1"/>
          </p:cNvSpPr>
          <p:nvPr/>
        </p:nvSpPr>
        <p:spPr bwMode="auto">
          <a:xfrm>
            <a:off x="307731" y="401621"/>
            <a:ext cx="1927385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45727" y="6421438"/>
            <a:ext cx="206033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38857" y="6421438"/>
            <a:ext cx="207432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12056" y="548681"/>
            <a:ext cx="1262910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49147" y="548681"/>
            <a:ext cx="1262910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4279" y="1269454"/>
            <a:ext cx="4250348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162017" y="1"/>
            <a:ext cx="889489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5744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4638469" y="188640"/>
            <a:ext cx="4254010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7"/>
          <p:cNvGrpSpPr/>
          <p:nvPr/>
        </p:nvGrpSpPr>
        <p:grpSpPr bwMode="gray">
          <a:xfrm>
            <a:off x="162017" y="1"/>
            <a:ext cx="889489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51521" y="3789363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637416" y="3789363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gray">
          <a:xfrm>
            <a:off x="252046" y="1268413"/>
            <a:ext cx="8639908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0" y="0"/>
            <a:ext cx="9142535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51520" y="1268760"/>
            <a:ext cx="864096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51520" y="11663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52046" y="6381328"/>
            <a:ext cx="863990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34" name="Rectangle 33"/>
          <p:cNvSpPr/>
          <p:nvPr/>
        </p:nvSpPr>
        <p:spPr bwMode="gray">
          <a:xfrm>
            <a:off x="8427428" y="6381329"/>
            <a:ext cx="464526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3" name="Group 19"/>
          <p:cNvGrpSpPr/>
          <p:nvPr/>
        </p:nvGrpSpPr>
        <p:grpSpPr bwMode="gray">
          <a:xfrm>
            <a:off x="1" y="1052736"/>
            <a:ext cx="9143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0" name="Text Box 8"/>
          <p:cNvSpPr txBox="1">
            <a:spLocks noChangeArrowheads="1"/>
          </p:cNvSpPr>
          <p:nvPr userDrawn="1"/>
        </p:nvSpPr>
        <p:spPr bwMode="gray">
          <a:xfrm>
            <a:off x="251520" y="6381328"/>
            <a:ext cx="6701731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© 201</a:t>
            </a:r>
            <a:r>
              <a:rPr lang="en-US" sz="600" dirty="0" smtClean="0">
                <a:solidFill>
                  <a:srgbClr val="00338D"/>
                </a:solidFill>
                <a:latin typeface="+mn-lt"/>
              </a:rPr>
              <a:t>3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Europe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LLP; член сети независимых фирм КПМГ, входящих в ассоциацию KPMG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International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Cooperative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(“KPMG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International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”), зарегистрированную по законодательству Швейцарии. Все права защищены.</a:t>
            </a:r>
            <a:endParaRPr lang="en-US" sz="600" dirty="0">
              <a:solidFill>
                <a:srgbClr val="00338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4326019" cy="2016224"/>
          </a:xfrm>
        </p:spPr>
        <p:txBody>
          <a:bodyPr/>
          <a:lstStyle/>
          <a:p>
            <a:r>
              <a:rPr lang="ru-RU" sz="2400" dirty="0"/>
              <a:t>Слияние,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поглощение </a:t>
            </a:r>
            <a:r>
              <a:rPr lang="ru-RU" sz="2400" dirty="0"/>
              <a:t>компаний.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Основные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требования</a:t>
            </a:r>
            <a:r>
              <a:rPr lang="en-US" sz="2400" dirty="0" smtClean="0"/>
              <a:t> </a:t>
            </a:r>
            <a:r>
              <a:rPr lang="ru-RU" sz="2400" dirty="0" smtClean="0"/>
              <a:t>к ИТ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2031553" y="1706841"/>
            <a:ext cx="2538046" cy="204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59" y="0"/>
              </a:cxn>
              <a:cxn ang="0">
                <a:pos x="1859" y="1517"/>
              </a:cxn>
              <a:cxn ang="0">
                <a:pos x="525" y="1517"/>
              </a:cxn>
              <a:cxn ang="0">
                <a:pos x="351" y="1153"/>
              </a:cxn>
              <a:cxn ang="0">
                <a:pos x="161" y="1517"/>
              </a:cxn>
              <a:cxn ang="0">
                <a:pos x="0" y="1517"/>
              </a:cxn>
              <a:cxn ang="0">
                <a:pos x="0" y="0"/>
              </a:cxn>
            </a:cxnLst>
            <a:rect l="0" t="0" r="r" b="b"/>
            <a:pathLst>
              <a:path w="1859" h="1520">
                <a:moveTo>
                  <a:pt x="0" y="0"/>
                </a:moveTo>
                <a:lnTo>
                  <a:pt x="1859" y="0"/>
                </a:lnTo>
                <a:lnTo>
                  <a:pt x="1859" y="1517"/>
                </a:lnTo>
                <a:cubicBezTo>
                  <a:pt x="1859" y="1517"/>
                  <a:pt x="835" y="1520"/>
                  <a:pt x="525" y="1517"/>
                </a:cubicBezTo>
                <a:cubicBezTo>
                  <a:pt x="484" y="1442"/>
                  <a:pt x="702" y="1153"/>
                  <a:pt x="351" y="1153"/>
                </a:cubicBezTo>
                <a:cubicBezTo>
                  <a:pt x="0" y="1153"/>
                  <a:pt x="220" y="1455"/>
                  <a:pt x="161" y="1517"/>
                </a:cubicBezTo>
                <a:cubicBezTo>
                  <a:pt x="80" y="1517"/>
                  <a:pt x="0" y="1517"/>
                  <a:pt x="0" y="15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066AA"/>
              </a:gs>
              <a:gs pos="100000">
                <a:srgbClr val="8099C6"/>
              </a:gs>
            </a:gsLst>
            <a:lin ang="0" scaled="1"/>
            <a:tileRect/>
          </a:gradFill>
          <a:ln w="63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 anchor="ctr"/>
          <a:lstStyle/>
          <a:p>
            <a:pPr defTabSz="762000" eaLnBrk="0" hangingPunct="0">
              <a:spcBef>
                <a:spcPct val="20000"/>
              </a:spcBef>
            </a:pPr>
            <a:endParaRPr lang="en-US" sz="10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003181" y="3267055"/>
            <a:ext cx="2564423" cy="2444998"/>
          </a:xfrm>
          <a:custGeom>
            <a:avLst/>
            <a:gdLst/>
            <a:ahLst/>
            <a:cxnLst>
              <a:cxn ang="0">
                <a:pos x="17" y="1814"/>
              </a:cxn>
              <a:cxn ang="0">
                <a:pos x="1893" y="1814"/>
              </a:cxn>
              <a:cxn ang="0">
                <a:pos x="1893" y="359"/>
              </a:cxn>
              <a:cxn ang="0">
                <a:pos x="547" y="359"/>
              </a:cxn>
              <a:cxn ang="0">
                <a:pos x="374" y="4"/>
              </a:cxn>
              <a:cxn ang="0">
                <a:pos x="186" y="358"/>
              </a:cxn>
              <a:cxn ang="0">
                <a:pos x="20" y="362"/>
              </a:cxn>
              <a:cxn ang="0">
                <a:pos x="17" y="1814"/>
              </a:cxn>
            </a:cxnLst>
            <a:rect l="0" t="0" r="r" b="b"/>
            <a:pathLst>
              <a:path w="1893" h="1814">
                <a:moveTo>
                  <a:pt x="17" y="1814"/>
                </a:moveTo>
                <a:lnTo>
                  <a:pt x="1893" y="1814"/>
                </a:lnTo>
                <a:lnTo>
                  <a:pt x="1893" y="359"/>
                </a:lnTo>
                <a:cubicBezTo>
                  <a:pt x="1893" y="359"/>
                  <a:pt x="1220" y="359"/>
                  <a:pt x="547" y="359"/>
                </a:cubicBezTo>
                <a:cubicBezTo>
                  <a:pt x="476" y="301"/>
                  <a:pt x="748" y="8"/>
                  <a:pt x="374" y="4"/>
                </a:cubicBezTo>
                <a:cubicBezTo>
                  <a:pt x="0" y="0"/>
                  <a:pt x="245" y="298"/>
                  <a:pt x="186" y="358"/>
                </a:cubicBezTo>
                <a:lnTo>
                  <a:pt x="20" y="362"/>
                </a:lnTo>
                <a:lnTo>
                  <a:pt x="17" y="1814"/>
                </a:lnTo>
                <a:close/>
              </a:path>
            </a:pathLst>
          </a:custGeom>
          <a:gradFill flip="none" rotWithShape="1">
            <a:gsLst>
              <a:gs pos="0">
                <a:srgbClr val="9BCA40"/>
              </a:gs>
              <a:gs pos="100000">
                <a:srgbClr val="BDDC80"/>
              </a:gs>
            </a:gsLst>
            <a:lin ang="0" scaled="1"/>
            <a:tileRect/>
          </a:gradFill>
          <a:ln w="63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 anchor="ctr"/>
          <a:lstStyle/>
          <a:p>
            <a:pPr defTabSz="762000" eaLnBrk="0" hangingPunct="0">
              <a:spcBef>
                <a:spcPct val="20000"/>
              </a:spcBef>
            </a:pPr>
            <a:endParaRPr lang="en-US" sz="10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 flipV="1">
            <a:off x="4576396" y="1706841"/>
            <a:ext cx="2564423" cy="2448174"/>
          </a:xfrm>
          <a:custGeom>
            <a:avLst/>
            <a:gdLst/>
            <a:ahLst/>
            <a:cxnLst>
              <a:cxn ang="0">
                <a:pos x="17" y="1814"/>
              </a:cxn>
              <a:cxn ang="0">
                <a:pos x="1893" y="1814"/>
              </a:cxn>
              <a:cxn ang="0">
                <a:pos x="1893" y="359"/>
              </a:cxn>
              <a:cxn ang="0">
                <a:pos x="547" y="359"/>
              </a:cxn>
              <a:cxn ang="0">
                <a:pos x="374" y="4"/>
              </a:cxn>
              <a:cxn ang="0">
                <a:pos x="186" y="358"/>
              </a:cxn>
              <a:cxn ang="0">
                <a:pos x="20" y="362"/>
              </a:cxn>
              <a:cxn ang="0">
                <a:pos x="17" y="1814"/>
              </a:cxn>
            </a:cxnLst>
            <a:rect l="0" t="0" r="r" b="b"/>
            <a:pathLst>
              <a:path w="1893" h="1814">
                <a:moveTo>
                  <a:pt x="17" y="1814"/>
                </a:moveTo>
                <a:lnTo>
                  <a:pt x="1893" y="1814"/>
                </a:lnTo>
                <a:lnTo>
                  <a:pt x="1893" y="359"/>
                </a:lnTo>
                <a:cubicBezTo>
                  <a:pt x="1893" y="359"/>
                  <a:pt x="1220" y="359"/>
                  <a:pt x="547" y="359"/>
                </a:cubicBezTo>
                <a:cubicBezTo>
                  <a:pt x="476" y="301"/>
                  <a:pt x="748" y="8"/>
                  <a:pt x="374" y="4"/>
                </a:cubicBezTo>
                <a:cubicBezTo>
                  <a:pt x="0" y="0"/>
                  <a:pt x="245" y="298"/>
                  <a:pt x="186" y="358"/>
                </a:cubicBezTo>
                <a:lnTo>
                  <a:pt x="20" y="362"/>
                </a:lnTo>
                <a:lnTo>
                  <a:pt x="17" y="1814"/>
                </a:lnTo>
                <a:close/>
              </a:path>
            </a:pathLst>
          </a:custGeom>
          <a:gradFill flip="none" rotWithShape="1">
            <a:gsLst>
              <a:gs pos="0">
                <a:srgbClr val="AA5CAA"/>
              </a:gs>
              <a:gs pos="100000">
                <a:srgbClr val="C792C6"/>
              </a:gs>
            </a:gsLst>
            <a:lin ang="0" scaled="1"/>
            <a:tileRect/>
          </a:gradFill>
          <a:ln w="63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 anchor="ctr"/>
          <a:lstStyle/>
          <a:p>
            <a:pPr defTabSz="762000" eaLnBrk="0" hangingPunct="0">
              <a:spcBef>
                <a:spcPct val="20000"/>
              </a:spcBef>
            </a:pPr>
            <a:endParaRPr lang="en-US" sz="10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 flipV="1">
            <a:off x="4572936" y="3662640"/>
            <a:ext cx="2539511" cy="204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59" y="0"/>
              </a:cxn>
              <a:cxn ang="0">
                <a:pos x="1859" y="1517"/>
              </a:cxn>
              <a:cxn ang="0">
                <a:pos x="525" y="1517"/>
              </a:cxn>
              <a:cxn ang="0">
                <a:pos x="351" y="1153"/>
              </a:cxn>
              <a:cxn ang="0">
                <a:pos x="161" y="1517"/>
              </a:cxn>
              <a:cxn ang="0">
                <a:pos x="0" y="1517"/>
              </a:cxn>
              <a:cxn ang="0">
                <a:pos x="0" y="0"/>
              </a:cxn>
            </a:cxnLst>
            <a:rect l="0" t="0" r="r" b="b"/>
            <a:pathLst>
              <a:path w="1859" h="1520">
                <a:moveTo>
                  <a:pt x="0" y="0"/>
                </a:moveTo>
                <a:lnTo>
                  <a:pt x="1859" y="0"/>
                </a:lnTo>
                <a:lnTo>
                  <a:pt x="1859" y="1517"/>
                </a:lnTo>
                <a:cubicBezTo>
                  <a:pt x="1859" y="1517"/>
                  <a:pt x="835" y="1520"/>
                  <a:pt x="525" y="1517"/>
                </a:cubicBezTo>
                <a:cubicBezTo>
                  <a:pt x="484" y="1442"/>
                  <a:pt x="702" y="1153"/>
                  <a:pt x="351" y="1153"/>
                </a:cubicBezTo>
                <a:cubicBezTo>
                  <a:pt x="0" y="1153"/>
                  <a:pt x="220" y="1455"/>
                  <a:pt x="161" y="1517"/>
                </a:cubicBezTo>
                <a:cubicBezTo>
                  <a:pt x="80" y="1517"/>
                  <a:pt x="0" y="1517"/>
                  <a:pt x="0" y="15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67A40"/>
              </a:gs>
              <a:gs pos="100000">
                <a:srgbClr val="E3A780"/>
              </a:gs>
            </a:gsLst>
            <a:lin ang="0" scaled="1"/>
            <a:tileRect/>
          </a:gradFill>
          <a:ln w="63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 anchor="ctr"/>
          <a:lstStyle/>
          <a:p>
            <a:pPr defTabSz="762000" eaLnBrk="0" hangingPunct="0">
              <a:spcBef>
                <a:spcPct val="20000"/>
              </a:spcBef>
            </a:pPr>
            <a:endParaRPr lang="en-US" sz="10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134458" y="2206903"/>
            <a:ext cx="2835519" cy="3085241"/>
          </a:xfrm>
          <a:custGeom>
            <a:avLst/>
            <a:gdLst/>
            <a:ahLst/>
            <a:cxnLst>
              <a:cxn ang="0">
                <a:pos x="828" y="444"/>
              </a:cxn>
              <a:cxn ang="0">
                <a:pos x="1056" y="0"/>
              </a:cxn>
              <a:cxn ang="0">
                <a:pos x="1280" y="444"/>
              </a:cxn>
              <a:cxn ang="0">
                <a:pos x="1612" y="592"/>
              </a:cxn>
              <a:cxn ang="0">
                <a:pos x="1660" y="824"/>
              </a:cxn>
              <a:cxn ang="0">
                <a:pos x="2092" y="1084"/>
              </a:cxn>
              <a:cxn ang="0">
                <a:pos x="1676" y="1384"/>
              </a:cxn>
              <a:cxn ang="0">
                <a:pos x="1600" y="1636"/>
              </a:cxn>
              <a:cxn ang="0">
                <a:pos x="1288" y="1756"/>
              </a:cxn>
              <a:cxn ang="0">
                <a:pos x="1052" y="2284"/>
              </a:cxn>
              <a:cxn ang="0">
                <a:pos x="816" y="1828"/>
              </a:cxn>
              <a:cxn ang="0">
                <a:pos x="480" y="1684"/>
              </a:cxn>
              <a:cxn ang="0">
                <a:pos x="416" y="1432"/>
              </a:cxn>
              <a:cxn ang="0">
                <a:pos x="8" y="1136"/>
              </a:cxn>
              <a:cxn ang="0">
                <a:pos x="408" y="844"/>
              </a:cxn>
              <a:cxn ang="0">
                <a:pos x="504" y="580"/>
              </a:cxn>
              <a:cxn ang="0">
                <a:pos x="828" y="444"/>
              </a:cxn>
            </a:cxnLst>
            <a:rect l="0" t="0" r="r" b="b"/>
            <a:pathLst>
              <a:path w="2092" h="2288">
                <a:moveTo>
                  <a:pt x="828" y="444"/>
                </a:moveTo>
                <a:cubicBezTo>
                  <a:pt x="872" y="364"/>
                  <a:pt x="664" y="0"/>
                  <a:pt x="1056" y="0"/>
                </a:cubicBezTo>
                <a:cubicBezTo>
                  <a:pt x="1448" y="0"/>
                  <a:pt x="1187" y="345"/>
                  <a:pt x="1280" y="444"/>
                </a:cubicBezTo>
                <a:cubicBezTo>
                  <a:pt x="1373" y="543"/>
                  <a:pt x="1549" y="529"/>
                  <a:pt x="1612" y="592"/>
                </a:cubicBezTo>
                <a:cubicBezTo>
                  <a:pt x="1675" y="655"/>
                  <a:pt x="1580" y="742"/>
                  <a:pt x="1660" y="824"/>
                </a:cubicBezTo>
                <a:cubicBezTo>
                  <a:pt x="1816" y="956"/>
                  <a:pt x="2092" y="712"/>
                  <a:pt x="2092" y="1084"/>
                </a:cubicBezTo>
                <a:cubicBezTo>
                  <a:pt x="2092" y="1456"/>
                  <a:pt x="1948" y="1312"/>
                  <a:pt x="1676" y="1384"/>
                </a:cubicBezTo>
                <a:cubicBezTo>
                  <a:pt x="1594" y="1476"/>
                  <a:pt x="1665" y="1574"/>
                  <a:pt x="1600" y="1636"/>
                </a:cubicBezTo>
                <a:cubicBezTo>
                  <a:pt x="1535" y="1698"/>
                  <a:pt x="1379" y="1648"/>
                  <a:pt x="1288" y="1756"/>
                </a:cubicBezTo>
                <a:cubicBezTo>
                  <a:pt x="1197" y="1864"/>
                  <a:pt x="1504" y="2280"/>
                  <a:pt x="1052" y="2284"/>
                </a:cubicBezTo>
                <a:cubicBezTo>
                  <a:pt x="600" y="2288"/>
                  <a:pt x="911" y="1928"/>
                  <a:pt x="816" y="1828"/>
                </a:cubicBezTo>
                <a:cubicBezTo>
                  <a:pt x="721" y="1728"/>
                  <a:pt x="547" y="1750"/>
                  <a:pt x="480" y="1684"/>
                </a:cubicBezTo>
                <a:cubicBezTo>
                  <a:pt x="413" y="1618"/>
                  <a:pt x="495" y="1523"/>
                  <a:pt x="416" y="1432"/>
                </a:cubicBezTo>
                <a:cubicBezTo>
                  <a:pt x="337" y="1341"/>
                  <a:pt x="0" y="1616"/>
                  <a:pt x="8" y="1136"/>
                </a:cubicBezTo>
                <a:cubicBezTo>
                  <a:pt x="16" y="656"/>
                  <a:pt x="325" y="937"/>
                  <a:pt x="408" y="844"/>
                </a:cubicBezTo>
                <a:cubicBezTo>
                  <a:pt x="491" y="751"/>
                  <a:pt x="434" y="647"/>
                  <a:pt x="504" y="580"/>
                </a:cubicBezTo>
                <a:cubicBezTo>
                  <a:pt x="574" y="513"/>
                  <a:pt x="748" y="536"/>
                  <a:pt x="828" y="444"/>
                </a:cubicBezTo>
                <a:close/>
              </a:path>
            </a:pathLst>
          </a:custGeom>
          <a:solidFill>
            <a:srgbClr val="409DAD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0" anchor="ctr"/>
          <a:lstStyle/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2047" y="3789364"/>
            <a:ext cx="1861038" cy="792757"/>
          </a:xfrm>
          <a:prstGeom prst="rect">
            <a:avLst/>
          </a:prstGeom>
          <a:solidFill>
            <a:srgbClr val="BDDC80"/>
          </a:solidFill>
          <a:ln w="12700">
            <a:solidFill>
              <a:srgbClr val="F1F8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эффективности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фандрейзинга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047" y="4581227"/>
            <a:ext cx="1861038" cy="792758"/>
          </a:xfrm>
          <a:prstGeom prst="rect">
            <a:avLst/>
          </a:prstGeom>
          <a:solidFill>
            <a:srgbClr val="BDDC80"/>
          </a:solidFill>
          <a:ln w="12700">
            <a:solidFill>
              <a:srgbClr val="F1F8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Информационное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фандрейзинга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047" y="5373094"/>
            <a:ext cx="1861038" cy="792757"/>
          </a:xfrm>
          <a:prstGeom prst="rect">
            <a:avLst/>
          </a:prstGeom>
          <a:solidFill>
            <a:srgbClr val="BDDC80"/>
          </a:solidFill>
          <a:ln w="12700">
            <a:solidFill>
              <a:srgbClr val="F1F8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 технологии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фандрейзинга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fund-raising, FR) 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2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lIns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Ключевые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вопросы при сделках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 слиянию/поглощению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0916" y="3789364"/>
            <a:ext cx="1861038" cy="792757"/>
          </a:xfrm>
          <a:prstGeom prst="rect">
            <a:avLst/>
          </a:prstGeom>
          <a:solidFill>
            <a:srgbClr val="E3A780"/>
          </a:solidFill>
          <a:ln w="12700" algn="ctr">
            <a:solidFill>
              <a:srgbClr val="F9ED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 формы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слияния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управления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0916" y="4581227"/>
            <a:ext cx="1861038" cy="792758"/>
          </a:xfrm>
          <a:prstGeom prst="rect">
            <a:avLst/>
          </a:prstGeom>
          <a:solidFill>
            <a:srgbClr val="E3A780"/>
          </a:solidFill>
          <a:ln w="12700" algn="ctr">
            <a:solidFill>
              <a:srgbClr val="F9ED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структуры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переходных этапов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0916" y="5373094"/>
            <a:ext cx="1861038" cy="792757"/>
          </a:xfrm>
          <a:prstGeom prst="rect">
            <a:avLst/>
          </a:prstGeom>
          <a:solidFill>
            <a:srgbClr val="E3A780"/>
          </a:solidFill>
          <a:ln w="12700" algn="ctr">
            <a:solidFill>
              <a:srgbClr val="F9ED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политик,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действующих на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переходный период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2047" y="1268414"/>
            <a:ext cx="1861038" cy="792757"/>
          </a:xfrm>
          <a:prstGeom prst="rect">
            <a:avLst/>
          </a:prstGeom>
          <a:solidFill>
            <a:srgbClr val="8099C6"/>
          </a:solidFill>
          <a:ln w="12700">
            <a:solidFill>
              <a:srgbClr val="E5EA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Слияние активов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юридических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обязательств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2047" y="2060277"/>
            <a:ext cx="1861038" cy="792758"/>
          </a:xfrm>
          <a:prstGeom prst="rect">
            <a:avLst/>
          </a:prstGeom>
          <a:solidFill>
            <a:srgbClr val="8099C6"/>
          </a:solidFill>
          <a:ln w="12700">
            <a:solidFill>
              <a:srgbClr val="E5EA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Слияние путем обмена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ценными бумагами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2047" y="2852144"/>
            <a:ext cx="1861038" cy="792757"/>
          </a:xfrm>
          <a:prstGeom prst="rect">
            <a:avLst/>
          </a:prstGeom>
          <a:solidFill>
            <a:srgbClr val="8099C6"/>
          </a:solidFill>
          <a:ln w="12700">
            <a:solidFill>
              <a:srgbClr val="E5EA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Покупка части активов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30916" y="1268414"/>
            <a:ext cx="1861038" cy="792757"/>
          </a:xfrm>
          <a:prstGeom prst="rect">
            <a:avLst/>
          </a:prstGeom>
          <a:solidFill>
            <a:srgbClr val="C792C6"/>
          </a:solidFill>
          <a:ln w="12700">
            <a:solidFill>
              <a:srgbClr val="F3E9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ведомственных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регуляторов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30916" y="2060277"/>
            <a:ext cx="1861038" cy="792758"/>
          </a:xfrm>
          <a:prstGeom prst="rect">
            <a:avLst/>
          </a:prstGeom>
          <a:solidFill>
            <a:srgbClr val="C792C6"/>
          </a:solidFill>
          <a:ln w="12700">
            <a:solidFill>
              <a:srgbClr val="F3E9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юридической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чистоты сделки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30916" y="2852144"/>
            <a:ext cx="1861038" cy="792757"/>
          </a:xfrm>
          <a:prstGeom prst="rect">
            <a:avLst/>
          </a:prstGeom>
          <a:solidFill>
            <a:srgbClr val="C792C6"/>
          </a:solidFill>
          <a:ln w="12700">
            <a:solidFill>
              <a:srgbClr val="F3E9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по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раскрытию информации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15815" y="1268414"/>
            <a:ext cx="1861038" cy="792757"/>
          </a:xfrm>
          <a:prstGeom prst="rect">
            <a:avLst/>
          </a:prstGeom>
          <a:solidFill>
            <a:srgbClr val="8099C6"/>
          </a:solidFill>
          <a:ln w="12700">
            <a:solidFill>
              <a:srgbClr val="E5EA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Слияние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активов компаний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15815" y="5373094"/>
            <a:ext cx="1861038" cy="792757"/>
          </a:xfrm>
          <a:prstGeom prst="rect">
            <a:avLst/>
          </a:prstGeom>
          <a:solidFill>
            <a:srgbClr val="BDDC80"/>
          </a:solidFill>
          <a:ln w="12700">
            <a:solidFill>
              <a:srgbClr val="F1F8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Техническое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фандрейзинга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70221" y="5373094"/>
            <a:ext cx="1861038" cy="792757"/>
          </a:xfrm>
          <a:prstGeom prst="rect">
            <a:avLst/>
          </a:prstGeom>
          <a:solidFill>
            <a:srgbClr val="E3A780"/>
          </a:solidFill>
          <a:ln w="12700" algn="ctr">
            <a:solidFill>
              <a:srgbClr val="F9EDE5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политики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руководства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переходный период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70221" y="1268414"/>
            <a:ext cx="1861038" cy="792757"/>
          </a:xfrm>
          <a:prstGeom prst="rect">
            <a:avLst/>
          </a:prstGeom>
          <a:solidFill>
            <a:srgbClr val="C792C6"/>
          </a:solidFill>
          <a:ln w="12700">
            <a:solidFill>
              <a:srgbClr val="F3E9F3"/>
            </a:solidFill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налогового </a:t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законодательства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8570" y="2276872"/>
            <a:ext cx="1395527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Выбор организационной формы сделки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02977" y="2276872"/>
            <a:ext cx="1395527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Обеспечение соответствия сделки требованиям регуляторов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8570" y="4385320"/>
            <a:ext cx="1395527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Аккумулирование достаточных финансовых ресурсов для объединения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92081" y="4385320"/>
            <a:ext cx="15064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Решение всех административных и управленческих вопросов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4455" y="3389483"/>
            <a:ext cx="1395527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Обеспечение максимальной вовлеченности всех уровней руководства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</a:t>
            </a:r>
            <a:r>
              <a:rPr lang="ru-RU" dirty="0" smtClean="0"/>
              <a:t>ем и </a:t>
            </a:r>
            <a:r>
              <a:rPr lang="ru-RU" dirty="0" smtClean="0"/>
              <a:t>зачем </a:t>
            </a:r>
            <a:r>
              <a:rPr lang="ru-RU" dirty="0" smtClean="0"/>
              <a:t>тут ИТ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0825" y="1268414"/>
            <a:ext cx="8642350" cy="1646605"/>
          </a:xfrm>
          <a:prstGeom prst="rect">
            <a:avLst/>
          </a:prstGeom>
          <a:ln>
            <a:noFill/>
          </a:ln>
        </p:spPr>
        <p:txBody>
          <a:bodyPr wrap="square" lIns="0" tIns="0">
            <a:sp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b="0" dirty="0" smtClean="0">
                <a:latin typeface="Arial" charset="0"/>
              </a:rPr>
              <a:t>Quality in a product or service is not what the supplier puts in. It is </a:t>
            </a:r>
            <a:r>
              <a:rPr lang="en-US" sz="1600" dirty="0" smtClean="0">
                <a:solidFill>
                  <a:srgbClr val="00338D"/>
                </a:solidFill>
                <a:latin typeface="Arial" charset="0"/>
              </a:rPr>
              <a:t>what the customer gets out </a:t>
            </a:r>
            <a:r>
              <a:rPr lang="en-US" sz="1600" b="0" dirty="0" smtClean="0">
                <a:latin typeface="Arial" charset="0"/>
              </a:rPr>
              <a:t>and is willing </a:t>
            </a:r>
            <a:r>
              <a:rPr lang="en-US" sz="1600" dirty="0" smtClean="0">
                <a:solidFill>
                  <a:srgbClr val="00338D"/>
                </a:solidFill>
                <a:latin typeface="Arial" charset="0"/>
              </a:rPr>
              <a:t>to pay </a:t>
            </a:r>
            <a:r>
              <a:rPr lang="en-US" sz="1600" b="0" dirty="0" smtClean="0">
                <a:latin typeface="Arial" charset="0"/>
              </a:rPr>
              <a:t>for. A product is not quality because it is hard to make and costs a lot of money, as manufacturers typically believe. This is incompetence. Customers pay only for what is of use to them and gives them value. Nothing else constitutes quality. </a:t>
            </a:r>
          </a:p>
          <a:p>
            <a:pPr marL="0" indent="0" algn="r">
              <a:buNone/>
            </a:pPr>
            <a:r>
              <a:rPr lang="en-US" sz="1600" b="0" dirty="0">
                <a:latin typeface="Arial" charset="0"/>
              </a:rPr>
              <a:t>Peter </a:t>
            </a:r>
            <a:r>
              <a:rPr lang="en-US" sz="1600" b="0" dirty="0" err="1">
                <a:latin typeface="Arial" charset="0"/>
              </a:rPr>
              <a:t>Drucker</a:t>
            </a:r>
            <a:r>
              <a:rPr lang="en-US" sz="1600" b="0" dirty="0" smtClean="0">
                <a:latin typeface="Arial" charset="0"/>
              </a:rPr>
              <a:t/>
            </a:r>
            <a:br>
              <a:rPr lang="en-US" sz="1600" b="0" dirty="0" smtClean="0">
                <a:latin typeface="Arial" charset="0"/>
              </a:rPr>
            </a:br>
            <a:r>
              <a:rPr lang="en-US" sz="1600" b="0" dirty="0" smtClean="0">
                <a:latin typeface="Arial" charset="0"/>
              </a:rPr>
              <a:t>American (Austrian-born) management writer (1909 – 2005)</a:t>
            </a:r>
            <a:endParaRPr lang="ru-RU" sz="1600" b="0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3140968"/>
            <a:ext cx="8642350" cy="2308324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r>
              <a:rPr lang="ru-RU" sz="1600" dirty="0" smtClean="0"/>
              <a:t>… бизнес требует </a:t>
            </a:r>
            <a:r>
              <a:rPr lang="ru-RU" sz="1600" dirty="0"/>
              <a:t>больше </a:t>
            </a:r>
            <a:r>
              <a:rPr lang="ru-RU" sz="1600" b="1" dirty="0">
                <a:solidFill>
                  <a:srgbClr val="00338D"/>
                </a:solidFill>
              </a:rPr>
              <a:t>ценности от </a:t>
            </a:r>
            <a:r>
              <a:rPr lang="ru-RU" sz="1600" b="1" dirty="0" smtClean="0">
                <a:solidFill>
                  <a:srgbClr val="00338D"/>
                </a:solidFill>
              </a:rPr>
              <a:t>ИТ. </a:t>
            </a:r>
            <a:r>
              <a:rPr lang="ru-RU" sz="1600" dirty="0"/>
              <a:t>Руководители (CFO, COO, CEO) требуют от ИТ </a:t>
            </a:r>
            <a:r>
              <a:rPr lang="ru-RU" sz="1600" dirty="0" smtClean="0"/>
              <a:t>руководителей</a:t>
            </a:r>
            <a:r>
              <a:rPr lang="en-US" sz="1600" dirty="0" smtClean="0"/>
              <a:t> </a:t>
            </a:r>
            <a:r>
              <a:rPr lang="ru-RU" sz="1600" b="1" dirty="0" smtClean="0">
                <a:solidFill>
                  <a:srgbClr val="00338D"/>
                </a:solidFill>
              </a:rPr>
              <a:t>обеспечения прибыли </a:t>
            </a:r>
            <a:r>
              <a:rPr lang="ru-RU" sz="1600" dirty="0" smtClean="0"/>
              <a:t>от вложений в технологии трансформации, например, такие как «облачные вычисления», </a:t>
            </a:r>
            <a:r>
              <a:rPr lang="ru-RU" sz="1600" dirty="0"/>
              <a:t>чтобы </a:t>
            </a:r>
            <a:r>
              <a:rPr lang="ru-RU" sz="1600" dirty="0" smtClean="0"/>
              <a:t>ИТ </a:t>
            </a:r>
            <a:r>
              <a:rPr lang="ru-RU" sz="1600" dirty="0"/>
              <a:t>помогло превратить растущие </a:t>
            </a:r>
            <a:r>
              <a:rPr lang="ru-RU" sz="1600" dirty="0" smtClean="0"/>
              <a:t>хранилища </a:t>
            </a:r>
            <a:r>
              <a:rPr lang="ru-RU" sz="1600" dirty="0"/>
              <a:t>корпоративных данных в информационные активы, которые поддерживают </a:t>
            </a:r>
            <a:r>
              <a:rPr lang="ru-RU" sz="1600" dirty="0" smtClean="0"/>
              <a:t>рост бизнеса </a:t>
            </a:r>
            <a:r>
              <a:rPr lang="ru-RU" sz="1600" dirty="0"/>
              <a:t>и ведут </a:t>
            </a:r>
            <a:r>
              <a:rPr lang="ru-RU" sz="1600" dirty="0" smtClean="0"/>
              <a:t>к инновациям. Все это играет роль внешней среды для ИТ так как конкуренты </a:t>
            </a:r>
            <a:r>
              <a:rPr lang="ru-RU" sz="1600" dirty="0"/>
              <a:t>владеют новыми технологиями, чтобы </a:t>
            </a:r>
            <a:r>
              <a:rPr lang="ru-RU" sz="1600" dirty="0" smtClean="0"/>
              <a:t>перехватить конкурентное преимущество </a:t>
            </a:r>
            <a:r>
              <a:rPr lang="ru-RU" sz="1600" dirty="0"/>
              <a:t>и сформировать новые </a:t>
            </a:r>
            <a:r>
              <a:rPr lang="ru-RU" sz="1600" dirty="0" smtClean="0"/>
              <a:t>продукты.</a:t>
            </a:r>
          </a:p>
          <a:p>
            <a:endParaRPr lang="ru-RU" sz="1600" dirty="0" smtClean="0"/>
          </a:p>
          <a:p>
            <a:pPr algn="r"/>
            <a:r>
              <a:rPr lang="ru-RU" sz="1600" dirty="0" smtClean="0"/>
              <a:t> (результаты </a:t>
            </a:r>
            <a:r>
              <a:rPr lang="en-US" sz="1600" dirty="0" smtClean="0"/>
              <a:t>KPMG </a:t>
            </a:r>
            <a:r>
              <a:rPr lang="en-US" sz="1600" dirty="0"/>
              <a:t>Global </a:t>
            </a:r>
            <a:r>
              <a:rPr lang="en-US" sz="1600" dirty="0" smtClean="0"/>
              <a:t>Survey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546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это значит для ИТ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8876" y="1196752"/>
            <a:ext cx="446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8E258D"/>
                </a:solidFill>
              </a:rPr>
              <a:t>«</a:t>
            </a:r>
            <a:r>
              <a:rPr lang="en-US" sz="1000" b="1" dirty="0" smtClean="0">
                <a:solidFill>
                  <a:srgbClr val="8E258D"/>
                </a:solidFill>
              </a:rPr>
              <a:t>…..</a:t>
            </a:r>
            <a:r>
              <a:rPr lang="ru-RU" sz="1000" b="1" dirty="0" smtClean="0">
                <a:solidFill>
                  <a:srgbClr val="8E258D"/>
                </a:solidFill>
              </a:rPr>
              <a:t>компьютеры сделали заносчивые «</a:t>
            </a:r>
            <a:r>
              <a:rPr lang="ru-RU" sz="1000" b="1" dirty="0" err="1" smtClean="0">
                <a:solidFill>
                  <a:srgbClr val="8E258D"/>
                </a:solidFill>
              </a:rPr>
              <a:t>яйцеголовые</a:t>
            </a:r>
            <a:r>
              <a:rPr lang="ru-RU" sz="1000" b="1" dirty="0" smtClean="0">
                <a:solidFill>
                  <a:srgbClr val="8E258D"/>
                </a:solidFill>
              </a:rPr>
              <a:t>» </a:t>
            </a:r>
            <a:r>
              <a:rPr lang="ru-RU" sz="1000" b="1" dirty="0" err="1" smtClean="0">
                <a:solidFill>
                  <a:srgbClr val="8E258D"/>
                </a:solidFill>
              </a:rPr>
              <a:t>ИТ-шники</a:t>
            </a:r>
            <a:r>
              <a:rPr lang="ru-RU" sz="1000" b="1" dirty="0" smtClean="0">
                <a:solidFill>
                  <a:srgbClr val="8E258D"/>
                </a:solidFill>
              </a:rPr>
              <a:t> для самих себя и для своего статуса в мире с бинарным мышлением. Не для людей»</a:t>
            </a:r>
          </a:p>
          <a:p>
            <a:pPr algn="r"/>
            <a:r>
              <a:rPr lang="ru-RU" sz="1000" b="1" i="1" dirty="0" smtClean="0">
                <a:solidFill>
                  <a:srgbClr val="8E258D"/>
                </a:solidFill>
              </a:rPr>
              <a:t>Е. </a:t>
            </a:r>
            <a:r>
              <a:rPr lang="ru-RU" sz="1000" b="1" i="1" dirty="0" err="1" smtClean="0">
                <a:solidFill>
                  <a:srgbClr val="8E258D"/>
                </a:solidFill>
              </a:rPr>
              <a:t>Чичваркин</a:t>
            </a:r>
            <a:endParaRPr lang="ru-RU" sz="1000" b="1" i="1" dirty="0">
              <a:solidFill>
                <a:srgbClr val="8E258D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250825" y="1268412"/>
            <a:ext cx="3491185" cy="360387"/>
          </a:xfrm>
          <a:prstGeom prst="parallelogram">
            <a:avLst/>
          </a:prstGeom>
          <a:solidFill>
            <a:srgbClr val="AA5CAA"/>
          </a:solidFill>
          <a:ln>
            <a:noFill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b="1" dirty="0" smtClean="0"/>
              <a:t>Частное мнение потребителя услуг ….</a:t>
            </a:r>
            <a:endParaRPr lang="en-US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250825" y="5661248"/>
            <a:ext cx="8642350" cy="504602"/>
          </a:xfrm>
          <a:prstGeom prst="rect">
            <a:avLst/>
          </a:prstGeom>
          <a:solidFill>
            <a:srgbClr val="406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285750" indent="-285750" algn="ctr">
              <a:lnSpc>
                <a:spcPct val="150000"/>
              </a:lnSpc>
            </a:pPr>
            <a:r>
              <a:rPr lang="ru-RU" sz="1100" b="1" dirty="0" smtClean="0"/>
              <a:t>Необходимо дать гарантию того, что ИТ поддержит все изменения  </a:t>
            </a: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84212" y="5085184"/>
            <a:ext cx="7781925" cy="468524"/>
          </a:xfrm>
          <a:prstGeom prst="triangle">
            <a:avLst/>
          </a:prstGeom>
          <a:solidFill>
            <a:srgbClr val="98C6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0570" y="5182281"/>
            <a:ext cx="1309704" cy="278332"/>
          </a:xfrm>
          <a:prstGeom prst="rect">
            <a:avLst/>
          </a:prstGeom>
          <a:solidFill>
            <a:srgbClr val="98C6EA"/>
          </a:solidFill>
        </p:spPr>
        <p:txBody>
          <a:bodyPr wrap="none" lIns="54000" tIns="54000" rIns="54000" bIns="5400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это значит  ?</a:t>
            </a: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11" y="2205038"/>
            <a:ext cx="8353663" cy="502920"/>
          </a:xfrm>
          <a:prstGeom prst="rect">
            <a:avLst/>
          </a:prstGeom>
          <a:solidFill>
            <a:srgbClr val="CCE3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571500" indent="-285750">
              <a:lnSpc>
                <a:spcPct val="150000"/>
              </a:lnSpc>
            </a:pPr>
            <a:r>
              <a:rPr lang="ru-RU" sz="1100" b="1" dirty="0" smtClean="0">
                <a:solidFill>
                  <a:srgbClr val="00338D"/>
                </a:solidFill>
              </a:rPr>
              <a:t>Бизнес становится все более динамичным</a:t>
            </a:r>
          </a:p>
        </p:txBody>
      </p:sp>
      <p:sp>
        <p:nvSpPr>
          <p:cNvPr id="21" name="Freeform 12"/>
          <p:cNvSpPr>
            <a:spLocks noChangeAspect="1"/>
          </p:cNvSpPr>
          <p:nvPr/>
        </p:nvSpPr>
        <p:spPr bwMode="gray">
          <a:xfrm>
            <a:off x="250825" y="2205038"/>
            <a:ext cx="507329" cy="504000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1" h="10000">
                <a:moveTo>
                  <a:pt x="1" y="9"/>
                </a:moveTo>
                <a:cubicBezTo>
                  <a:pt x="22" y="3367"/>
                  <a:pt x="0" y="6642"/>
                  <a:pt x="21" y="10000"/>
                </a:cubicBezTo>
                <a:lnTo>
                  <a:pt x="7073" y="10000"/>
                </a:lnTo>
                <a:lnTo>
                  <a:pt x="10021" y="0"/>
                </a:lnTo>
                <a:lnTo>
                  <a:pt x="1" y="9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sym typeface="Wingdings"/>
              </a:rPr>
              <a:t>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11" y="2949063"/>
            <a:ext cx="8353664" cy="502920"/>
          </a:xfrm>
          <a:prstGeom prst="rect">
            <a:avLst/>
          </a:prstGeom>
          <a:solidFill>
            <a:srgbClr val="CCE3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571500" indent="-285750">
              <a:lnSpc>
                <a:spcPct val="150000"/>
              </a:lnSpc>
            </a:pPr>
            <a:r>
              <a:rPr lang="ru-RU" sz="1100" b="1" dirty="0" smtClean="0">
                <a:solidFill>
                  <a:srgbClr val="00338D"/>
                </a:solidFill>
              </a:rPr>
              <a:t>Взаимозависимость и взаимопроникновение бизнеса и ИТ все больше</a:t>
            </a:r>
          </a:p>
        </p:txBody>
      </p:sp>
      <p:sp>
        <p:nvSpPr>
          <p:cNvPr id="22" name="Freeform 12"/>
          <p:cNvSpPr>
            <a:spLocks noChangeAspect="1"/>
          </p:cNvSpPr>
          <p:nvPr/>
        </p:nvSpPr>
        <p:spPr bwMode="gray">
          <a:xfrm>
            <a:off x="250825" y="2949063"/>
            <a:ext cx="507329" cy="504000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1" h="10000">
                <a:moveTo>
                  <a:pt x="1" y="9"/>
                </a:moveTo>
                <a:cubicBezTo>
                  <a:pt x="22" y="3367"/>
                  <a:pt x="0" y="6642"/>
                  <a:pt x="21" y="10000"/>
                </a:cubicBezTo>
                <a:lnTo>
                  <a:pt x="7073" y="10000"/>
                </a:lnTo>
                <a:lnTo>
                  <a:pt x="10021" y="0"/>
                </a:lnTo>
                <a:lnTo>
                  <a:pt x="1" y="9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sym typeface="Wingdings"/>
              </a:rPr>
              <a:t>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11" y="3693088"/>
            <a:ext cx="8353664" cy="502920"/>
          </a:xfrm>
          <a:prstGeom prst="rect">
            <a:avLst/>
          </a:prstGeom>
          <a:solidFill>
            <a:srgbClr val="CCE3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571500" indent="-285750">
              <a:lnSpc>
                <a:spcPct val="150000"/>
              </a:lnSpc>
            </a:pPr>
            <a:r>
              <a:rPr lang="ru-RU" sz="1100" b="1" dirty="0" smtClean="0">
                <a:solidFill>
                  <a:srgbClr val="00338D"/>
                </a:solidFill>
              </a:rPr>
              <a:t>Требования бизнеса к ИТ становятся все более «денежными»</a:t>
            </a:r>
          </a:p>
        </p:txBody>
      </p:sp>
      <p:sp>
        <p:nvSpPr>
          <p:cNvPr id="23" name="Freeform 12"/>
          <p:cNvSpPr>
            <a:spLocks noChangeAspect="1"/>
          </p:cNvSpPr>
          <p:nvPr/>
        </p:nvSpPr>
        <p:spPr bwMode="gray">
          <a:xfrm>
            <a:off x="250825" y="3693088"/>
            <a:ext cx="507329" cy="504000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1" h="10000">
                <a:moveTo>
                  <a:pt x="1" y="9"/>
                </a:moveTo>
                <a:cubicBezTo>
                  <a:pt x="22" y="3367"/>
                  <a:pt x="0" y="6642"/>
                  <a:pt x="21" y="10000"/>
                </a:cubicBezTo>
                <a:lnTo>
                  <a:pt x="7073" y="10000"/>
                </a:lnTo>
                <a:lnTo>
                  <a:pt x="10021" y="0"/>
                </a:lnTo>
                <a:lnTo>
                  <a:pt x="1" y="9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sym typeface="Wingdings"/>
              </a:rPr>
              <a:t>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11" y="4437112"/>
            <a:ext cx="8353664" cy="502920"/>
          </a:xfrm>
          <a:prstGeom prst="rect">
            <a:avLst/>
          </a:prstGeom>
          <a:solidFill>
            <a:srgbClr val="CCE3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571500" indent="-285750">
              <a:lnSpc>
                <a:spcPct val="150000"/>
              </a:lnSpc>
            </a:pPr>
            <a:r>
              <a:rPr lang="ru-RU" sz="1100" b="1" dirty="0" smtClean="0">
                <a:solidFill>
                  <a:srgbClr val="00338D"/>
                </a:solidFill>
              </a:rPr>
              <a:t>Бизнес требует возврата инвестированных в ИТ средств</a:t>
            </a:r>
          </a:p>
        </p:txBody>
      </p:sp>
      <p:sp>
        <p:nvSpPr>
          <p:cNvPr id="24" name="Freeform 12"/>
          <p:cNvSpPr>
            <a:spLocks noChangeAspect="1"/>
          </p:cNvSpPr>
          <p:nvPr/>
        </p:nvSpPr>
        <p:spPr bwMode="gray">
          <a:xfrm>
            <a:off x="250825" y="4437112"/>
            <a:ext cx="507329" cy="504000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1" h="10000">
                <a:moveTo>
                  <a:pt x="1" y="9"/>
                </a:moveTo>
                <a:cubicBezTo>
                  <a:pt x="22" y="3367"/>
                  <a:pt x="0" y="6642"/>
                  <a:pt x="21" y="10000"/>
                </a:cubicBezTo>
                <a:lnTo>
                  <a:pt x="7073" y="10000"/>
                </a:lnTo>
                <a:lnTo>
                  <a:pt x="10021" y="0"/>
                </a:lnTo>
                <a:lnTo>
                  <a:pt x="1" y="9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sym typeface="Wingdings"/>
              </a:rPr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1917005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1403648" y="1268413"/>
            <a:ext cx="7489527" cy="703912"/>
          </a:xfrm>
          <a:prstGeom prst="parallelogram">
            <a:avLst/>
          </a:prstGeom>
          <a:solidFill>
            <a:srgbClr val="F1F1F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marL="233363"/>
            <a:r>
              <a:rPr lang="ru-RU" sz="1200" dirty="0" smtClean="0">
                <a:solidFill>
                  <a:srgbClr val="00338D"/>
                </a:solidFill>
              </a:rPr>
              <a:t>Основанием для внедрения </a:t>
            </a:r>
            <a:r>
              <a:rPr lang="ru-RU" sz="1200" dirty="0" smtClean="0">
                <a:solidFill>
                  <a:srgbClr val="00338D"/>
                </a:solidFill>
              </a:rPr>
              <a:t>новых информационных систем в Компании </a:t>
            </a:r>
            <a:r>
              <a:rPr lang="ru-RU" sz="1200" dirty="0" smtClean="0">
                <a:solidFill>
                  <a:srgbClr val="00338D"/>
                </a:solidFill>
              </a:rPr>
              <a:t>должна быть </a:t>
            </a:r>
            <a:r>
              <a:rPr lang="ru-RU" sz="1200" b="1" dirty="0" smtClean="0">
                <a:solidFill>
                  <a:srgbClr val="00338D"/>
                </a:solidFill>
              </a:rPr>
              <a:t>экономическая необходимость</a:t>
            </a:r>
            <a:r>
              <a:rPr lang="ru-RU" sz="1200" dirty="0" smtClean="0">
                <a:solidFill>
                  <a:srgbClr val="00338D"/>
                </a:solidFill>
              </a:rPr>
              <a:t>, а не просто появление новых </a:t>
            </a:r>
            <a:r>
              <a:rPr lang="ru-RU" sz="1200" dirty="0" smtClean="0">
                <a:solidFill>
                  <a:srgbClr val="00338D"/>
                </a:solidFill>
              </a:rPr>
              <a:t>технологий на рынке</a:t>
            </a:r>
            <a:endParaRPr lang="ru-RU" sz="1200" dirty="0" smtClean="0">
              <a:solidFill>
                <a:srgbClr val="00338D"/>
              </a:solidFill>
            </a:endParaRPr>
          </a:p>
        </p:txBody>
      </p:sp>
      <p:sp>
        <p:nvSpPr>
          <p:cNvPr id="125" name="Freeform 11"/>
          <p:cNvSpPr>
            <a:spLocks noChangeAspect="1"/>
          </p:cNvSpPr>
          <p:nvPr/>
        </p:nvSpPr>
        <p:spPr bwMode="auto">
          <a:xfrm>
            <a:off x="250825" y="1268413"/>
            <a:ext cx="1660418" cy="703163"/>
          </a:xfrm>
          <a:custGeom>
            <a:avLst/>
            <a:gdLst>
              <a:gd name="T0" fmla="*/ 1456783 w 8849"/>
              <a:gd name="T1" fmla="*/ 1080000 h 10009"/>
              <a:gd name="T2" fmla="*/ 11584 w 8849"/>
              <a:gd name="T3" fmla="*/ 1080000 h 10009"/>
              <a:gd name="T4" fmla="*/ 0 w 8849"/>
              <a:gd name="T5" fmla="*/ 0 h 10009"/>
              <a:gd name="T6" fmla="*/ 1798420 w 8849"/>
              <a:gd name="T7" fmla="*/ 971 h 10009"/>
              <a:gd name="T8" fmla="*/ 1456783 w 8849"/>
              <a:gd name="T9" fmla="*/ 1080000 h 1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49"/>
              <a:gd name="T16" fmla="*/ 0 h 10009"/>
              <a:gd name="T17" fmla="*/ 8849 w 8849"/>
              <a:gd name="T18" fmla="*/ 10009 h 10009"/>
              <a:gd name="connsiteX0" fmla="*/ 8121 w 10021"/>
              <a:gd name="connsiteY0" fmla="*/ 1000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121 w 10021"/>
              <a:gd name="connsiteY4" fmla="*/ 10000 h 10000"/>
              <a:gd name="connsiteX0" fmla="*/ 8717 w 10021"/>
              <a:gd name="connsiteY0" fmla="*/ 636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717 w 10021"/>
              <a:gd name="connsiteY4" fmla="*/ 6360 h 10000"/>
              <a:gd name="connsiteX0" fmla="*/ 8721 w 10025"/>
              <a:gd name="connsiteY0" fmla="*/ 6360 h 6360"/>
              <a:gd name="connsiteX1" fmla="*/ 21 w 10025"/>
              <a:gd name="connsiteY1" fmla="*/ 6360 h 6360"/>
              <a:gd name="connsiteX2" fmla="*/ 25 w 10025"/>
              <a:gd name="connsiteY2" fmla="*/ 0 h 6360"/>
              <a:gd name="connsiteX3" fmla="*/ 10025 w 10025"/>
              <a:gd name="connsiteY3" fmla="*/ 9 h 6360"/>
              <a:gd name="connsiteX4" fmla="*/ 8721 w 10025"/>
              <a:gd name="connsiteY4" fmla="*/ 6360 h 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" h="6360">
                <a:moveTo>
                  <a:pt x="8721" y="6360"/>
                </a:moveTo>
                <a:lnTo>
                  <a:pt x="21" y="6360"/>
                </a:lnTo>
                <a:cubicBezTo>
                  <a:pt x="0" y="3027"/>
                  <a:pt x="46" y="3333"/>
                  <a:pt x="25" y="0"/>
                </a:cubicBezTo>
                <a:lnTo>
                  <a:pt x="10025" y="9"/>
                </a:lnTo>
                <a:lnTo>
                  <a:pt x="8721" y="636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100" b="1" dirty="0" smtClean="0">
                <a:solidFill>
                  <a:schemeClr val="bg1"/>
                </a:solidFill>
              </a:rPr>
              <a:t>Экономическая необходимость</a:t>
            </a:r>
          </a:p>
        </p:txBody>
      </p:sp>
      <p:grpSp>
        <p:nvGrpSpPr>
          <p:cNvPr id="126" name="Group 28"/>
          <p:cNvGrpSpPr/>
          <p:nvPr/>
        </p:nvGrpSpPr>
        <p:grpSpPr>
          <a:xfrm>
            <a:off x="1730953" y="1396123"/>
            <a:ext cx="536783" cy="367180"/>
            <a:chOff x="3656856" y="1700808"/>
            <a:chExt cx="368400" cy="252000"/>
          </a:xfrm>
          <a:solidFill>
            <a:srgbClr val="007C92"/>
          </a:solidFill>
        </p:grpSpPr>
        <p:sp>
          <p:nvSpPr>
            <p:cNvPr id="127" name="Chevron 126"/>
            <p:cNvSpPr/>
            <p:nvPr/>
          </p:nvSpPr>
          <p:spPr>
            <a:xfrm>
              <a:off x="36568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8" name="Chevron 127"/>
            <p:cNvSpPr/>
            <p:nvPr/>
          </p:nvSpPr>
          <p:spPr>
            <a:xfrm>
              <a:off x="38092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691680" y="2110441"/>
            <a:ext cx="7201495" cy="703912"/>
          </a:xfrm>
          <a:prstGeom prst="parallelogram">
            <a:avLst/>
          </a:prstGeom>
          <a:solidFill>
            <a:srgbClr val="F1F1F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1200" dirty="0" smtClean="0">
                <a:solidFill>
                  <a:srgbClr val="00338D"/>
                </a:solidFill>
              </a:rPr>
              <a:t>Объем финансирования </a:t>
            </a:r>
            <a:r>
              <a:rPr lang="ru-RU" sz="1200" dirty="0" smtClean="0">
                <a:solidFill>
                  <a:srgbClr val="00338D"/>
                </a:solidFill>
              </a:rPr>
              <a:t>новых информационных систем </a:t>
            </a:r>
            <a:r>
              <a:rPr lang="ru-RU" sz="1200" dirty="0" smtClean="0">
                <a:solidFill>
                  <a:srgbClr val="00338D"/>
                </a:solidFill>
              </a:rPr>
              <a:t>должен определяться </a:t>
            </a:r>
            <a:r>
              <a:rPr lang="ru-RU" sz="1200" b="1" dirty="0" smtClean="0">
                <a:solidFill>
                  <a:srgbClr val="00338D"/>
                </a:solidFill>
              </a:rPr>
              <a:t>соображениями финансовой выгоды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691680" y="2969467"/>
            <a:ext cx="7201495" cy="703912"/>
          </a:xfrm>
          <a:prstGeom prst="parallelogram">
            <a:avLst/>
          </a:prstGeom>
          <a:solidFill>
            <a:srgbClr val="F1F1F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1200" dirty="0" smtClean="0">
                <a:solidFill>
                  <a:srgbClr val="00338D"/>
                </a:solidFill>
              </a:rPr>
              <a:t>Новые информационные системы должны </a:t>
            </a:r>
            <a:r>
              <a:rPr lang="ru-RU" sz="1200" dirty="0" smtClean="0">
                <a:solidFill>
                  <a:srgbClr val="00338D"/>
                </a:solidFill>
              </a:rPr>
              <a:t>иметь </a:t>
            </a:r>
            <a:r>
              <a:rPr lang="ru-RU" sz="1200" b="1" dirty="0" smtClean="0">
                <a:solidFill>
                  <a:srgbClr val="00338D"/>
                </a:solidFill>
              </a:rPr>
              <a:t>простую и гибкую структуру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691680" y="3794092"/>
            <a:ext cx="7201495" cy="703912"/>
          </a:xfrm>
          <a:prstGeom prst="parallelogram">
            <a:avLst/>
          </a:prstGeom>
          <a:solidFill>
            <a:srgbClr val="F1F1F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1200" dirty="0" smtClean="0">
                <a:solidFill>
                  <a:srgbClr val="00338D"/>
                </a:solidFill>
              </a:rPr>
              <a:t>Нужно выбирать решения, которые приносят </a:t>
            </a:r>
            <a:r>
              <a:rPr lang="ru-RU" sz="1200" b="1" dirty="0" smtClean="0">
                <a:solidFill>
                  <a:srgbClr val="00338D"/>
                </a:solidFill>
              </a:rPr>
              <a:t>конкретную пользу бизнесу </a:t>
            </a:r>
            <a:r>
              <a:rPr lang="ru-RU" sz="1200" dirty="0" smtClean="0">
                <a:solidFill>
                  <a:srgbClr val="00338D"/>
                </a:solidFill>
              </a:rPr>
              <a:t>начиная с момента </a:t>
            </a:r>
            <a:r>
              <a:rPr lang="ru-RU" sz="1200" dirty="0" smtClean="0">
                <a:solidFill>
                  <a:srgbClr val="00338D"/>
                </a:solidFill>
              </a:rPr>
              <a:t>внедрения</a:t>
            </a:r>
            <a:endParaRPr lang="ru-RU" sz="1200" dirty="0">
              <a:solidFill>
                <a:srgbClr val="00338D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91680" y="4618717"/>
            <a:ext cx="7201495" cy="703912"/>
          </a:xfrm>
          <a:prstGeom prst="parallelogram">
            <a:avLst/>
          </a:prstGeom>
          <a:solidFill>
            <a:srgbClr val="F1F1F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1200" dirty="0" smtClean="0">
                <a:solidFill>
                  <a:srgbClr val="00338D"/>
                </a:solidFill>
              </a:rPr>
              <a:t>Следует постоянно совершенствовать </a:t>
            </a:r>
            <a:r>
              <a:rPr lang="ru-RU" sz="1200" dirty="0" smtClean="0">
                <a:solidFill>
                  <a:srgbClr val="00338D"/>
                </a:solidFill>
              </a:rPr>
              <a:t>информационные системы, </a:t>
            </a:r>
            <a:r>
              <a:rPr lang="ru-RU" sz="1200" dirty="0" smtClean="0">
                <a:solidFill>
                  <a:srgbClr val="00338D"/>
                </a:solidFill>
              </a:rPr>
              <a:t>добиваясь </a:t>
            </a:r>
            <a:r>
              <a:rPr lang="ru-RU" sz="1200" b="1" dirty="0" smtClean="0">
                <a:solidFill>
                  <a:srgbClr val="00338D"/>
                </a:solidFill>
              </a:rPr>
              <a:t>оптимальных значений производительности, надежности и удобства использования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691680" y="5443344"/>
            <a:ext cx="7201495" cy="703912"/>
          </a:xfrm>
          <a:prstGeom prst="parallelogram">
            <a:avLst/>
          </a:prstGeom>
          <a:solidFill>
            <a:srgbClr val="F1F1F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1200" b="1" dirty="0" smtClean="0">
                <a:solidFill>
                  <a:srgbClr val="00338D"/>
                </a:solidFill>
              </a:rPr>
              <a:t>ИТ-служба </a:t>
            </a:r>
            <a:r>
              <a:rPr lang="ru-RU" sz="1200" b="1" dirty="0" smtClean="0">
                <a:solidFill>
                  <a:srgbClr val="00338D"/>
                </a:solidFill>
              </a:rPr>
              <a:t>должна хорошо разбираться в бизнесе</a:t>
            </a:r>
            <a:r>
              <a:rPr lang="ru-RU" sz="1200" dirty="0" smtClean="0">
                <a:solidFill>
                  <a:srgbClr val="00338D"/>
                </a:solidFill>
              </a:rPr>
              <a:t>, а специалисты других подразделений - знать методы эффективного использования </a:t>
            </a:r>
            <a:r>
              <a:rPr lang="ru-RU" sz="1200" dirty="0" smtClean="0">
                <a:solidFill>
                  <a:srgbClr val="00338D"/>
                </a:solidFill>
              </a:rPr>
              <a:t>ИТ; </a:t>
            </a:r>
            <a:r>
              <a:rPr lang="ru-RU" sz="1200" b="1" dirty="0" smtClean="0">
                <a:solidFill>
                  <a:srgbClr val="00338D"/>
                </a:solidFill>
              </a:rPr>
              <a:t>внедрять новую систему </a:t>
            </a:r>
            <a:r>
              <a:rPr lang="ru-RU" sz="1200" b="1" dirty="0" smtClean="0">
                <a:solidFill>
                  <a:srgbClr val="00338D"/>
                </a:solidFill>
              </a:rPr>
              <a:t>необходимо совместно</a:t>
            </a:r>
            <a:endParaRPr lang="ru-RU" sz="1200" b="1" dirty="0" smtClean="0">
              <a:solidFill>
                <a:srgbClr val="00338D"/>
              </a:solidFill>
            </a:endParaRPr>
          </a:p>
        </p:txBody>
      </p:sp>
      <p:sp>
        <p:nvSpPr>
          <p:cNvPr id="170" name="Freeform 11"/>
          <p:cNvSpPr>
            <a:spLocks noChangeAspect="1"/>
          </p:cNvSpPr>
          <p:nvPr/>
        </p:nvSpPr>
        <p:spPr bwMode="auto">
          <a:xfrm>
            <a:off x="250825" y="2110441"/>
            <a:ext cx="1660418" cy="703163"/>
          </a:xfrm>
          <a:custGeom>
            <a:avLst/>
            <a:gdLst>
              <a:gd name="T0" fmla="*/ 1456783 w 8849"/>
              <a:gd name="T1" fmla="*/ 1080000 h 10009"/>
              <a:gd name="T2" fmla="*/ 11584 w 8849"/>
              <a:gd name="T3" fmla="*/ 1080000 h 10009"/>
              <a:gd name="T4" fmla="*/ 0 w 8849"/>
              <a:gd name="T5" fmla="*/ 0 h 10009"/>
              <a:gd name="T6" fmla="*/ 1798420 w 8849"/>
              <a:gd name="T7" fmla="*/ 971 h 10009"/>
              <a:gd name="T8" fmla="*/ 1456783 w 8849"/>
              <a:gd name="T9" fmla="*/ 1080000 h 1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49"/>
              <a:gd name="T16" fmla="*/ 0 h 10009"/>
              <a:gd name="T17" fmla="*/ 8849 w 8849"/>
              <a:gd name="T18" fmla="*/ 10009 h 10009"/>
              <a:gd name="connsiteX0" fmla="*/ 8121 w 10021"/>
              <a:gd name="connsiteY0" fmla="*/ 1000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121 w 10021"/>
              <a:gd name="connsiteY4" fmla="*/ 10000 h 10000"/>
              <a:gd name="connsiteX0" fmla="*/ 8717 w 10021"/>
              <a:gd name="connsiteY0" fmla="*/ 636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717 w 10021"/>
              <a:gd name="connsiteY4" fmla="*/ 6360 h 10000"/>
              <a:gd name="connsiteX0" fmla="*/ 8721 w 10025"/>
              <a:gd name="connsiteY0" fmla="*/ 6360 h 6360"/>
              <a:gd name="connsiteX1" fmla="*/ 21 w 10025"/>
              <a:gd name="connsiteY1" fmla="*/ 6360 h 6360"/>
              <a:gd name="connsiteX2" fmla="*/ 25 w 10025"/>
              <a:gd name="connsiteY2" fmla="*/ 0 h 6360"/>
              <a:gd name="connsiteX3" fmla="*/ 10025 w 10025"/>
              <a:gd name="connsiteY3" fmla="*/ 9 h 6360"/>
              <a:gd name="connsiteX4" fmla="*/ 8721 w 10025"/>
              <a:gd name="connsiteY4" fmla="*/ 6360 h 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" h="6360">
                <a:moveTo>
                  <a:pt x="8721" y="6360"/>
                </a:moveTo>
                <a:lnTo>
                  <a:pt x="21" y="6360"/>
                </a:lnTo>
                <a:cubicBezTo>
                  <a:pt x="0" y="3027"/>
                  <a:pt x="46" y="3333"/>
                  <a:pt x="25" y="0"/>
                </a:cubicBezTo>
                <a:lnTo>
                  <a:pt x="10025" y="9"/>
                </a:lnTo>
                <a:lnTo>
                  <a:pt x="8721" y="636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100" b="1" dirty="0" smtClean="0">
                <a:solidFill>
                  <a:schemeClr val="bg1"/>
                </a:solidFill>
              </a:rPr>
              <a:t>Финансовая целесообразность</a:t>
            </a:r>
          </a:p>
        </p:txBody>
      </p:sp>
      <p:sp>
        <p:nvSpPr>
          <p:cNvPr id="171" name="Freeform 11"/>
          <p:cNvSpPr>
            <a:spLocks noChangeAspect="1"/>
          </p:cNvSpPr>
          <p:nvPr/>
        </p:nvSpPr>
        <p:spPr bwMode="auto">
          <a:xfrm>
            <a:off x="250825" y="2969467"/>
            <a:ext cx="1660418" cy="703163"/>
          </a:xfrm>
          <a:custGeom>
            <a:avLst/>
            <a:gdLst>
              <a:gd name="T0" fmla="*/ 1456783 w 8849"/>
              <a:gd name="T1" fmla="*/ 1080000 h 10009"/>
              <a:gd name="T2" fmla="*/ 11584 w 8849"/>
              <a:gd name="T3" fmla="*/ 1080000 h 10009"/>
              <a:gd name="T4" fmla="*/ 0 w 8849"/>
              <a:gd name="T5" fmla="*/ 0 h 10009"/>
              <a:gd name="T6" fmla="*/ 1798420 w 8849"/>
              <a:gd name="T7" fmla="*/ 971 h 10009"/>
              <a:gd name="T8" fmla="*/ 1456783 w 8849"/>
              <a:gd name="T9" fmla="*/ 1080000 h 1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49"/>
              <a:gd name="T16" fmla="*/ 0 h 10009"/>
              <a:gd name="T17" fmla="*/ 8849 w 8849"/>
              <a:gd name="T18" fmla="*/ 10009 h 10009"/>
              <a:gd name="connsiteX0" fmla="*/ 8121 w 10021"/>
              <a:gd name="connsiteY0" fmla="*/ 1000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121 w 10021"/>
              <a:gd name="connsiteY4" fmla="*/ 10000 h 10000"/>
              <a:gd name="connsiteX0" fmla="*/ 8717 w 10021"/>
              <a:gd name="connsiteY0" fmla="*/ 636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717 w 10021"/>
              <a:gd name="connsiteY4" fmla="*/ 6360 h 10000"/>
              <a:gd name="connsiteX0" fmla="*/ 8721 w 10025"/>
              <a:gd name="connsiteY0" fmla="*/ 6360 h 6360"/>
              <a:gd name="connsiteX1" fmla="*/ 21 w 10025"/>
              <a:gd name="connsiteY1" fmla="*/ 6360 h 6360"/>
              <a:gd name="connsiteX2" fmla="*/ 25 w 10025"/>
              <a:gd name="connsiteY2" fmla="*/ 0 h 6360"/>
              <a:gd name="connsiteX3" fmla="*/ 10025 w 10025"/>
              <a:gd name="connsiteY3" fmla="*/ 9 h 6360"/>
              <a:gd name="connsiteX4" fmla="*/ 8721 w 10025"/>
              <a:gd name="connsiteY4" fmla="*/ 6360 h 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" h="6360">
                <a:moveTo>
                  <a:pt x="8721" y="6360"/>
                </a:moveTo>
                <a:lnTo>
                  <a:pt x="21" y="6360"/>
                </a:lnTo>
                <a:cubicBezTo>
                  <a:pt x="0" y="3027"/>
                  <a:pt x="46" y="3333"/>
                  <a:pt x="25" y="0"/>
                </a:cubicBezTo>
                <a:lnTo>
                  <a:pt x="10025" y="9"/>
                </a:lnTo>
                <a:lnTo>
                  <a:pt x="8721" y="636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  <a:cs typeface="Times New Roman" pitchFamily="18" charset="0"/>
              </a:rPr>
              <a:t>Простота структуры</a:t>
            </a:r>
            <a:endParaRPr lang="ru-RU" sz="11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" name="Freeform 11"/>
          <p:cNvSpPr>
            <a:spLocks noChangeAspect="1"/>
          </p:cNvSpPr>
          <p:nvPr/>
        </p:nvSpPr>
        <p:spPr bwMode="auto">
          <a:xfrm>
            <a:off x="250825" y="3794092"/>
            <a:ext cx="1660418" cy="703163"/>
          </a:xfrm>
          <a:custGeom>
            <a:avLst/>
            <a:gdLst>
              <a:gd name="T0" fmla="*/ 1456783 w 8849"/>
              <a:gd name="T1" fmla="*/ 1080000 h 10009"/>
              <a:gd name="T2" fmla="*/ 11584 w 8849"/>
              <a:gd name="T3" fmla="*/ 1080000 h 10009"/>
              <a:gd name="T4" fmla="*/ 0 w 8849"/>
              <a:gd name="T5" fmla="*/ 0 h 10009"/>
              <a:gd name="T6" fmla="*/ 1798420 w 8849"/>
              <a:gd name="T7" fmla="*/ 971 h 10009"/>
              <a:gd name="T8" fmla="*/ 1456783 w 8849"/>
              <a:gd name="T9" fmla="*/ 1080000 h 1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49"/>
              <a:gd name="T16" fmla="*/ 0 h 10009"/>
              <a:gd name="T17" fmla="*/ 8849 w 8849"/>
              <a:gd name="T18" fmla="*/ 10009 h 10009"/>
              <a:gd name="connsiteX0" fmla="*/ 8121 w 10021"/>
              <a:gd name="connsiteY0" fmla="*/ 1000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121 w 10021"/>
              <a:gd name="connsiteY4" fmla="*/ 10000 h 10000"/>
              <a:gd name="connsiteX0" fmla="*/ 8717 w 10021"/>
              <a:gd name="connsiteY0" fmla="*/ 636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717 w 10021"/>
              <a:gd name="connsiteY4" fmla="*/ 6360 h 10000"/>
              <a:gd name="connsiteX0" fmla="*/ 8721 w 10025"/>
              <a:gd name="connsiteY0" fmla="*/ 6360 h 6360"/>
              <a:gd name="connsiteX1" fmla="*/ 21 w 10025"/>
              <a:gd name="connsiteY1" fmla="*/ 6360 h 6360"/>
              <a:gd name="connsiteX2" fmla="*/ 25 w 10025"/>
              <a:gd name="connsiteY2" fmla="*/ 0 h 6360"/>
              <a:gd name="connsiteX3" fmla="*/ 10025 w 10025"/>
              <a:gd name="connsiteY3" fmla="*/ 9 h 6360"/>
              <a:gd name="connsiteX4" fmla="*/ 8721 w 10025"/>
              <a:gd name="connsiteY4" fmla="*/ 6360 h 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" h="6360">
                <a:moveTo>
                  <a:pt x="8721" y="6360"/>
                </a:moveTo>
                <a:lnTo>
                  <a:pt x="21" y="6360"/>
                </a:lnTo>
                <a:cubicBezTo>
                  <a:pt x="0" y="3027"/>
                  <a:pt x="46" y="3333"/>
                  <a:pt x="25" y="0"/>
                </a:cubicBezTo>
                <a:lnTo>
                  <a:pt x="10025" y="9"/>
                </a:lnTo>
                <a:lnTo>
                  <a:pt x="8721" y="636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100" b="1" dirty="0" smtClean="0">
                <a:solidFill>
                  <a:schemeClr val="bg1"/>
                </a:solidFill>
              </a:rPr>
              <a:t>Быстрая отдача</a:t>
            </a:r>
          </a:p>
        </p:txBody>
      </p:sp>
      <p:sp>
        <p:nvSpPr>
          <p:cNvPr id="173" name="Freeform 11"/>
          <p:cNvSpPr>
            <a:spLocks noChangeAspect="1"/>
          </p:cNvSpPr>
          <p:nvPr/>
        </p:nvSpPr>
        <p:spPr bwMode="auto">
          <a:xfrm>
            <a:off x="250825" y="4618717"/>
            <a:ext cx="1660418" cy="703163"/>
          </a:xfrm>
          <a:custGeom>
            <a:avLst/>
            <a:gdLst>
              <a:gd name="T0" fmla="*/ 1456783 w 8849"/>
              <a:gd name="T1" fmla="*/ 1080000 h 10009"/>
              <a:gd name="T2" fmla="*/ 11584 w 8849"/>
              <a:gd name="T3" fmla="*/ 1080000 h 10009"/>
              <a:gd name="T4" fmla="*/ 0 w 8849"/>
              <a:gd name="T5" fmla="*/ 0 h 10009"/>
              <a:gd name="T6" fmla="*/ 1798420 w 8849"/>
              <a:gd name="T7" fmla="*/ 971 h 10009"/>
              <a:gd name="T8" fmla="*/ 1456783 w 8849"/>
              <a:gd name="T9" fmla="*/ 1080000 h 1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49"/>
              <a:gd name="T16" fmla="*/ 0 h 10009"/>
              <a:gd name="T17" fmla="*/ 8849 w 8849"/>
              <a:gd name="T18" fmla="*/ 10009 h 10009"/>
              <a:gd name="connsiteX0" fmla="*/ 8121 w 10021"/>
              <a:gd name="connsiteY0" fmla="*/ 1000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121 w 10021"/>
              <a:gd name="connsiteY4" fmla="*/ 10000 h 10000"/>
              <a:gd name="connsiteX0" fmla="*/ 8717 w 10021"/>
              <a:gd name="connsiteY0" fmla="*/ 636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717 w 10021"/>
              <a:gd name="connsiteY4" fmla="*/ 6360 h 10000"/>
              <a:gd name="connsiteX0" fmla="*/ 8721 w 10025"/>
              <a:gd name="connsiteY0" fmla="*/ 6360 h 6360"/>
              <a:gd name="connsiteX1" fmla="*/ 21 w 10025"/>
              <a:gd name="connsiteY1" fmla="*/ 6360 h 6360"/>
              <a:gd name="connsiteX2" fmla="*/ 25 w 10025"/>
              <a:gd name="connsiteY2" fmla="*/ 0 h 6360"/>
              <a:gd name="connsiteX3" fmla="*/ 10025 w 10025"/>
              <a:gd name="connsiteY3" fmla="*/ 9 h 6360"/>
              <a:gd name="connsiteX4" fmla="*/ 8721 w 10025"/>
              <a:gd name="connsiteY4" fmla="*/ 6360 h 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" h="6360">
                <a:moveTo>
                  <a:pt x="8721" y="6360"/>
                </a:moveTo>
                <a:lnTo>
                  <a:pt x="21" y="6360"/>
                </a:lnTo>
                <a:cubicBezTo>
                  <a:pt x="0" y="3027"/>
                  <a:pt x="46" y="3333"/>
                  <a:pt x="25" y="0"/>
                </a:cubicBezTo>
                <a:lnTo>
                  <a:pt x="10025" y="9"/>
                </a:lnTo>
                <a:lnTo>
                  <a:pt x="8721" y="636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100" b="1" dirty="0" smtClean="0">
                <a:solidFill>
                  <a:schemeClr val="bg1"/>
                </a:solidFill>
              </a:rPr>
              <a:t>Постоянное совершенствование</a:t>
            </a:r>
          </a:p>
        </p:txBody>
      </p:sp>
      <p:sp>
        <p:nvSpPr>
          <p:cNvPr id="174" name="Freeform 11"/>
          <p:cNvSpPr>
            <a:spLocks noChangeAspect="1"/>
          </p:cNvSpPr>
          <p:nvPr/>
        </p:nvSpPr>
        <p:spPr bwMode="auto">
          <a:xfrm>
            <a:off x="250825" y="5443344"/>
            <a:ext cx="1660418" cy="703163"/>
          </a:xfrm>
          <a:custGeom>
            <a:avLst/>
            <a:gdLst>
              <a:gd name="T0" fmla="*/ 1456783 w 8849"/>
              <a:gd name="T1" fmla="*/ 1080000 h 10009"/>
              <a:gd name="T2" fmla="*/ 11584 w 8849"/>
              <a:gd name="T3" fmla="*/ 1080000 h 10009"/>
              <a:gd name="T4" fmla="*/ 0 w 8849"/>
              <a:gd name="T5" fmla="*/ 0 h 10009"/>
              <a:gd name="T6" fmla="*/ 1798420 w 8849"/>
              <a:gd name="T7" fmla="*/ 971 h 10009"/>
              <a:gd name="T8" fmla="*/ 1456783 w 8849"/>
              <a:gd name="T9" fmla="*/ 1080000 h 1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49"/>
              <a:gd name="T16" fmla="*/ 0 h 10009"/>
              <a:gd name="T17" fmla="*/ 8849 w 8849"/>
              <a:gd name="T18" fmla="*/ 10009 h 10009"/>
              <a:gd name="connsiteX0" fmla="*/ 8121 w 10021"/>
              <a:gd name="connsiteY0" fmla="*/ 1000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121 w 10021"/>
              <a:gd name="connsiteY4" fmla="*/ 10000 h 10000"/>
              <a:gd name="connsiteX0" fmla="*/ 8717 w 10021"/>
              <a:gd name="connsiteY0" fmla="*/ 6360 h 10000"/>
              <a:gd name="connsiteX1" fmla="*/ 21 w 10021"/>
              <a:gd name="connsiteY1" fmla="*/ 10000 h 10000"/>
              <a:gd name="connsiteX2" fmla="*/ 21 w 10021"/>
              <a:gd name="connsiteY2" fmla="*/ 0 h 10000"/>
              <a:gd name="connsiteX3" fmla="*/ 10021 w 10021"/>
              <a:gd name="connsiteY3" fmla="*/ 9 h 10000"/>
              <a:gd name="connsiteX4" fmla="*/ 8717 w 10021"/>
              <a:gd name="connsiteY4" fmla="*/ 6360 h 10000"/>
              <a:gd name="connsiteX0" fmla="*/ 8721 w 10025"/>
              <a:gd name="connsiteY0" fmla="*/ 6360 h 6360"/>
              <a:gd name="connsiteX1" fmla="*/ 21 w 10025"/>
              <a:gd name="connsiteY1" fmla="*/ 6360 h 6360"/>
              <a:gd name="connsiteX2" fmla="*/ 25 w 10025"/>
              <a:gd name="connsiteY2" fmla="*/ 0 h 6360"/>
              <a:gd name="connsiteX3" fmla="*/ 10025 w 10025"/>
              <a:gd name="connsiteY3" fmla="*/ 9 h 6360"/>
              <a:gd name="connsiteX4" fmla="*/ 8721 w 10025"/>
              <a:gd name="connsiteY4" fmla="*/ 6360 h 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" h="6360">
                <a:moveTo>
                  <a:pt x="8721" y="6360"/>
                </a:moveTo>
                <a:lnTo>
                  <a:pt x="21" y="6360"/>
                </a:lnTo>
                <a:cubicBezTo>
                  <a:pt x="0" y="3027"/>
                  <a:pt x="46" y="3333"/>
                  <a:pt x="25" y="0"/>
                </a:cubicBezTo>
                <a:lnTo>
                  <a:pt x="10025" y="9"/>
                </a:lnTo>
                <a:lnTo>
                  <a:pt x="8721" y="636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>
              <a:spcBef>
                <a:spcPct val="50000"/>
              </a:spcBef>
            </a:pPr>
            <a:r>
              <a:rPr lang="ru-RU" sz="1100" b="1" dirty="0" smtClean="0">
                <a:solidFill>
                  <a:schemeClr val="bg1"/>
                </a:solidFill>
              </a:rPr>
              <a:t>Ограничение взаимодействия </a:t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>ИТ и бизнеса</a:t>
            </a:r>
          </a:p>
        </p:txBody>
      </p:sp>
      <p:grpSp>
        <p:nvGrpSpPr>
          <p:cNvPr id="134" name="Group 28"/>
          <p:cNvGrpSpPr/>
          <p:nvPr/>
        </p:nvGrpSpPr>
        <p:grpSpPr>
          <a:xfrm>
            <a:off x="1730960" y="2238151"/>
            <a:ext cx="536784" cy="367180"/>
            <a:chOff x="3656856" y="1700808"/>
            <a:chExt cx="368400" cy="252000"/>
          </a:xfrm>
          <a:solidFill>
            <a:srgbClr val="007C92"/>
          </a:solidFill>
        </p:grpSpPr>
        <p:sp>
          <p:nvSpPr>
            <p:cNvPr id="135" name="Chevron 134"/>
            <p:cNvSpPr/>
            <p:nvPr/>
          </p:nvSpPr>
          <p:spPr>
            <a:xfrm>
              <a:off x="36568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6" name="Chevron 135"/>
            <p:cNvSpPr/>
            <p:nvPr/>
          </p:nvSpPr>
          <p:spPr>
            <a:xfrm>
              <a:off x="38092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42" name="Group 28"/>
          <p:cNvGrpSpPr/>
          <p:nvPr/>
        </p:nvGrpSpPr>
        <p:grpSpPr>
          <a:xfrm>
            <a:off x="1730960" y="3097177"/>
            <a:ext cx="536784" cy="367180"/>
            <a:chOff x="3656856" y="1700808"/>
            <a:chExt cx="368400" cy="252000"/>
          </a:xfrm>
          <a:solidFill>
            <a:srgbClr val="007C92"/>
          </a:solidFill>
        </p:grpSpPr>
        <p:sp>
          <p:nvSpPr>
            <p:cNvPr id="143" name="Chevron 142"/>
            <p:cNvSpPr/>
            <p:nvPr/>
          </p:nvSpPr>
          <p:spPr>
            <a:xfrm>
              <a:off x="36568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4" name="Chevron 143"/>
            <p:cNvSpPr/>
            <p:nvPr/>
          </p:nvSpPr>
          <p:spPr>
            <a:xfrm>
              <a:off x="38092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58" name="Group 28"/>
          <p:cNvGrpSpPr/>
          <p:nvPr/>
        </p:nvGrpSpPr>
        <p:grpSpPr>
          <a:xfrm>
            <a:off x="1730960" y="4746427"/>
            <a:ext cx="536784" cy="367180"/>
            <a:chOff x="3656856" y="1700808"/>
            <a:chExt cx="368400" cy="252000"/>
          </a:xfrm>
          <a:solidFill>
            <a:srgbClr val="007C92"/>
          </a:solidFill>
        </p:grpSpPr>
        <p:sp>
          <p:nvSpPr>
            <p:cNvPr id="159" name="Chevron 158"/>
            <p:cNvSpPr/>
            <p:nvPr/>
          </p:nvSpPr>
          <p:spPr>
            <a:xfrm>
              <a:off x="36568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0" name="Chevron 159"/>
            <p:cNvSpPr/>
            <p:nvPr/>
          </p:nvSpPr>
          <p:spPr>
            <a:xfrm>
              <a:off x="38092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50" name="Group 28"/>
          <p:cNvGrpSpPr/>
          <p:nvPr/>
        </p:nvGrpSpPr>
        <p:grpSpPr>
          <a:xfrm>
            <a:off x="1730960" y="3921802"/>
            <a:ext cx="536784" cy="367180"/>
            <a:chOff x="3656856" y="1700808"/>
            <a:chExt cx="368400" cy="252000"/>
          </a:xfrm>
          <a:solidFill>
            <a:srgbClr val="007C92"/>
          </a:solidFill>
        </p:grpSpPr>
        <p:sp>
          <p:nvSpPr>
            <p:cNvPr id="151" name="Chevron 150"/>
            <p:cNvSpPr/>
            <p:nvPr/>
          </p:nvSpPr>
          <p:spPr>
            <a:xfrm>
              <a:off x="36568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2" name="Chevron 151"/>
            <p:cNvSpPr/>
            <p:nvPr/>
          </p:nvSpPr>
          <p:spPr>
            <a:xfrm>
              <a:off x="38092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6" name="Group 28"/>
          <p:cNvGrpSpPr/>
          <p:nvPr/>
        </p:nvGrpSpPr>
        <p:grpSpPr>
          <a:xfrm>
            <a:off x="1730960" y="5571054"/>
            <a:ext cx="536784" cy="367180"/>
            <a:chOff x="3656856" y="1700808"/>
            <a:chExt cx="368400" cy="252000"/>
          </a:xfrm>
          <a:solidFill>
            <a:srgbClr val="007C92"/>
          </a:solidFill>
        </p:grpSpPr>
        <p:sp>
          <p:nvSpPr>
            <p:cNvPr id="167" name="Chevron 166"/>
            <p:cNvSpPr/>
            <p:nvPr/>
          </p:nvSpPr>
          <p:spPr>
            <a:xfrm>
              <a:off x="36568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3809256" y="1700808"/>
              <a:ext cx="216000" cy="252000"/>
            </a:xfrm>
            <a:prstGeom prst="chevron">
              <a:avLst/>
            </a:prstGeom>
            <a:gradFill rotWithShape="1">
              <a:gsLst>
                <a:gs pos="0">
                  <a:srgbClr val="00257A">
                    <a:alpha val="89999"/>
                  </a:srgbClr>
                </a:gs>
                <a:gs pos="35001">
                  <a:srgbClr val="00338D">
                    <a:alpha val="89999"/>
                  </a:srgbClr>
                </a:gs>
                <a:gs pos="100000">
                  <a:srgbClr val="009FDA">
                    <a:alpha val="89999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ts val="21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txBody>
          <a:bodyPr>
            <a:normAutofit/>
          </a:bodyPr>
          <a:lstStyle/>
          <a:p>
            <a:r>
              <a:rPr lang="ru-RU" dirty="0"/>
              <a:t>Шесть принципов </a:t>
            </a:r>
            <a:r>
              <a:rPr lang="ru-RU" dirty="0" smtClean="0"/>
              <a:t>успешности деятельность 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792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45" y="116632"/>
            <a:ext cx="864096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Верные и неверные решения ……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0604"/>
              </p:ext>
            </p:extLst>
          </p:nvPr>
        </p:nvGraphicFramePr>
        <p:xfrm>
          <a:off x="237388" y="1255472"/>
          <a:ext cx="8655788" cy="50520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26300"/>
                <a:gridCol w="3241719"/>
                <a:gridCol w="3887769"/>
              </a:tblGrid>
              <a:tr h="325417"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b="1" dirty="0" smtClean="0">
                          <a:effectLst/>
                        </a:rPr>
                        <a:t>Принцип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b="1" dirty="0" smtClean="0">
                          <a:effectLst/>
                        </a:rPr>
                        <a:t>Верное решение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b="1" dirty="0" smtClean="0">
                          <a:effectLst/>
                        </a:rPr>
                        <a:t>Неверное решение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00338D"/>
                    </a:solidFill>
                  </a:tcPr>
                </a:tc>
              </a:tr>
              <a:tr h="722091">
                <a:tc>
                  <a:txBody>
                    <a:bodyPr/>
                    <a:lstStyle/>
                    <a:p>
                      <a:pPr marL="762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Экономическая необходимость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87313" algn="l"/>
                        </a:tabLs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Высший менеджмент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Компании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принимает активное участие в выборе, внедрении и оценке преимуществ новых ИТ-услуг. ИТ-служба руководит организацией эффективной производственной архитектуры для использования приложений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B2D4EF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ИТ-служба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внедряет новые приложения практически без участия остальных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сотрудников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Компании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Решения по развитию производственной архитектуры подменяются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решениями по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приобретению новых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приложений в ИТ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B2D4EF"/>
                    </a:solidFill>
                  </a:tcPr>
                </a:tc>
              </a:tr>
              <a:tr h="722091">
                <a:tc>
                  <a:txBody>
                    <a:bodyPr/>
                    <a:lstStyle/>
                    <a:p>
                      <a:pPr marL="762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Финансовая целесообразность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Запрашивается информация о реальных ситуациях и изучаются конкретные случаи. Оцениваются решения по развитию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 точки зрения бизнеса. Делается акцент на получение реальной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отдачи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E5F1F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Проекты выбираются без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обоснования и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утверждаются формально без тщательного изучения.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рассматривается как «черный ящик». Основной акцент делается на сокращении затрат на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 путем урезания бюджета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без оглядки на качество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E5F1FA"/>
                    </a:solidFill>
                  </a:tcPr>
                </a:tc>
              </a:tr>
              <a:tr h="722091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Простота структуры</a:t>
                      </a:r>
                      <a:endParaRPr lang="ru-RU" sz="1000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Централизованно устанавливаются стандарты. Осуществляется консервативный подход к выбору технологий. По возможности используется стандартное программное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обеспечение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B2D4EF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Каждому пользователю позволяется выбирать свою технологию. Пробуется все без разбора. Значительно модифицируется стандартное программное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обеспечение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B2D4EF"/>
                    </a:solidFill>
                  </a:tcPr>
                </a:tc>
              </a:tr>
              <a:tr h="722091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Быстрая отдача</a:t>
                      </a:r>
                      <a:endParaRPr lang="ru-RU" sz="1000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При заказной разработке модифицируются только те 20% функций, которые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отвечают за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80% деятельности. Проект постоянно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контролируются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E5F1F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Все функции разрабатываются самостоятельно. Наблюдается спокойное отношение к существенному отставанию от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плана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E5F1FA"/>
                    </a:solidFill>
                  </a:tcPr>
                </a:tc>
              </a:tr>
              <a:tr h="722091">
                <a:tc>
                  <a:txBody>
                    <a:bodyPr/>
                    <a:lstStyle/>
                    <a:p>
                      <a:pPr marL="762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Постоянное совершенствование</a:t>
                      </a:r>
                      <a:endParaRPr lang="ru-RU" sz="1000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Вырабатываются количественные оценки для всех этапов деятельности.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Проводится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модернизация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систем в соответствии с потребностями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B2D4EF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Используются ограниченные промышленные тесты. Довольствуются достигнутым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B2D4EF"/>
                    </a:solidFill>
                  </a:tcPr>
                </a:tc>
              </a:tr>
              <a:tr h="971847">
                <a:tc>
                  <a:txBody>
                    <a:bodyPr/>
                    <a:lstStyle/>
                    <a:p>
                      <a:pPr marL="762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Органичное взаимодействие подразделений бизнеса и </a:t>
                      </a:r>
                      <a:r>
                        <a:rPr lang="ru-RU" sz="1000" dirty="0" smtClean="0">
                          <a:effectLst/>
                        </a:rPr>
                        <a:t>ИТ</a:t>
                      </a:r>
                      <a:endParaRPr lang="ru-RU" sz="1000" dirty="0"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Высший менеджмент привлекается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 участию в проекте по развитию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ИТ. Высший менеджмент ИТ-службы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хорошо разбирается в основной деятельности организации. Сотрудники бизнес-подразделений хорошо разбираются 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а сотрудники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ИТ-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службы хорошо разбираются 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бизнесе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E5F1FA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360000" algn="l"/>
                        </a:tabLs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Ведение проектов по развитию ИТ полностью передается в ведение технического персонала. Руководитель ИТ-службы погружен в технологические вопросы и не принимает участия в планировании основной деятельности. Сотрудникам бизнес- подразделений разрешено не участвовать в деятельности ИТ-службы, а сотрудникам ИТ-службы — не разбираться в бизнесе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Verdana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E5F1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128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116632"/>
            <a:ext cx="6964552" cy="79208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ru-RU" dirty="0" smtClean="0"/>
              <a:t>Как это устроено </a:t>
            </a:r>
            <a:r>
              <a:rPr lang="ru-RU" dirty="0" smtClean="0"/>
              <a:t>?</a:t>
            </a: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rot="16200000" flipH="1">
            <a:off x="6552100" y="3094621"/>
            <a:ext cx="63500" cy="1587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 rot="16200000" flipH="1">
            <a:off x="6768794" y="3014452"/>
            <a:ext cx="101600" cy="3175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 rot="16200000" flipH="1">
            <a:off x="6937862" y="2945396"/>
            <a:ext cx="165100" cy="1588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16200000" flipH="1">
            <a:off x="6852931" y="2976352"/>
            <a:ext cx="131762" cy="1588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rot="16200000" flipH="1">
            <a:off x="7018031" y="2909677"/>
            <a:ext cx="177800" cy="3175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7093437" y="2883483"/>
            <a:ext cx="200025" cy="4763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rot="16200000" flipH="1">
            <a:off x="7160906" y="2849352"/>
            <a:ext cx="223837" cy="4763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rot="16200000" flipH="1">
            <a:off x="7236312" y="2821571"/>
            <a:ext cx="246063" cy="3175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16200000" flipH="1">
            <a:off x="7319656" y="2787439"/>
            <a:ext cx="266700" cy="3175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rot="16200000" flipH="1">
            <a:off x="7410143" y="2754102"/>
            <a:ext cx="284163" cy="4763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 rot="16200000" flipH="1">
            <a:off x="7503806" y="2722352"/>
            <a:ext cx="298450" cy="9525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 rot="16200000" flipH="1">
            <a:off x="7581594" y="2684252"/>
            <a:ext cx="328612" cy="14287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 rot="16200000" flipH="1">
            <a:off x="7665730" y="2652503"/>
            <a:ext cx="358775" cy="12700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 rot="16200000" flipH="1">
            <a:off x="7753043" y="2619165"/>
            <a:ext cx="369888" cy="11112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 rot="16200000" flipH="1">
            <a:off x="7831625" y="2581858"/>
            <a:ext cx="411162" cy="9525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16200000" flipH="1">
            <a:off x="7927668" y="2550902"/>
            <a:ext cx="430213" cy="4763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 rot="16200000" flipH="1">
            <a:off x="6660844" y="3049377"/>
            <a:ext cx="87312" cy="1587"/>
          </a:xfrm>
          <a:prstGeom prst="line">
            <a:avLst/>
          </a:prstGeom>
          <a:ln w="0"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1"/>
          <p:cNvSpPr>
            <a:spLocks noChangeShapeType="1"/>
          </p:cNvSpPr>
          <p:nvPr/>
        </p:nvSpPr>
        <p:spPr bwMode="auto">
          <a:xfrm flipV="1">
            <a:off x="976006" y="2288965"/>
            <a:ext cx="7273925" cy="3375025"/>
          </a:xfrm>
          <a:prstGeom prst="line">
            <a:avLst/>
          </a:prstGeom>
          <a:noFill/>
          <a:ln w="19050" cmpd="sng">
            <a:solidFill>
              <a:srgbClr val="98C6EA"/>
            </a:solidFill>
            <a:prstDash val="solid"/>
            <a:round/>
            <a:headEnd type="none"/>
            <a:tailEnd type="none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55" name="TextBox 93"/>
          <p:cNvSpPr txBox="1">
            <a:spLocks noChangeArrowheads="1"/>
          </p:cNvSpPr>
          <p:nvPr/>
        </p:nvSpPr>
        <p:spPr bwMode="auto">
          <a:xfrm rot="20113300">
            <a:off x="789691" y="4666846"/>
            <a:ext cx="3427107" cy="2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/>
              <a:t>эксплуатационные расходы на </a:t>
            </a:r>
            <a:r>
              <a:rPr lang="ru-RU" sz="1200" smtClean="0"/>
              <a:t>ИТ- </a:t>
            </a:r>
            <a:r>
              <a:rPr lang="ru-RU" sz="1200"/>
              <a:t>системы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rot="16200000" flipH="1">
            <a:off x="5147956" y="4420977"/>
            <a:ext cx="2513012" cy="206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99"/>
          <p:cNvSpPr txBox="1">
            <a:spLocks noChangeArrowheads="1"/>
          </p:cNvSpPr>
          <p:nvPr/>
        </p:nvSpPr>
        <p:spPr bwMode="auto">
          <a:xfrm>
            <a:off x="8312358" y="5675155"/>
            <a:ext cx="247797" cy="3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</a:t>
            </a:r>
            <a:endParaRPr lang="ru-RU" b="1" dirty="0"/>
          </a:p>
        </p:txBody>
      </p:sp>
      <p:sp>
        <p:nvSpPr>
          <p:cNvPr id="18458" name="TextBox 100"/>
          <p:cNvSpPr txBox="1">
            <a:spLocks noChangeArrowheads="1"/>
          </p:cNvSpPr>
          <p:nvPr/>
        </p:nvSpPr>
        <p:spPr bwMode="auto">
          <a:xfrm>
            <a:off x="611560" y="1331604"/>
            <a:ext cx="295855" cy="3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$</a:t>
            </a:r>
            <a:endParaRPr lang="ru-RU" b="1" dirty="0"/>
          </a:p>
        </p:txBody>
      </p:sp>
      <p:cxnSp>
        <p:nvCxnSpPr>
          <p:cNvPr id="27" name="Прямая соединительная линия 26"/>
          <p:cNvCxnSpPr>
            <a:stCxn id="41" idx="4"/>
          </p:cNvCxnSpPr>
          <p:nvPr/>
        </p:nvCxnSpPr>
        <p:spPr bwMode="auto">
          <a:xfrm rot="16200000" flipH="1">
            <a:off x="3510449" y="4931359"/>
            <a:ext cx="1489075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16200000" flipH="1">
            <a:off x="4353412" y="4656721"/>
            <a:ext cx="2027238" cy="63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1" name="line1"/>
          <p:cNvSpPr>
            <a:spLocks noChangeShapeType="1"/>
          </p:cNvSpPr>
          <p:nvPr/>
        </p:nvSpPr>
        <p:spPr bwMode="auto">
          <a:xfrm>
            <a:off x="644218" y="5679514"/>
            <a:ext cx="7845425" cy="0"/>
          </a:xfrm>
          <a:prstGeom prst="line">
            <a:avLst/>
          </a:prstGeom>
          <a:noFill/>
          <a:ln w="44450">
            <a:solidFill>
              <a:srgbClr val="00338D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2" name="line1"/>
          <p:cNvSpPr>
            <a:spLocks noChangeShapeType="1"/>
          </p:cNvSpPr>
          <p:nvPr/>
        </p:nvSpPr>
        <p:spPr bwMode="auto">
          <a:xfrm flipV="1">
            <a:off x="977619" y="1470109"/>
            <a:ext cx="0" cy="4480700"/>
          </a:xfrm>
          <a:prstGeom prst="line">
            <a:avLst/>
          </a:prstGeom>
          <a:noFill/>
          <a:ln w="44450">
            <a:solidFill>
              <a:srgbClr val="00338D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1"/>
          <p:cNvSpPr>
            <a:spLocks noChangeShapeType="1"/>
          </p:cNvSpPr>
          <p:nvPr/>
        </p:nvSpPr>
        <p:spPr bwMode="auto">
          <a:xfrm flipV="1">
            <a:off x="964893" y="2731877"/>
            <a:ext cx="7318375" cy="1665288"/>
          </a:xfrm>
          <a:prstGeom prst="line">
            <a:avLst/>
          </a:prstGeom>
          <a:noFill/>
          <a:ln w="19050">
            <a:solidFill>
              <a:srgbClr val="9E3039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64" name="TextBox 94"/>
          <p:cNvSpPr txBox="1">
            <a:spLocks noChangeArrowheads="1"/>
          </p:cNvSpPr>
          <p:nvPr/>
        </p:nvSpPr>
        <p:spPr bwMode="auto">
          <a:xfrm rot="20820523">
            <a:off x="967353" y="3840921"/>
            <a:ext cx="2527734" cy="2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/>
              <a:t>бюджет на развитие</a:t>
            </a:r>
            <a:r>
              <a:rPr lang="en-US" sz="1200" dirty="0"/>
              <a:t> </a:t>
            </a:r>
            <a:r>
              <a:rPr lang="ru-RU" sz="1200" dirty="0" smtClean="0"/>
              <a:t>ИТ-систем</a:t>
            </a:r>
            <a:endParaRPr lang="ru-RU" sz="1200" dirty="0"/>
          </a:p>
        </p:txBody>
      </p:sp>
      <p:sp>
        <p:nvSpPr>
          <p:cNvPr id="33" name="Блок-схема: узел 32"/>
          <p:cNvSpPr/>
          <p:nvPr/>
        </p:nvSpPr>
        <p:spPr bwMode="auto">
          <a:xfrm>
            <a:off x="933143" y="4349540"/>
            <a:ext cx="79375" cy="762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 bwMode="auto">
          <a:xfrm>
            <a:off x="939493" y="5633827"/>
            <a:ext cx="80963" cy="762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67" name="Группа 190"/>
          <p:cNvGrpSpPr>
            <a:grpSpLocks/>
          </p:cNvGrpSpPr>
          <p:nvPr/>
        </p:nvGrpSpPr>
        <p:grpSpPr bwMode="auto">
          <a:xfrm>
            <a:off x="1441020" y="1357102"/>
            <a:ext cx="3613404" cy="340562"/>
            <a:chOff x="1209887" y="1093887"/>
            <a:chExt cx="3820039" cy="374077"/>
          </a:xfrm>
        </p:grpSpPr>
        <p:sp>
          <p:nvSpPr>
            <p:cNvPr id="18514" name="TextBox 188"/>
            <p:cNvSpPr txBox="1">
              <a:spLocks noChangeArrowheads="1"/>
            </p:cNvSpPr>
            <p:nvPr/>
          </p:nvSpPr>
          <p:spPr bwMode="auto">
            <a:xfrm>
              <a:off x="1209887" y="1098632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t</a:t>
              </a:r>
              <a:r>
                <a:rPr lang="en-US" sz="800"/>
                <a:t>1</a:t>
              </a:r>
              <a:endParaRPr lang="ru-RU"/>
            </a:p>
          </p:txBody>
        </p:sp>
        <p:sp>
          <p:nvSpPr>
            <p:cNvPr id="18515" name="TextBox 189"/>
            <p:cNvSpPr txBox="1">
              <a:spLocks noChangeArrowheads="1"/>
            </p:cNvSpPr>
            <p:nvPr/>
          </p:nvSpPr>
          <p:spPr bwMode="auto">
            <a:xfrm>
              <a:off x="1401294" y="1093887"/>
              <a:ext cx="3628632" cy="33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dirty="0"/>
                <a:t>- </a:t>
              </a:r>
              <a:r>
                <a:rPr lang="ru-RU" sz="1400" dirty="0">
                  <a:solidFill>
                    <a:sysClr val="windowText" lastClr="000000"/>
                  </a:solidFill>
                </a:rPr>
                <a:t>момент изменения внешних условий </a:t>
              </a:r>
            </a:p>
          </p:txBody>
        </p:sp>
      </p:grpSp>
      <p:grpSp>
        <p:nvGrpSpPr>
          <p:cNvPr id="18468" name="Группа 191"/>
          <p:cNvGrpSpPr>
            <a:grpSpLocks/>
          </p:cNvGrpSpPr>
          <p:nvPr/>
        </p:nvGrpSpPr>
        <p:grpSpPr bwMode="auto">
          <a:xfrm>
            <a:off x="1441020" y="1697664"/>
            <a:ext cx="5003753" cy="523221"/>
            <a:chOff x="1209887" y="1185950"/>
            <a:chExt cx="5288946" cy="575787"/>
          </a:xfrm>
        </p:grpSpPr>
        <p:sp>
          <p:nvSpPr>
            <p:cNvPr id="18512" name="TextBox 192"/>
            <p:cNvSpPr txBox="1">
              <a:spLocks noChangeArrowheads="1"/>
            </p:cNvSpPr>
            <p:nvPr/>
          </p:nvSpPr>
          <p:spPr bwMode="auto">
            <a:xfrm>
              <a:off x="1209887" y="119069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t</a:t>
              </a:r>
              <a:r>
                <a:rPr lang="ru-RU" sz="900"/>
                <a:t>2</a:t>
              </a:r>
              <a:endParaRPr lang="ru-RU"/>
            </a:p>
          </p:txBody>
        </p:sp>
        <p:sp>
          <p:nvSpPr>
            <p:cNvPr id="18513" name="TextBox 193"/>
            <p:cNvSpPr txBox="1">
              <a:spLocks noChangeArrowheads="1"/>
            </p:cNvSpPr>
            <p:nvPr/>
          </p:nvSpPr>
          <p:spPr bwMode="auto">
            <a:xfrm>
              <a:off x="1401294" y="1185950"/>
              <a:ext cx="5097539" cy="57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dirty="0"/>
                <a:t>- момент неприемлемого роста эксплуатационных </a:t>
              </a:r>
              <a:br>
                <a:rPr lang="ru-RU" sz="1400" dirty="0"/>
              </a:br>
              <a:r>
                <a:rPr lang="ru-RU" sz="1400" dirty="0"/>
                <a:t>  расходов </a:t>
              </a:r>
              <a:r>
                <a:rPr lang="ru-RU" sz="1400" dirty="0" smtClean="0"/>
                <a:t>на ИТ с </a:t>
              </a:r>
              <a:r>
                <a:rPr lang="ru-RU" sz="1400" dirty="0"/>
                <a:t>учетом изменения внешних условий</a:t>
              </a:r>
            </a:p>
          </p:txBody>
        </p:sp>
      </p:grpSp>
      <p:grpSp>
        <p:nvGrpSpPr>
          <p:cNvPr id="18469" name="Группа 194"/>
          <p:cNvGrpSpPr>
            <a:grpSpLocks/>
          </p:cNvGrpSpPr>
          <p:nvPr/>
        </p:nvGrpSpPr>
        <p:grpSpPr bwMode="auto">
          <a:xfrm>
            <a:off x="1441020" y="2226155"/>
            <a:ext cx="3888061" cy="559542"/>
            <a:chOff x="1209887" y="1210133"/>
            <a:chExt cx="4109704" cy="615755"/>
          </a:xfrm>
        </p:grpSpPr>
        <p:sp>
          <p:nvSpPr>
            <p:cNvPr id="18510" name="TextBox 195"/>
            <p:cNvSpPr txBox="1">
              <a:spLocks noChangeArrowheads="1"/>
            </p:cNvSpPr>
            <p:nvPr/>
          </p:nvSpPr>
          <p:spPr bwMode="auto">
            <a:xfrm>
              <a:off x="1209887" y="1210133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t</a:t>
              </a:r>
              <a:r>
                <a:rPr lang="ru-RU" sz="900"/>
                <a:t>3</a:t>
              </a:r>
              <a:endParaRPr lang="ru-RU"/>
            </a:p>
          </p:txBody>
        </p:sp>
        <p:sp>
          <p:nvSpPr>
            <p:cNvPr id="18511" name="TextBox 196"/>
            <p:cNvSpPr txBox="1">
              <a:spLocks noChangeArrowheads="1"/>
            </p:cNvSpPr>
            <p:nvPr/>
          </p:nvSpPr>
          <p:spPr bwMode="auto">
            <a:xfrm>
              <a:off x="1401294" y="1250104"/>
              <a:ext cx="3918297" cy="57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dirty="0"/>
                <a:t>- прогнозируемое время неприемлемого </a:t>
              </a:r>
              <a:br>
                <a:rPr lang="ru-RU" sz="1400" dirty="0"/>
              </a:br>
              <a:r>
                <a:rPr lang="ru-RU" sz="1400" dirty="0"/>
                <a:t>  роста эксплуатационных </a:t>
              </a:r>
              <a:r>
                <a:rPr lang="ru-RU" sz="1400" dirty="0" smtClean="0"/>
                <a:t>расходов на ИТ</a:t>
              </a:r>
              <a:endParaRPr lang="ru-RU" sz="1400" dirty="0"/>
            </a:p>
          </p:txBody>
        </p:sp>
      </p:grpSp>
      <p:sp>
        <p:nvSpPr>
          <p:cNvPr id="38" name="Блок-схема: узел 37"/>
          <p:cNvSpPr/>
          <p:nvPr/>
        </p:nvSpPr>
        <p:spPr bwMode="auto">
          <a:xfrm>
            <a:off x="6351281" y="3120815"/>
            <a:ext cx="79375" cy="74612"/>
          </a:xfrm>
          <a:prstGeom prst="flowChartConnector">
            <a:avLst/>
          </a:prstGeom>
          <a:solidFill>
            <a:srgbClr val="00338D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9" name="Прямая соединительная линия 38"/>
          <p:cNvCxnSpPr>
            <a:stCxn id="51" idx="4"/>
            <a:endCxn id="41" idx="0"/>
          </p:cNvCxnSpPr>
          <p:nvPr/>
        </p:nvCxnSpPr>
        <p:spPr bwMode="auto">
          <a:xfrm>
            <a:off x="4246256" y="3689140"/>
            <a:ext cx="7937" cy="423862"/>
          </a:xfrm>
          <a:prstGeom prst="line">
            <a:avLst/>
          </a:prstGeom>
          <a:ln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2" name="TextBox 54"/>
          <p:cNvSpPr txBox="1">
            <a:spLocks noChangeArrowheads="1"/>
          </p:cNvSpPr>
          <p:nvPr/>
        </p:nvSpPr>
        <p:spPr bwMode="auto">
          <a:xfrm>
            <a:off x="3979389" y="3715631"/>
            <a:ext cx="409992" cy="33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∆</a:t>
            </a:r>
          </a:p>
        </p:txBody>
      </p:sp>
      <p:sp>
        <p:nvSpPr>
          <p:cNvPr id="41" name="Блок-схема: узел 40"/>
          <p:cNvSpPr/>
          <p:nvPr/>
        </p:nvSpPr>
        <p:spPr bwMode="auto">
          <a:xfrm>
            <a:off x="4216093" y="4113002"/>
            <a:ext cx="77788" cy="74613"/>
          </a:xfrm>
          <a:prstGeom prst="flowChartConnector">
            <a:avLst/>
          </a:prstGeom>
          <a:solidFill>
            <a:srgbClr val="EBB7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 rot="5400000">
            <a:off x="5563087" y="3558171"/>
            <a:ext cx="100012" cy="0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 rot="16200000" flipH="1">
            <a:off x="5637699" y="3535946"/>
            <a:ext cx="136525" cy="1588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 bwMode="auto">
          <a:xfrm rot="16200000" flipH="1">
            <a:off x="5712312" y="3515308"/>
            <a:ext cx="168275" cy="4763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 bwMode="auto">
          <a:xfrm rot="16200000" flipH="1">
            <a:off x="5795656" y="3492290"/>
            <a:ext cx="201612" cy="4762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4235143" y="3506577"/>
            <a:ext cx="4033838" cy="160338"/>
          </a:xfrm>
          <a:prstGeom prst="line">
            <a:avLst/>
          </a:prstGeom>
          <a:ln>
            <a:solidFill>
              <a:srgbClr val="C84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 rot="16200000" flipH="1">
            <a:off x="5872649" y="3466096"/>
            <a:ext cx="244475" cy="7938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rot="16200000" flipH="1">
            <a:off x="5940912" y="3443871"/>
            <a:ext cx="288925" cy="4763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16200000" flipH="1">
            <a:off x="6018699" y="3418472"/>
            <a:ext cx="333375" cy="4762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16200000" flipH="1">
            <a:off x="6098868" y="3389103"/>
            <a:ext cx="382587" cy="4762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узел 50"/>
          <p:cNvSpPr/>
          <p:nvPr/>
        </p:nvSpPr>
        <p:spPr bwMode="auto">
          <a:xfrm>
            <a:off x="4208156" y="3612940"/>
            <a:ext cx="77787" cy="76200"/>
          </a:xfrm>
          <a:prstGeom prst="flowChartConnector">
            <a:avLst/>
          </a:prstGeom>
          <a:solidFill>
            <a:srgbClr val="EBB7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 bwMode="auto">
          <a:xfrm>
            <a:off x="5325756" y="3584365"/>
            <a:ext cx="77787" cy="74612"/>
          </a:xfrm>
          <a:prstGeom prst="flowChartConnector">
            <a:avLst/>
          </a:prstGeom>
          <a:solidFill>
            <a:srgbClr val="EBB7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 bwMode="auto">
          <a:xfrm rot="16200000" flipH="1">
            <a:off x="6279844" y="3335127"/>
            <a:ext cx="463550" cy="952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 bwMode="auto">
          <a:xfrm rot="16200000" flipH="1">
            <a:off x="6375093" y="3301790"/>
            <a:ext cx="531813" cy="7937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 bwMode="auto">
          <a:xfrm rot="16200000" flipH="1">
            <a:off x="6467962" y="3270834"/>
            <a:ext cx="571500" cy="11112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 bwMode="auto">
          <a:xfrm rot="16200000" flipH="1">
            <a:off x="6555274" y="3240672"/>
            <a:ext cx="625475" cy="11112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6639412" y="3210508"/>
            <a:ext cx="673100" cy="14288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 bwMode="auto">
          <a:xfrm rot="16200000" flipH="1">
            <a:off x="6717994" y="3190664"/>
            <a:ext cx="709612" cy="17463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 bwMode="auto">
          <a:xfrm rot="16200000" flipH="1">
            <a:off x="6784668" y="3160503"/>
            <a:ext cx="752475" cy="19050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 rot="16200000" flipH="1">
            <a:off x="6852136" y="3143834"/>
            <a:ext cx="779463" cy="19050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 rot="16200000" flipH="1">
            <a:off x="6918019" y="3123989"/>
            <a:ext cx="812800" cy="2222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 rot="16200000" flipH="1">
            <a:off x="6991044" y="3098589"/>
            <a:ext cx="857250" cy="2222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 rot="16200000" flipH="1">
            <a:off x="7064068" y="3077952"/>
            <a:ext cx="896938" cy="20638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7141856" y="3044615"/>
            <a:ext cx="949325" cy="2222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16200000" flipH="1">
            <a:off x="7218849" y="3027946"/>
            <a:ext cx="976313" cy="2222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7295050" y="3002545"/>
            <a:ext cx="1016000" cy="23813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16200000" flipH="1">
            <a:off x="7376013" y="2975558"/>
            <a:ext cx="1058862" cy="2857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 bwMode="auto">
          <a:xfrm rot="16200000" flipH="1">
            <a:off x="7451418" y="2950953"/>
            <a:ext cx="1093787" cy="30162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 bwMode="auto">
          <a:xfrm rot="16200000" flipH="1">
            <a:off x="7529206" y="2927139"/>
            <a:ext cx="1138238" cy="30163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02" name="Группа 194"/>
          <p:cNvGrpSpPr>
            <a:grpSpLocks/>
          </p:cNvGrpSpPr>
          <p:nvPr/>
        </p:nvGrpSpPr>
        <p:grpSpPr bwMode="auto">
          <a:xfrm>
            <a:off x="1441020" y="2838542"/>
            <a:ext cx="3919999" cy="523220"/>
            <a:chOff x="1209887" y="1116287"/>
            <a:chExt cx="6414636" cy="575981"/>
          </a:xfrm>
        </p:grpSpPr>
        <p:sp>
          <p:nvSpPr>
            <p:cNvPr id="18508" name="TextBox 195"/>
            <p:cNvSpPr txBox="1">
              <a:spLocks noChangeArrowheads="1"/>
            </p:cNvSpPr>
            <p:nvPr/>
          </p:nvSpPr>
          <p:spPr bwMode="auto">
            <a:xfrm>
              <a:off x="1209887" y="1121033"/>
              <a:ext cx="184721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8509" name="TextBox 196"/>
            <p:cNvSpPr txBox="1">
              <a:spLocks noChangeArrowheads="1"/>
            </p:cNvSpPr>
            <p:nvPr/>
          </p:nvSpPr>
          <p:spPr bwMode="auto">
            <a:xfrm>
              <a:off x="1401294" y="1116287"/>
              <a:ext cx="6223229" cy="57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dirty="0"/>
                <a:t>- финансовый запас на момент изменения </a:t>
              </a:r>
              <a:br>
                <a:rPr lang="ru-RU" sz="1400" dirty="0"/>
              </a:br>
              <a:r>
                <a:rPr lang="ru-RU" sz="1400" dirty="0"/>
                <a:t>   внешних условий</a:t>
              </a:r>
            </a:p>
          </p:txBody>
        </p:sp>
      </p:grpSp>
      <p:sp>
        <p:nvSpPr>
          <p:cNvPr id="18503" name="TextBox 152"/>
          <p:cNvSpPr txBox="1">
            <a:spLocks noChangeArrowheads="1"/>
          </p:cNvSpPr>
          <p:nvPr/>
        </p:nvSpPr>
        <p:spPr bwMode="auto">
          <a:xfrm>
            <a:off x="1436516" y="2873611"/>
            <a:ext cx="409992" cy="3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∆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 bwMode="auto">
          <a:xfrm rot="16200000" flipH="1">
            <a:off x="7615725" y="2889833"/>
            <a:ext cx="1204912" cy="34925"/>
          </a:xfrm>
          <a:prstGeom prst="line">
            <a:avLst/>
          </a:prstGeom>
          <a:ln w="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5" name="TextBox 95"/>
          <p:cNvSpPr txBox="1">
            <a:spLocks noChangeArrowheads="1"/>
          </p:cNvSpPr>
          <p:nvPr/>
        </p:nvSpPr>
        <p:spPr bwMode="auto">
          <a:xfrm>
            <a:off x="6299362" y="5679862"/>
            <a:ext cx="306418" cy="3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sz="800"/>
              <a:t>3</a:t>
            </a:r>
            <a:endParaRPr lang="ru-RU"/>
          </a:p>
        </p:txBody>
      </p:sp>
      <p:sp>
        <p:nvSpPr>
          <p:cNvPr id="18506" name="TextBox 116"/>
          <p:cNvSpPr txBox="1">
            <a:spLocks noChangeArrowheads="1"/>
          </p:cNvSpPr>
          <p:nvPr/>
        </p:nvSpPr>
        <p:spPr bwMode="auto">
          <a:xfrm>
            <a:off x="4138563" y="5667162"/>
            <a:ext cx="306417" cy="3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sz="800"/>
              <a:t>1</a:t>
            </a:r>
            <a:endParaRPr lang="ru-RU"/>
          </a:p>
        </p:txBody>
      </p:sp>
      <p:sp>
        <p:nvSpPr>
          <p:cNvPr id="18507" name="TextBox 122"/>
          <p:cNvSpPr txBox="1">
            <a:spLocks noChangeArrowheads="1"/>
          </p:cNvSpPr>
          <p:nvPr/>
        </p:nvSpPr>
        <p:spPr bwMode="auto">
          <a:xfrm>
            <a:off x="5253097" y="5667162"/>
            <a:ext cx="306417" cy="3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sz="800"/>
              <a:t>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30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4271987"/>
            <a:ext cx="3969657" cy="1965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645" y="69132"/>
            <a:ext cx="7581034" cy="86695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Как формируется единая организация ИТ ?</a:t>
            </a: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5285" y="4276750"/>
            <a:ext cx="4132489" cy="196056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5394" name="TextBox 61"/>
          <p:cNvSpPr txBox="1">
            <a:spLocks noChangeArrowheads="1"/>
          </p:cNvSpPr>
          <p:nvPr/>
        </p:nvSpPr>
        <p:spPr bwMode="auto">
          <a:xfrm>
            <a:off x="4634221" y="4224362"/>
            <a:ext cx="14419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rgbClr val="00338D"/>
                </a:solidFill>
              </a:rPr>
              <a:t>Функциональная </a:t>
            </a:r>
            <a:r>
              <a:rPr lang="en-US" sz="1100" b="1" dirty="0">
                <a:solidFill>
                  <a:srgbClr val="00338D"/>
                </a:solidFill>
              </a:rPr>
              <a:t/>
            </a:r>
            <a:br>
              <a:rPr lang="en-US" sz="1100" b="1" dirty="0">
                <a:solidFill>
                  <a:srgbClr val="00338D"/>
                </a:solidFill>
              </a:rPr>
            </a:br>
            <a:r>
              <a:rPr lang="ru-RU" sz="1100" b="1" dirty="0" smtClean="0">
                <a:solidFill>
                  <a:srgbClr val="00338D"/>
                </a:solidFill>
              </a:rPr>
              <a:t>модель ИТ</a:t>
            </a:r>
            <a:endParaRPr lang="ru-RU" sz="1100" b="1" dirty="0">
              <a:solidFill>
                <a:srgbClr val="00338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84288" y="4341837"/>
            <a:ext cx="2387600" cy="1895475"/>
            <a:chOff x="1284288" y="4213225"/>
            <a:chExt cx="2387600" cy="1895475"/>
          </a:xfrm>
        </p:grpSpPr>
        <p:sp>
          <p:nvSpPr>
            <p:cNvPr id="7" name="Кольцо 6"/>
            <p:cNvSpPr/>
            <p:nvPr/>
          </p:nvSpPr>
          <p:spPr>
            <a:xfrm>
              <a:off x="1511300" y="4238625"/>
              <a:ext cx="1708150" cy="1604963"/>
            </a:xfrm>
            <a:prstGeom prst="donut">
              <a:avLst>
                <a:gd name="adj" fmla="val 6862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 rot="16558010">
              <a:off x="1497807" y="4831556"/>
              <a:ext cx="153988" cy="26987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 rot="3142277">
              <a:off x="2915444" y="4447381"/>
              <a:ext cx="152400" cy="26828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10091743">
              <a:off x="2432050" y="5648325"/>
              <a:ext cx="171450" cy="2413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>
              <a:endCxn id="58" idx="1"/>
            </p:cNvCxnSpPr>
            <p:nvPr/>
          </p:nvCxnSpPr>
          <p:spPr>
            <a:xfrm>
              <a:off x="1733550" y="4543425"/>
              <a:ext cx="9207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733550" y="4724400"/>
              <a:ext cx="9207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1825625" y="4475163"/>
              <a:ext cx="787400" cy="138112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287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6764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3241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9718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3429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886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4343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800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  <a:defRPr/>
              </a:pPr>
              <a:endParaRPr lang="ru-RU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87538" y="4435475"/>
              <a:ext cx="668337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уровнем</a:t>
              </a:r>
              <a:r>
                <a:rPr lang="en-US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ИТТ-услуг</a:t>
              </a: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1825625" y="4651375"/>
              <a:ext cx="787400" cy="138113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287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6764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3241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9718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3429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886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4343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800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  <a:defRPr/>
              </a:pPr>
              <a:endParaRPr lang="ru-RU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30388" y="4616450"/>
              <a:ext cx="782637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defRPr/>
              </a:pP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Каталогом </a:t>
              </a:r>
              <a:b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ИТТ-услуг</a:t>
              </a: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825625" y="4822825"/>
              <a:ext cx="787400" cy="139700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287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6764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3241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9718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3429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886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4343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800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  <a:defRPr/>
              </a:pPr>
              <a:endParaRPr lang="ru-RU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09750" y="4784725"/>
              <a:ext cx="841375" cy="21590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defRPr/>
              </a:pP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поставщиками </a:t>
              </a:r>
              <a:r>
                <a:rPr lang="en-US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ИТТ-услуг</a:t>
              </a:r>
            </a:p>
          </p:txBody>
        </p:sp>
        <p:grpSp>
          <p:nvGrpSpPr>
            <p:cNvPr id="15377" name="Группа 12"/>
            <p:cNvGrpSpPr>
              <a:grpSpLocks/>
            </p:cNvGrpSpPr>
            <p:nvPr/>
          </p:nvGrpSpPr>
          <p:grpSpPr bwMode="auto">
            <a:xfrm>
              <a:off x="2689225" y="4970463"/>
              <a:ext cx="982663" cy="752475"/>
              <a:chOff x="5985547" y="1095906"/>
              <a:chExt cx="2751759" cy="2348702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5985547" y="1100860"/>
                <a:ext cx="2751759" cy="515327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05" name="TextBox 32"/>
              <p:cNvSpPr txBox="1">
                <a:spLocks noChangeArrowheads="1"/>
              </p:cNvSpPr>
              <p:nvPr/>
            </p:nvSpPr>
            <p:spPr bwMode="auto">
              <a:xfrm>
                <a:off x="5995108" y="1095906"/>
                <a:ext cx="2684210" cy="528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Процессы преобразования</a:t>
                </a:r>
              </a:p>
            </p:txBody>
          </p:sp>
          <p:cxnSp>
            <p:nvCxnSpPr>
              <p:cNvPr id="34" name="Прямая соединительная линия 33"/>
              <p:cNvCxnSpPr>
                <a:endCxn id="44" idx="1"/>
              </p:cNvCxnSpPr>
              <p:nvPr/>
            </p:nvCxnSpPr>
            <p:spPr>
              <a:xfrm>
                <a:off x="6083348" y="2057189"/>
                <a:ext cx="257838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6083348" y="2597290"/>
                <a:ext cx="257838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5408" name="Группа 35"/>
              <p:cNvGrpSpPr>
                <a:grpSpLocks/>
              </p:cNvGrpSpPr>
              <p:nvPr/>
            </p:nvGrpSpPr>
            <p:grpSpPr bwMode="auto">
              <a:xfrm>
                <a:off x="6342467" y="1702918"/>
                <a:ext cx="2207812" cy="672560"/>
                <a:chOff x="6342467" y="1702918"/>
                <a:chExt cx="2207812" cy="672560"/>
              </a:xfrm>
            </p:grpSpPr>
            <p:sp>
              <p:nvSpPr>
                <p:cNvPr id="4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41187" y="1844120"/>
                  <a:ext cx="2209408" cy="431093"/>
                </a:xfrm>
                <a:prstGeom prst="rect">
                  <a:avLst/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lIns="90000" tIns="46800" rIns="90000" bIns="46800" anchor="ctr"/>
                <a:lstStyle>
                  <a:lvl1pPr marL="4572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0287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6764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23241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9718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34290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886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4343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800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>
                    <a:spcBef>
                      <a:spcPct val="40000"/>
                    </a:spcBef>
                    <a:defRPr/>
                  </a:pPr>
                  <a:endParaRPr lang="ru-RU" sz="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341187" y="1705378"/>
                  <a:ext cx="2204961" cy="66893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400" b="1" dirty="0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Управление активами и конфигурациями</a:t>
                  </a:r>
                </a:p>
              </p:txBody>
            </p:sp>
          </p:grpSp>
          <p:grpSp>
            <p:nvGrpSpPr>
              <p:cNvPr id="15409" name="Группа 36"/>
              <p:cNvGrpSpPr>
                <a:grpSpLocks/>
              </p:cNvGrpSpPr>
              <p:nvPr/>
            </p:nvGrpSpPr>
            <p:grpSpPr bwMode="auto">
              <a:xfrm>
                <a:off x="6342737" y="2237862"/>
                <a:ext cx="2207542" cy="672557"/>
                <a:chOff x="6342737" y="2439737"/>
                <a:chExt cx="2207542" cy="672557"/>
              </a:xfrm>
            </p:grpSpPr>
            <p:sp>
              <p:nvSpPr>
                <p:cNvPr id="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41186" y="2571231"/>
                  <a:ext cx="2209410" cy="431093"/>
                </a:xfrm>
                <a:prstGeom prst="rect">
                  <a:avLst/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lIns="90000" tIns="46800" rIns="90000" bIns="46800" anchor="ctr"/>
                <a:lstStyle>
                  <a:lvl1pPr marL="4572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0287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6764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23241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9718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34290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886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4343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800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>
                    <a:spcBef>
                      <a:spcPct val="40000"/>
                    </a:spcBef>
                    <a:defRPr/>
                  </a:pPr>
                  <a:endParaRPr lang="ru-RU" sz="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50077" y="2437446"/>
                  <a:ext cx="2196072" cy="67389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40000"/>
                    </a:spcBef>
                    <a:defRPr/>
                  </a:pPr>
                  <a:r>
                    <a:rPr lang="ru-RU" sz="400" b="1" dirty="0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Управление Изменениями</a:t>
                  </a:r>
                </a:p>
              </p:txBody>
            </p:sp>
          </p:grpSp>
          <p:grpSp>
            <p:nvGrpSpPr>
              <p:cNvPr id="15410" name="Группа 37"/>
              <p:cNvGrpSpPr>
                <a:grpSpLocks/>
              </p:cNvGrpSpPr>
              <p:nvPr/>
            </p:nvGrpSpPr>
            <p:grpSpPr bwMode="auto">
              <a:xfrm>
                <a:off x="6342736" y="2772048"/>
                <a:ext cx="2207543" cy="672560"/>
                <a:chOff x="6342736" y="3223298"/>
                <a:chExt cx="2207543" cy="672560"/>
              </a:xfrm>
            </p:grpSpPr>
            <p:sp>
              <p:nvSpPr>
                <p:cNvPr id="4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41187" y="3355754"/>
                  <a:ext cx="2209408" cy="436046"/>
                </a:xfrm>
                <a:prstGeom prst="rect">
                  <a:avLst/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lIns="90000" tIns="46800" rIns="90000" bIns="46800" anchor="ctr"/>
                <a:lstStyle>
                  <a:lvl1pPr marL="4572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0287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6764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23241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971800" indent="-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34290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886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4343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800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>
                    <a:spcBef>
                      <a:spcPct val="40000"/>
                    </a:spcBef>
                    <a:defRPr/>
                  </a:pPr>
                  <a:endParaRPr lang="ru-RU" sz="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350078" y="3221968"/>
                  <a:ext cx="2196070" cy="67389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40000"/>
                    </a:spcBef>
                    <a:defRPr/>
                  </a:pPr>
                  <a:r>
                    <a:rPr lang="ru-RU" sz="400" b="1" dirty="0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Управление релизами и внедрением</a:t>
                  </a:r>
                </a:p>
              </p:txBody>
            </p:sp>
          </p:grpSp>
          <p:cxnSp>
            <p:nvCxnSpPr>
              <p:cNvPr id="39" name="Соединительная линия уступом 38"/>
              <p:cNvCxnSpPr>
                <a:endCxn id="40" idx="1"/>
              </p:cNvCxnSpPr>
              <p:nvPr/>
            </p:nvCxnSpPr>
            <p:spPr>
              <a:xfrm rot="16200000" flipH="1">
                <a:off x="5459098" y="2240436"/>
                <a:ext cx="1506341" cy="257838"/>
              </a:xfrm>
              <a:prstGeom prst="bentConnector2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1368425" y="5156200"/>
              <a:ext cx="981075" cy="163513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5000"/>
                <a:lumOff val="7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9" name="TextBox 15"/>
            <p:cNvSpPr txBox="1">
              <a:spLocks noChangeArrowheads="1"/>
            </p:cNvSpPr>
            <p:nvPr/>
          </p:nvSpPr>
          <p:spPr bwMode="auto">
            <a:xfrm>
              <a:off x="1284288" y="5153025"/>
              <a:ext cx="1150937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5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Процессы операционного уровня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425575" y="5656263"/>
              <a:ext cx="93663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1519238" y="5413375"/>
              <a:ext cx="787400" cy="139700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287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6764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3241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9718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3429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886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4343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800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  <a:defRPr/>
              </a:pPr>
              <a:endParaRPr lang="ru-RU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>
              <a:endCxn id="29" idx="1"/>
            </p:cNvCxnSpPr>
            <p:nvPr/>
          </p:nvCxnSpPr>
          <p:spPr>
            <a:xfrm>
              <a:off x="1425575" y="5483225"/>
              <a:ext cx="93663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592263" y="5372100"/>
              <a:ext cx="668337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событиями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1519238" y="5583238"/>
              <a:ext cx="787400" cy="138112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287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6764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3241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9718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3429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886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4343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800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  <a:defRPr/>
              </a:pPr>
              <a:endParaRPr lang="ru-RU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38288" y="5543550"/>
              <a:ext cx="784225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defRPr/>
              </a:pP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Инцидентами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519238" y="5754688"/>
              <a:ext cx="787400" cy="138112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287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6764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3241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9718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3429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886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4343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800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  <a:defRPr/>
              </a:pPr>
              <a:endParaRPr lang="ru-RU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3363" y="5715000"/>
              <a:ext cx="842962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defRPr/>
              </a:pPr>
              <a:r>
                <a:rPr lang="ru-RU" sz="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релизами и внедрением</a:t>
              </a:r>
            </a:p>
          </p:txBody>
        </p:sp>
        <p:sp>
          <p:nvSpPr>
            <p:cNvPr id="15388" name="Text Box 22"/>
            <p:cNvSpPr txBox="1">
              <a:spLocks noChangeArrowheads="1"/>
            </p:cNvSpPr>
            <p:nvPr/>
          </p:nvSpPr>
          <p:spPr bwMode="auto">
            <a:xfrm>
              <a:off x="1520825" y="5935663"/>
              <a:ext cx="787400" cy="138112"/>
            </a:xfrm>
            <a:prstGeom prst="rect">
              <a:avLst/>
            </a:prstGeom>
            <a:solidFill>
              <a:srgbClr val="FFC000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40000"/>
                </a:spcBef>
              </a:pPr>
              <a:endParaRPr lang="ru-RU" sz="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Box 21"/>
            <p:cNvSpPr txBox="1">
              <a:spLocks noChangeArrowheads="1"/>
            </p:cNvSpPr>
            <p:nvPr/>
          </p:nvSpPr>
          <p:spPr bwMode="auto">
            <a:xfrm>
              <a:off x="1536700" y="5894388"/>
              <a:ext cx="782638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ru-RU" sz="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Функция Центра поддержки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427163" y="5824538"/>
              <a:ext cx="9207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rot="16200000" flipH="1">
              <a:off x="1125538" y="5616575"/>
              <a:ext cx="690562" cy="96838"/>
            </a:xfrm>
            <a:prstGeom prst="bentConnector3">
              <a:avLst>
                <a:gd name="adj1" fmla="val 10022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6" name="Скругленный прямоугольник 45"/>
            <p:cNvSpPr/>
            <p:nvPr/>
          </p:nvSpPr>
          <p:spPr>
            <a:xfrm>
              <a:off x="1670050" y="4216400"/>
              <a:ext cx="981075" cy="165100"/>
            </a:xfrm>
            <a:prstGeom prst="roundRect">
              <a:avLst>
                <a:gd name="adj" fmla="val 475"/>
              </a:avLst>
            </a:prstGeom>
            <a:solidFill>
              <a:schemeClr val="tx1">
                <a:lumMod val="25000"/>
                <a:lumOff val="7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6" name="TextBox 46"/>
            <p:cNvSpPr txBox="1">
              <a:spLocks noChangeArrowheads="1"/>
            </p:cNvSpPr>
            <p:nvPr/>
          </p:nvSpPr>
          <p:spPr bwMode="auto">
            <a:xfrm>
              <a:off x="1735138" y="4213225"/>
              <a:ext cx="820737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5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Процессы разработки</a:t>
              </a:r>
            </a:p>
          </p:txBody>
        </p:sp>
        <p:cxnSp>
          <p:nvCxnSpPr>
            <p:cNvPr id="53" name="Соединительная линия уступом 52"/>
            <p:cNvCxnSpPr>
              <a:endCxn id="54" idx="1"/>
            </p:cNvCxnSpPr>
            <p:nvPr/>
          </p:nvCxnSpPr>
          <p:spPr>
            <a:xfrm rot="16200000" flipH="1">
              <a:off x="1524000" y="4591050"/>
              <a:ext cx="511175" cy="92075"/>
            </a:xfrm>
            <a:prstGeom prst="bentConnector2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398" name="Группа 60"/>
          <p:cNvGrpSpPr>
            <a:grpSpLocks/>
          </p:cNvGrpSpPr>
          <p:nvPr/>
        </p:nvGrpSpPr>
        <p:grpSpPr bwMode="auto">
          <a:xfrm>
            <a:off x="1249037" y="1231925"/>
            <a:ext cx="6424938" cy="2590800"/>
            <a:chOff x="1228329" y="2257587"/>
            <a:chExt cx="6445300" cy="2463197"/>
          </a:xfrm>
        </p:grpSpPr>
        <p:pic>
          <p:nvPicPr>
            <p:cNvPr id="154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329" y="2301308"/>
              <a:ext cx="6445300" cy="2419476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03" name="TextBox 69"/>
            <p:cNvSpPr txBox="1">
              <a:spLocks noChangeArrowheads="1"/>
            </p:cNvSpPr>
            <p:nvPr/>
          </p:nvSpPr>
          <p:spPr bwMode="auto">
            <a:xfrm>
              <a:off x="1228329" y="2257587"/>
              <a:ext cx="2428528" cy="40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100" b="1" dirty="0">
                  <a:solidFill>
                    <a:srgbClr val="00338D"/>
                  </a:solidFill>
                </a:rPr>
                <a:t>Модель </a:t>
              </a:r>
              <a:br>
                <a:rPr lang="ru-RU" sz="1100" b="1" dirty="0">
                  <a:solidFill>
                    <a:srgbClr val="00338D"/>
                  </a:solidFill>
                </a:rPr>
              </a:br>
              <a:r>
                <a:rPr lang="ru-RU" sz="1100" b="1" dirty="0">
                  <a:solidFill>
                    <a:srgbClr val="00338D"/>
                  </a:solidFill>
                </a:rPr>
                <a:t>организационной </a:t>
              </a:r>
              <a:r>
                <a:rPr lang="ru-RU" sz="1100" b="1" dirty="0" smtClean="0">
                  <a:solidFill>
                    <a:srgbClr val="00338D"/>
                  </a:solidFill>
                </a:rPr>
                <a:t>структуры ИТ</a:t>
              </a:r>
              <a:endParaRPr lang="ru-RU" sz="1100" b="1" dirty="0">
                <a:solidFill>
                  <a:srgbClr val="00338D"/>
                </a:solidFill>
              </a:endParaRPr>
            </a:p>
          </p:txBody>
        </p:sp>
      </p:grpSp>
      <p:sp>
        <p:nvSpPr>
          <p:cNvPr id="61" name="AutoShape 14"/>
          <p:cNvSpPr>
            <a:spLocks noChangeArrowheads="1"/>
          </p:cNvSpPr>
          <p:nvPr/>
        </p:nvSpPr>
        <p:spPr bwMode="auto">
          <a:xfrm flipV="1">
            <a:off x="4396155" y="5157190"/>
            <a:ext cx="391869" cy="511677"/>
          </a:xfrm>
          <a:prstGeom prst="rightArrow">
            <a:avLst>
              <a:gd name="adj1" fmla="val 46250"/>
              <a:gd name="adj2" fmla="val 56769"/>
            </a:avLst>
          </a:prstGeom>
          <a:solidFill>
            <a:srgbClr val="0048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2" name="TextBox 3"/>
          <p:cNvSpPr txBox="1">
            <a:spLocks noChangeArrowheads="1"/>
          </p:cNvSpPr>
          <p:nvPr/>
        </p:nvSpPr>
        <p:spPr bwMode="auto">
          <a:xfrm>
            <a:off x="342900" y="4245000"/>
            <a:ext cx="1065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rgbClr val="00338D"/>
                </a:solidFill>
              </a:rPr>
              <a:t>Процессная </a:t>
            </a:r>
            <a:r>
              <a:rPr lang="en-US" sz="1100" b="1" dirty="0">
                <a:solidFill>
                  <a:srgbClr val="00338D"/>
                </a:solidFill>
              </a:rPr>
              <a:t/>
            </a:r>
            <a:br>
              <a:rPr lang="en-US" sz="1100" b="1" dirty="0">
                <a:solidFill>
                  <a:srgbClr val="00338D"/>
                </a:solidFill>
              </a:rPr>
            </a:br>
            <a:r>
              <a:rPr lang="ru-RU" sz="1100" b="1" dirty="0" smtClean="0">
                <a:solidFill>
                  <a:srgbClr val="00338D"/>
                </a:solidFill>
              </a:rPr>
              <a:t>модель ИТ</a:t>
            </a:r>
            <a:endParaRPr lang="ru-RU" sz="1100" b="1" dirty="0">
              <a:solidFill>
                <a:srgbClr val="00338D"/>
              </a:solidFill>
            </a:endParaRPr>
          </a:p>
        </p:txBody>
      </p:sp>
      <p:sp>
        <p:nvSpPr>
          <p:cNvPr id="60" name="Freeform 12"/>
          <p:cNvSpPr>
            <a:spLocks noChangeAspect="1"/>
          </p:cNvSpPr>
          <p:nvPr/>
        </p:nvSpPr>
        <p:spPr bwMode="gray">
          <a:xfrm>
            <a:off x="3779912" y="4149725"/>
            <a:ext cx="731158" cy="297449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  <a:gd name="connsiteX0" fmla="*/ 0 w 11789"/>
              <a:gd name="connsiteY0" fmla="*/ 0 h 10000"/>
              <a:gd name="connsiteX1" fmla="*/ 1789 w 11789"/>
              <a:gd name="connsiteY1" fmla="*/ 10000 h 10000"/>
              <a:gd name="connsiteX2" fmla="*/ 8841 w 11789"/>
              <a:gd name="connsiteY2" fmla="*/ 10000 h 10000"/>
              <a:gd name="connsiteX3" fmla="*/ 11789 w 11789"/>
              <a:gd name="connsiteY3" fmla="*/ 0 h 10000"/>
              <a:gd name="connsiteX4" fmla="*/ 0 w 11789"/>
              <a:gd name="connsiteY4" fmla="*/ 0 h 10000"/>
              <a:gd name="connsiteX0" fmla="*/ 21 w 11810"/>
              <a:gd name="connsiteY0" fmla="*/ 0 h 10000"/>
              <a:gd name="connsiteX1" fmla="*/ 21 w 11810"/>
              <a:gd name="connsiteY1" fmla="*/ 9992 h 10000"/>
              <a:gd name="connsiteX2" fmla="*/ 8862 w 11810"/>
              <a:gd name="connsiteY2" fmla="*/ 10000 h 10000"/>
              <a:gd name="connsiteX3" fmla="*/ 11810 w 11810"/>
              <a:gd name="connsiteY3" fmla="*/ 0 h 10000"/>
              <a:gd name="connsiteX4" fmla="*/ 21 w 11810"/>
              <a:gd name="connsiteY4" fmla="*/ 0 h 10000"/>
              <a:gd name="connsiteX0" fmla="*/ 0 w 28218"/>
              <a:gd name="connsiteY0" fmla="*/ 0 h 10000"/>
              <a:gd name="connsiteX1" fmla="*/ 16429 w 28218"/>
              <a:gd name="connsiteY1" fmla="*/ 9992 h 10000"/>
              <a:gd name="connsiteX2" fmla="*/ 25270 w 28218"/>
              <a:gd name="connsiteY2" fmla="*/ 10000 h 10000"/>
              <a:gd name="connsiteX3" fmla="*/ 28218 w 28218"/>
              <a:gd name="connsiteY3" fmla="*/ 0 h 10000"/>
              <a:gd name="connsiteX4" fmla="*/ 0 w 28218"/>
              <a:gd name="connsiteY4" fmla="*/ 0 h 10000"/>
              <a:gd name="connsiteX0" fmla="*/ 21 w 28239"/>
              <a:gd name="connsiteY0" fmla="*/ 0 h 10000"/>
              <a:gd name="connsiteX1" fmla="*/ 21 w 28239"/>
              <a:gd name="connsiteY1" fmla="*/ 9992 h 10000"/>
              <a:gd name="connsiteX2" fmla="*/ 25291 w 28239"/>
              <a:gd name="connsiteY2" fmla="*/ 10000 h 10000"/>
              <a:gd name="connsiteX3" fmla="*/ 28239 w 28239"/>
              <a:gd name="connsiteY3" fmla="*/ 0 h 10000"/>
              <a:gd name="connsiteX4" fmla="*/ 21 w 2823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9" h="10000">
                <a:moveTo>
                  <a:pt x="21" y="0"/>
                </a:moveTo>
                <a:cubicBezTo>
                  <a:pt x="42" y="3358"/>
                  <a:pt x="0" y="6634"/>
                  <a:pt x="21" y="9992"/>
                </a:cubicBezTo>
                <a:lnTo>
                  <a:pt x="25291" y="10000"/>
                </a:lnTo>
                <a:lnTo>
                  <a:pt x="28239" y="0"/>
                </a:lnTo>
                <a:lnTo>
                  <a:pt x="21" y="0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36000" bIns="36000" anchor="ctr" anchorCtr="0"/>
          <a:lstStyle/>
          <a:p>
            <a:pPr algn="ctr" defTabSz="762000" eaLnBrk="0" hangingPunct="0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3" name="Freeform 12"/>
          <p:cNvSpPr>
            <a:spLocks noChangeAspect="1"/>
          </p:cNvSpPr>
          <p:nvPr/>
        </p:nvSpPr>
        <p:spPr bwMode="gray">
          <a:xfrm>
            <a:off x="8255041" y="4149725"/>
            <a:ext cx="731158" cy="297449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  <a:gd name="connsiteX0" fmla="*/ 0 w 11789"/>
              <a:gd name="connsiteY0" fmla="*/ 0 h 10000"/>
              <a:gd name="connsiteX1" fmla="*/ 1789 w 11789"/>
              <a:gd name="connsiteY1" fmla="*/ 10000 h 10000"/>
              <a:gd name="connsiteX2" fmla="*/ 8841 w 11789"/>
              <a:gd name="connsiteY2" fmla="*/ 10000 h 10000"/>
              <a:gd name="connsiteX3" fmla="*/ 11789 w 11789"/>
              <a:gd name="connsiteY3" fmla="*/ 0 h 10000"/>
              <a:gd name="connsiteX4" fmla="*/ 0 w 11789"/>
              <a:gd name="connsiteY4" fmla="*/ 0 h 10000"/>
              <a:gd name="connsiteX0" fmla="*/ 21 w 11810"/>
              <a:gd name="connsiteY0" fmla="*/ 0 h 10000"/>
              <a:gd name="connsiteX1" fmla="*/ 21 w 11810"/>
              <a:gd name="connsiteY1" fmla="*/ 9992 h 10000"/>
              <a:gd name="connsiteX2" fmla="*/ 8862 w 11810"/>
              <a:gd name="connsiteY2" fmla="*/ 10000 h 10000"/>
              <a:gd name="connsiteX3" fmla="*/ 11810 w 11810"/>
              <a:gd name="connsiteY3" fmla="*/ 0 h 10000"/>
              <a:gd name="connsiteX4" fmla="*/ 21 w 11810"/>
              <a:gd name="connsiteY4" fmla="*/ 0 h 10000"/>
              <a:gd name="connsiteX0" fmla="*/ 0 w 28218"/>
              <a:gd name="connsiteY0" fmla="*/ 0 h 10000"/>
              <a:gd name="connsiteX1" fmla="*/ 16429 w 28218"/>
              <a:gd name="connsiteY1" fmla="*/ 9992 h 10000"/>
              <a:gd name="connsiteX2" fmla="*/ 25270 w 28218"/>
              <a:gd name="connsiteY2" fmla="*/ 10000 h 10000"/>
              <a:gd name="connsiteX3" fmla="*/ 28218 w 28218"/>
              <a:gd name="connsiteY3" fmla="*/ 0 h 10000"/>
              <a:gd name="connsiteX4" fmla="*/ 0 w 28218"/>
              <a:gd name="connsiteY4" fmla="*/ 0 h 10000"/>
              <a:gd name="connsiteX0" fmla="*/ 21 w 28239"/>
              <a:gd name="connsiteY0" fmla="*/ 0 h 10000"/>
              <a:gd name="connsiteX1" fmla="*/ 21 w 28239"/>
              <a:gd name="connsiteY1" fmla="*/ 9992 h 10000"/>
              <a:gd name="connsiteX2" fmla="*/ 25291 w 28239"/>
              <a:gd name="connsiteY2" fmla="*/ 10000 h 10000"/>
              <a:gd name="connsiteX3" fmla="*/ 28239 w 28239"/>
              <a:gd name="connsiteY3" fmla="*/ 0 h 10000"/>
              <a:gd name="connsiteX4" fmla="*/ 21 w 2823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9" h="10000">
                <a:moveTo>
                  <a:pt x="21" y="0"/>
                </a:moveTo>
                <a:cubicBezTo>
                  <a:pt x="42" y="3358"/>
                  <a:pt x="0" y="6634"/>
                  <a:pt x="21" y="9992"/>
                </a:cubicBezTo>
                <a:lnTo>
                  <a:pt x="25291" y="10000"/>
                </a:lnTo>
                <a:lnTo>
                  <a:pt x="28239" y="0"/>
                </a:lnTo>
                <a:lnTo>
                  <a:pt x="21" y="0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36000" bIns="36000" anchor="ctr" anchorCtr="0"/>
          <a:lstStyle/>
          <a:p>
            <a:pPr algn="ctr" defTabSz="762000" eaLnBrk="0" hangingPunct="0"/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" name="Freeform 12"/>
          <p:cNvSpPr>
            <a:spLocks noChangeAspect="1"/>
          </p:cNvSpPr>
          <p:nvPr/>
        </p:nvSpPr>
        <p:spPr bwMode="gray">
          <a:xfrm>
            <a:off x="7110678" y="1166069"/>
            <a:ext cx="731158" cy="297449"/>
          </a:xfrm>
          <a:custGeom>
            <a:avLst/>
            <a:gdLst>
              <a:gd name="connsiteX0" fmla="*/ 3976 w 10000"/>
              <a:gd name="connsiteY0" fmla="*/ 400 h 10000"/>
              <a:gd name="connsiteX1" fmla="*/ 0 w 10000"/>
              <a:gd name="connsiteY1" fmla="*/ 10000 h 10000"/>
              <a:gd name="connsiteX2" fmla="*/ 8224 w 10000"/>
              <a:gd name="connsiteY2" fmla="*/ 10000 h 10000"/>
              <a:gd name="connsiteX3" fmla="*/ 10000 w 10000"/>
              <a:gd name="connsiteY3" fmla="*/ 0 h 10000"/>
              <a:gd name="connsiteX4" fmla="*/ 3976 w 10000"/>
              <a:gd name="connsiteY4" fmla="*/ 400 h 10000"/>
              <a:gd name="connsiteX0" fmla="*/ 0 w 6024"/>
              <a:gd name="connsiteY0" fmla="*/ 400 h 10000"/>
              <a:gd name="connsiteX1" fmla="*/ 0 w 6024"/>
              <a:gd name="connsiteY1" fmla="*/ 10000 h 10000"/>
              <a:gd name="connsiteX2" fmla="*/ 4248 w 6024"/>
              <a:gd name="connsiteY2" fmla="*/ 10000 h 10000"/>
              <a:gd name="connsiteX3" fmla="*/ 6024 w 6024"/>
              <a:gd name="connsiteY3" fmla="*/ 0 h 10000"/>
              <a:gd name="connsiteX4" fmla="*/ 0 w 6024"/>
              <a:gd name="connsiteY4" fmla="*/ 400 h 10000"/>
              <a:gd name="connsiteX0" fmla="*/ 0 w 10062"/>
              <a:gd name="connsiteY0" fmla="*/ 0 h 10075"/>
              <a:gd name="connsiteX1" fmla="*/ 62 w 10062"/>
              <a:gd name="connsiteY1" fmla="*/ 10075 h 10075"/>
              <a:gd name="connsiteX2" fmla="*/ 7114 w 10062"/>
              <a:gd name="connsiteY2" fmla="*/ 10075 h 10075"/>
              <a:gd name="connsiteX3" fmla="*/ 10062 w 10062"/>
              <a:gd name="connsiteY3" fmla="*/ 75 h 10075"/>
              <a:gd name="connsiteX4" fmla="*/ 0 w 10062"/>
              <a:gd name="connsiteY4" fmla="*/ 0 h 10075"/>
              <a:gd name="connsiteX0" fmla="*/ 0 w 10062"/>
              <a:gd name="connsiteY0" fmla="*/ 178 h 10000"/>
              <a:gd name="connsiteX1" fmla="*/ 62 w 10062"/>
              <a:gd name="connsiteY1" fmla="*/ 10000 h 10000"/>
              <a:gd name="connsiteX2" fmla="*/ 7114 w 10062"/>
              <a:gd name="connsiteY2" fmla="*/ 10000 h 10000"/>
              <a:gd name="connsiteX3" fmla="*/ 10062 w 10062"/>
              <a:gd name="connsiteY3" fmla="*/ 0 h 10000"/>
              <a:gd name="connsiteX4" fmla="*/ 0 w 10062"/>
              <a:gd name="connsiteY4" fmla="*/ 178 h 10000"/>
              <a:gd name="connsiteX0" fmla="*/ 1 w 10021"/>
              <a:gd name="connsiteY0" fmla="*/ 9 h 10000"/>
              <a:gd name="connsiteX1" fmla="*/ 21 w 10021"/>
              <a:gd name="connsiteY1" fmla="*/ 10000 h 10000"/>
              <a:gd name="connsiteX2" fmla="*/ 7073 w 10021"/>
              <a:gd name="connsiteY2" fmla="*/ 10000 h 10000"/>
              <a:gd name="connsiteX3" fmla="*/ 10021 w 10021"/>
              <a:gd name="connsiteY3" fmla="*/ 0 h 10000"/>
              <a:gd name="connsiteX4" fmla="*/ 1 w 10021"/>
              <a:gd name="connsiteY4" fmla="*/ 9 h 10000"/>
              <a:gd name="connsiteX0" fmla="*/ 0 w 11789"/>
              <a:gd name="connsiteY0" fmla="*/ 0 h 10000"/>
              <a:gd name="connsiteX1" fmla="*/ 1789 w 11789"/>
              <a:gd name="connsiteY1" fmla="*/ 10000 h 10000"/>
              <a:gd name="connsiteX2" fmla="*/ 8841 w 11789"/>
              <a:gd name="connsiteY2" fmla="*/ 10000 h 10000"/>
              <a:gd name="connsiteX3" fmla="*/ 11789 w 11789"/>
              <a:gd name="connsiteY3" fmla="*/ 0 h 10000"/>
              <a:gd name="connsiteX4" fmla="*/ 0 w 11789"/>
              <a:gd name="connsiteY4" fmla="*/ 0 h 10000"/>
              <a:gd name="connsiteX0" fmla="*/ 21 w 11810"/>
              <a:gd name="connsiteY0" fmla="*/ 0 h 10000"/>
              <a:gd name="connsiteX1" fmla="*/ 21 w 11810"/>
              <a:gd name="connsiteY1" fmla="*/ 9992 h 10000"/>
              <a:gd name="connsiteX2" fmla="*/ 8862 w 11810"/>
              <a:gd name="connsiteY2" fmla="*/ 10000 h 10000"/>
              <a:gd name="connsiteX3" fmla="*/ 11810 w 11810"/>
              <a:gd name="connsiteY3" fmla="*/ 0 h 10000"/>
              <a:gd name="connsiteX4" fmla="*/ 21 w 11810"/>
              <a:gd name="connsiteY4" fmla="*/ 0 h 10000"/>
              <a:gd name="connsiteX0" fmla="*/ 0 w 28218"/>
              <a:gd name="connsiteY0" fmla="*/ 0 h 10000"/>
              <a:gd name="connsiteX1" fmla="*/ 16429 w 28218"/>
              <a:gd name="connsiteY1" fmla="*/ 9992 h 10000"/>
              <a:gd name="connsiteX2" fmla="*/ 25270 w 28218"/>
              <a:gd name="connsiteY2" fmla="*/ 10000 h 10000"/>
              <a:gd name="connsiteX3" fmla="*/ 28218 w 28218"/>
              <a:gd name="connsiteY3" fmla="*/ 0 h 10000"/>
              <a:gd name="connsiteX4" fmla="*/ 0 w 28218"/>
              <a:gd name="connsiteY4" fmla="*/ 0 h 10000"/>
              <a:gd name="connsiteX0" fmla="*/ 21 w 28239"/>
              <a:gd name="connsiteY0" fmla="*/ 0 h 10000"/>
              <a:gd name="connsiteX1" fmla="*/ 21 w 28239"/>
              <a:gd name="connsiteY1" fmla="*/ 9992 h 10000"/>
              <a:gd name="connsiteX2" fmla="*/ 25291 w 28239"/>
              <a:gd name="connsiteY2" fmla="*/ 10000 h 10000"/>
              <a:gd name="connsiteX3" fmla="*/ 28239 w 28239"/>
              <a:gd name="connsiteY3" fmla="*/ 0 h 10000"/>
              <a:gd name="connsiteX4" fmla="*/ 21 w 2823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9" h="10000">
                <a:moveTo>
                  <a:pt x="21" y="0"/>
                </a:moveTo>
                <a:cubicBezTo>
                  <a:pt x="42" y="3358"/>
                  <a:pt x="0" y="6634"/>
                  <a:pt x="21" y="9992"/>
                </a:cubicBezTo>
                <a:lnTo>
                  <a:pt x="25291" y="10000"/>
                </a:lnTo>
                <a:lnTo>
                  <a:pt x="28239" y="0"/>
                </a:lnTo>
                <a:lnTo>
                  <a:pt x="21" y="0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36000" bIns="36000" anchor="ctr" anchorCtr="0"/>
          <a:lstStyle/>
          <a:p>
            <a:pPr algn="ctr" defTabSz="762000" eaLnBrk="0" hangingPunct="0"/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 rot="16200000" flipV="1">
            <a:off x="6417517" y="3795166"/>
            <a:ext cx="391869" cy="511677"/>
          </a:xfrm>
          <a:prstGeom prst="rightArrow">
            <a:avLst>
              <a:gd name="adj1" fmla="val 46250"/>
              <a:gd name="adj2" fmla="val 56769"/>
            </a:avLst>
          </a:prstGeom>
          <a:solidFill>
            <a:srgbClr val="0048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56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2046" y="3789364"/>
            <a:ext cx="4254012" cy="2376487"/>
          </a:xfrm>
        </p:spPr>
        <p:txBody>
          <a:bodyPr anchor="b">
            <a:normAutofit fontScale="92500"/>
          </a:bodyPr>
          <a:lstStyle/>
          <a:p>
            <a:r>
              <a:rPr lang="ru-RU" dirty="0"/>
              <a:t>Информация, содержащаяся в настоящем документе, носит общий характер и подготовлена без учета конкретных обстоятельств того или иного лица или организации. Хотя мы неизменно стремимся представлять своевременную и точную информацию, мы не можем гарантировать того, что данная информация окажется столь же точной на момент получения или будет оставаться столь же точной в будущем. Предпринимать какие-либо действия на основании такой информации можно только после консультаций с соответствующими специалистами и тщательного анализа конкретной ситуации.</a:t>
            </a:r>
            <a:endParaRPr lang="en-US" dirty="0" smtClean="0"/>
          </a:p>
          <a:p>
            <a:r>
              <a:rPr lang="ru-RU" dirty="0" smtClean="0"/>
              <a:t>© </a:t>
            </a:r>
            <a:r>
              <a:rPr lang="ru-RU" dirty="0"/>
              <a:t>2013 ЗАО «КПМГ», компания, зарегистрированная в соответствии с законодательством Российской Федерации и являющаяся частью группы KPMG </a:t>
            </a:r>
            <a:r>
              <a:rPr lang="ru-RU" dirty="0" err="1"/>
              <a:t>Europe</a:t>
            </a:r>
            <a:r>
              <a:rPr lang="ru-RU" dirty="0"/>
              <a:t> LLP; член сети независимых фирм КПМГ, входящих в ассоциацию KPMG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Cooperative</a:t>
            </a:r>
            <a:r>
              <a:rPr lang="ru-RU" dirty="0"/>
              <a:t> (“KPMG </a:t>
            </a:r>
            <a:r>
              <a:rPr lang="ru-RU" dirty="0" err="1"/>
              <a:t>International</a:t>
            </a:r>
            <a:r>
              <a:rPr lang="ru-RU" dirty="0"/>
              <a:t>”), зарегистрированную по законодательству Швейцарии. Все права защищены.</a:t>
            </a:r>
          </a:p>
          <a:p>
            <a:r>
              <a:rPr lang="ru-RU" dirty="0"/>
              <a:t>KPMG, логотип KPMG и </a:t>
            </a:r>
            <a:r>
              <a:rPr lang="ru-RU" dirty="0" err="1"/>
              <a:t>слоган</a:t>
            </a:r>
            <a:r>
              <a:rPr lang="ru-RU" dirty="0"/>
              <a:t> “</a:t>
            </a:r>
            <a:r>
              <a:rPr lang="ru-RU" dirty="0" err="1"/>
              <a:t>cutting</a:t>
            </a:r>
            <a:r>
              <a:rPr lang="ru-RU" dirty="0"/>
              <a:t> </a:t>
            </a:r>
            <a:r>
              <a:rPr lang="ru-RU" dirty="0" err="1"/>
              <a:t>through</a:t>
            </a:r>
            <a:r>
              <a:rPr lang="ru-RU" dirty="0"/>
              <a:t> </a:t>
            </a:r>
            <a:r>
              <a:rPr lang="ru-RU" dirty="0" err="1"/>
              <a:t>complexity</a:t>
            </a:r>
            <a:r>
              <a:rPr lang="ru-RU" dirty="0"/>
              <a:t>” являются зарегистрированными товарными знаками ассоциации KPMG </a:t>
            </a:r>
            <a:r>
              <a:rPr lang="ru-RU" dirty="0" err="1"/>
              <a:t>International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4731" y="1268413"/>
            <a:ext cx="4198444" cy="539942"/>
          </a:xfrm>
          <a:prstGeom prst="rect">
            <a:avLst/>
          </a:prstGeom>
          <a:noFill/>
        </p:spPr>
        <p:txBody>
          <a:bodyPr wrap="none" lIns="54000" tIns="54000" rIns="54000" bIns="54000" rtlCol="0">
            <a:spAutoFit/>
          </a:bodyPr>
          <a:lstStyle/>
          <a:p>
            <a:r>
              <a:rPr lang="ru-RU" sz="28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Спасибо за внимание !</a:t>
            </a:r>
            <a:endParaRPr lang="en-US" sz="28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Theme1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IBS</Template>
  <TotalTime>1643</TotalTime>
  <Words>974</Words>
  <Application>Microsoft Office PowerPoint</Application>
  <PresentationFormat>Экран (4:3)</PresentationFormat>
  <Paragraphs>119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Theme1</vt:lpstr>
      <vt:lpstr>Слияние,  поглощение компаний.  Основные  требования к ИТ</vt:lpstr>
      <vt:lpstr>Презентация PowerPoint</vt:lpstr>
      <vt:lpstr>Причем и зачем тут ИТ ?</vt:lpstr>
      <vt:lpstr>Что это значит для ИТ ?</vt:lpstr>
      <vt:lpstr>Шесть принципов успешности деятельность ИТ</vt:lpstr>
      <vt:lpstr>Верные и неверные решения ……</vt:lpstr>
      <vt:lpstr>Как это устроено ?</vt:lpstr>
      <vt:lpstr>Как формируется единая организация ИТ ?</vt:lpstr>
      <vt:lpstr>Презентация PowerPoint</vt:lpstr>
    </vt:vector>
  </TitlesOfParts>
  <Company>IBS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Бенецкий Юрий Ростиславович</dc:creator>
  <cp:lastModifiedBy>Yuri R. Benetskiy</cp:lastModifiedBy>
  <cp:revision>124</cp:revision>
  <dcterms:created xsi:type="dcterms:W3CDTF">2012-02-20T06:40:54Z</dcterms:created>
  <dcterms:modified xsi:type="dcterms:W3CDTF">2013-11-06T20:29:44Z</dcterms:modified>
</cp:coreProperties>
</file>