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262" r:id="rId3"/>
    <p:sldId id="261" r:id="rId4"/>
    <p:sldId id="263" r:id="rId5"/>
    <p:sldId id="265" r:id="rId6"/>
    <p:sldId id="264" r:id="rId7"/>
    <p:sldId id="271" r:id="rId8"/>
    <p:sldId id="266" r:id="rId9"/>
    <p:sldId id="278" r:id="rId10"/>
    <p:sldId id="273" r:id="rId11"/>
    <p:sldId id="267" r:id="rId12"/>
    <p:sldId id="268" r:id="rId13"/>
    <p:sldId id="269" r:id="rId14"/>
    <p:sldId id="279" r:id="rId15"/>
    <p:sldId id="275" r:id="rId16"/>
    <p:sldId id="276" r:id="rId17"/>
    <p:sldId id="274" r:id="rId18"/>
    <p:sldId id="272" r:id="rId19"/>
    <p:sldId id="289" r:id="rId20"/>
    <p:sldId id="290" r:id="rId21"/>
    <p:sldId id="291" r:id="rId22"/>
    <p:sldId id="292" r:id="rId23"/>
    <p:sldId id="280" r:id="rId24"/>
    <p:sldId id="283" r:id="rId25"/>
    <p:sldId id="293" r:id="rId26"/>
    <p:sldId id="281" r:id="rId27"/>
    <p:sldId id="282" r:id="rId28"/>
    <p:sldId id="288" r:id="rId29"/>
    <p:sldId id="285" r:id="rId30"/>
    <p:sldId id="284" r:id="rId31"/>
    <p:sldId id="294" r:id="rId32"/>
    <p:sldId id="286" r:id="rId33"/>
    <p:sldId id="287" r:id="rId34"/>
    <p:sldId id="277" r:id="rId35"/>
    <p:sldId id="257" r:id="rId36"/>
    <p:sldId id="258" r:id="rId37"/>
    <p:sldId id="295" r:id="rId38"/>
    <p:sldId id="260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8CE24-A09B-4C71-8047-CDE157BEEAC5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65B00-D041-48D7-8FA6-D8D1C774AB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566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570F-8B6A-4B03-884E-5FCEFD2DFCF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32-5B13-49D0-9AD0-11D6D7A66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32-5B13-49D0-9AD0-11D6D7A66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32-5B13-49D0-9AD0-11D6D7A66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32-5B13-49D0-9AD0-11D6D7A66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32-5B13-49D0-9AD0-11D6D7A66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32-5B13-49D0-9AD0-11D6D7A66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32-5B13-49D0-9AD0-11D6D7A66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32-5B13-49D0-9AD0-11D6D7A66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32-5B13-49D0-9AD0-11D6D7A66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32-5B13-49D0-9AD0-11D6D7A66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32-5B13-49D0-9AD0-11D6D7A66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07.11.2013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D8332-5B13-49D0-9AD0-11D6D7A66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zilbernstein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Маневренное управление бизнесом на основе </a:t>
            </a:r>
            <a:r>
              <a:rPr lang="en-US" dirty="0" smtClean="0"/>
              <a:t>BPM/ACM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Кузин В. Е.</a:t>
            </a:r>
            <a:endParaRPr lang="en-US" dirty="0" smtClean="0"/>
          </a:p>
          <a:p>
            <a:endParaRPr lang="en-US" dirty="0" smtClean="0"/>
          </a:p>
          <a:p>
            <a:r>
              <a:rPr lang="ru-RU" sz="1800" dirty="0" smtClean="0"/>
              <a:t>«Консолидация и интеграция информационных систем и </a:t>
            </a:r>
            <a:r>
              <a:rPr lang="ru-RU" sz="1800" dirty="0" err="1" smtClean="0"/>
              <a:t>ИТ-ресурсов</a:t>
            </a:r>
            <a:r>
              <a:rPr lang="ru-RU" sz="1800" dirty="0" smtClean="0"/>
              <a:t>»</a:t>
            </a:r>
            <a:r>
              <a:rPr lang="en-US" sz="1800" dirty="0" smtClean="0"/>
              <a:t> - Intelligent Enterprise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Парадигмы управления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бизнес-процессами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91866-E4D3-4C26-B203-685FBD36EFF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353960" cy="462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</a:t>
            </a:r>
            <a:r>
              <a:rPr lang="en-US" dirty="0" smtClean="0"/>
              <a:t>MDA </a:t>
            </a:r>
            <a:r>
              <a:rPr lang="ru-RU" dirty="0" smtClean="0"/>
              <a:t>№1: открытие заказа в производство (</a:t>
            </a:r>
            <a:r>
              <a:rPr lang="en-US" dirty="0" smtClean="0"/>
              <a:t>I)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32-5B13-49D0-9AD0-11D6D7A66B51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8663508" cy="105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</a:t>
            </a:r>
            <a:r>
              <a:rPr lang="en-US" dirty="0" smtClean="0"/>
              <a:t>MDA </a:t>
            </a:r>
            <a:r>
              <a:rPr lang="ru-RU" dirty="0" smtClean="0"/>
              <a:t>№1: открытие заказа в производство (</a:t>
            </a:r>
            <a:r>
              <a:rPr lang="en-US" dirty="0" smtClean="0"/>
              <a:t>II)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32-5B13-49D0-9AD0-11D6D7A66B51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8445963" cy="223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</a:t>
            </a:r>
            <a:r>
              <a:rPr lang="en-US" dirty="0" smtClean="0"/>
              <a:t>MDA </a:t>
            </a:r>
            <a:r>
              <a:rPr lang="ru-RU" dirty="0" smtClean="0"/>
              <a:t>№</a:t>
            </a:r>
            <a:r>
              <a:rPr lang="en-US" dirty="0" smtClean="0"/>
              <a:t>2 –</a:t>
            </a:r>
            <a:r>
              <a:rPr lang="ru-RU" dirty="0" smtClean="0"/>
              <a:t> выполнение заказа на поставку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32-5B13-49D0-9AD0-11D6D7A66B51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7452319" cy="370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</a:t>
            </a:r>
            <a:r>
              <a:rPr lang="en-US" dirty="0" smtClean="0"/>
              <a:t>MDA </a:t>
            </a:r>
            <a:r>
              <a:rPr lang="ru-RU" dirty="0" smtClean="0"/>
              <a:t>№</a:t>
            </a:r>
            <a:r>
              <a:rPr lang="en-US" dirty="0" smtClean="0"/>
              <a:t>2 –</a:t>
            </a:r>
            <a:r>
              <a:rPr lang="ru-RU" dirty="0" smtClean="0"/>
              <a:t> выполнение заказа на поставку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32-5B13-49D0-9AD0-11D6D7A66B51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616624" cy="466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42486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Стандарт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CMMN,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базовые понятия 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BC08B-C8D5-45FF-A9FD-8FA7DAC7E2CF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9221" name="Содержимое 6"/>
          <p:cNvSpPr>
            <a:spLocks noGrp="1"/>
          </p:cNvSpPr>
          <p:nvPr>
            <p:ph idx="1"/>
          </p:nvPr>
        </p:nvSpPr>
        <p:spPr>
          <a:xfrm>
            <a:off x="457200" y="4581525"/>
            <a:ext cx="8229600" cy="1544638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Arial" charset="0"/>
                <a:cs typeface="Arial" charset="0"/>
              </a:rPr>
              <a:t>Задание – то, над чем работают</a:t>
            </a:r>
          </a:p>
          <a:p>
            <a:pPr eaLnBrk="1" hangingPunct="1"/>
            <a:r>
              <a:rPr lang="ru-RU" sz="2800" smtClean="0">
                <a:latin typeface="Arial" charset="0"/>
                <a:cs typeface="Arial" charset="0"/>
              </a:rPr>
              <a:t>Этап – средство иерархической группировки заданий</a:t>
            </a:r>
          </a:p>
        </p:txBody>
      </p:sp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84313"/>
            <a:ext cx="789463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latin typeface="Arial" charset="0"/>
                <a:cs typeface="Arial" charset="0"/>
              </a:rPr>
              <a:t>Стандарт </a:t>
            </a:r>
            <a:r>
              <a:rPr lang="en-US" sz="4000" dirty="0" smtClean="0">
                <a:latin typeface="Arial" charset="0"/>
                <a:cs typeface="Arial" charset="0"/>
              </a:rPr>
              <a:t>CMMN, </a:t>
            </a:r>
            <a:r>
              <a:rPr lang="ru-RU" sz="4000" dirty="0" smtClean="0">
                <a:latin typeface="Arial" charset="0"/>
                <a:cs typeface="Arial" charset="0"/>
              </a:rPr>
              <a:t>базовые понятия - </a:t>
            </a:r>
            <a:r>
              <a:rPr lang="en-US" sz="4000" dirty="0" smtClean="0">
                <a:latin typeface="Arial" charset="0"/>
                <a:cs typeface="Arial" charset="0"/>
              </a:rPr>
              <a:t>II</a:t>
            </a:r>
            <a:endParaRPr lang="ru-RU" sz="4000" dirty="0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4437063"/>
            <a:ext cx="8229600" cy="16891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sz="2800" smtClean="0"/>
              <a:t>Цель – операционная бизнес-цель</a:t>
            </a:r>
          </a:p>
          <a:p>
            <a:pPr eaLnBrk="1" hangingPunct="1"/>
            <a:r>
              <a:rPr lang="ru-RU" sz="2800" smtClean="0"/>
              <a:t>Ход «обработки» ситуации определяется запросами пользователя и логическими условиями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FA4ED-E66F-4C12-88C1-9E7D0D277B0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84313"/>
            <a:ext cx="789463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07375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Пример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MDA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№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4000" dirty="0" smtClean="0">
                <a:latin typeface="Arial" charset="0"/>
                <a:cs typeface="Arial" charset="0"/>
              </a:rPr>
              <a:t>в </a:t>
            </a:r>
            <a:r>
              <a:rPr lang="en-US" sz="4000" dirty="0" smtClean="0">
                <a:latin typeface="Arial" charset="0"/>
                <a:cs typeface="Arial" charset="0"/>
              </a:rPr>
              <a:t>CMMN</a:t>
            </a:r>
            <a:endParaRPr lang="ru-RU" sz="4000" dirty="0" smtClean="0"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92763-E65A-4599-986F-454B5CD8C7A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557338"/>
            <a:ext cx="64230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Пример </a:t>
            </a:r>
            <a:r>
              <a:rPr lang="en-US" sz="4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MDA </a:t>
            </a:r>
            <a:r>
              <a:rPr lang="ru-RU" sz="4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№3 – подготовка ценового предложения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A318E-4F79-4255-989D-42128FDC6A7B}" type="slidenum">
              <a:rPr lang="ru-RU"/>
              <a:pPr>
                <a:defRPr/>
              </a:pPr>
              <a:t>18</a:t>
            </a:fld>
            <a:endParaRPr lang="ru-RU"/>
          </a:p>
        </p:txBody>
      </p:sp>
      <p:pic>
        <p:nvPicPr>
          <p:cNvPr id="1229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41438"/>
            <a:ext cx="8207375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Бизнес-процесс –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целенаправленное движение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бизнес-системы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в пространстве состояний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91866-E4D3-4C26-B203-685FBD36EFF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6552728" cy="461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Эволюция ИТ предприятия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32-5B13-49D0-9AD0-11D6D7A66B51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36912"/>
            <a:ext cx="8496944" cy="191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latin typeface="Arial" charset="0"/>
              </a:rPr>
              <a:t>Траектория движения в пространстве состояний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1641475" y="1600200"/>
          <a:ext cx="5861050" cy="4525963"/>
        </p:xfrm>
        <a:graphic>
          <a:graphicData uri="http://schemas.openxmlformats.org/presentationml/2006/ole">
            <p:oleObj spid="_x0000_s4098" name="Visio" r:id="rId3" imgW="10035124" imgH="7749096" progId="Visio.Drawing.11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92414-F963-4AD5-8EFF-E616E6F07E9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latin typeface="Arial" charset="0"/>
              </a:rPr>
              <a:t>Терминальный уровень пространства состояний</a:t>
            </a:r>
          </a:p>
        </p:txBody>
      </p:sp>
      <p:sp>
        <p:nvSpPr>
          <p:cNvPr id="21507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b="1" smtClean="0"/>
              <a:t>Z	= Zm x Ze x Zh x Zc x Zco x Zso</a:t>
            </a:r>
            <a:endParaRPr lang="ru-RU" b="1" smtClean="0"/>
          </a:p>
          <a:p>
            <a:r>
              <a:rPr lang="en-US" smtClean="0"/>
              <a:t>Zm		- </a:t>
            </a:r>
            <a:r>
              <a:rPr lang="ru-RU" smtClean="0"/>
              <a:t>Материалы</a:t>
            </a:r>
          </a:p>
          <a:p>
            <a:r>
              <a:rPr lang="en-US" smtClean="0"/>
              <a:t>Ze  		- </a:t>
            </a:r>
            <a:r>
              <a:rPr lang="ru-RU" smtClean="0"/>
              <a:t>Оборудование</a:t>
            </a:r>
          </a:p>
          <a:p>
            <a:r>
              <a:rPr lang="en-US" smtClean="0"/>
              <a:t>Zh		- </a:t>
            </a:r>
            <a:r>
              <a:rPr lang="ru-RU" smtClean="0"/>
              <a:t>Персонал</a:t>
            </a:r>
          </a:p>
          <a:p>
            <a:r>
              <a:rPr lang="en-US" smtClean="0"/>
              <a:t>Zc		- </a:t>
            </a:r>
            <a:r>
              <a:rPr lang="ru-RU" smtClean="0"/>
              <a:t>Денежные средства</a:t>
            </a:r>
          </a:p>
          <a:p>
            <a:r>
              <a:rPr lang="en-US" smtClean="0"/>
              <a:t>Zco		- </a:t>
            </a:r>
            <a:r>
              <a:rPr lang="ru-RU" smtClean="0"/>
              <a:t>Заказы на продукцию компании</a:t>
            </a:r>
          </a:p>
          <a:p>
            <a:r>
              <a:rPr lang="en-US" smtClean="0"/>
              <a:t>Zso 	- </a:t>
            </a:r>
            <a:r>
              <a:rPr lang="ru-RU" smtClean="0"/>
              <a:t>Заказы поставщикам</a:t>
            </a:r>
            <a:endParaRPr lang="en-US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D4157-FFD7-4865-BF25-4F0305DB625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«Свертка» пространства состояний (пример)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27718-80FE-4296-A271-99A6DA9CB77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pic>
        <p:nvPicPr>
          <p:cNvPr id="3277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557338"/>
            <a:ext cx="6913563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Дерево целей, интегрированное с организационной структурой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06D5-BE92-45B4-A966-72AD7422DD96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8820472" cy="355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Элементарный шаг движения в пространстве </a:t>
            </a:r>
            <a:r>
              <a:rPr lang="ru-RU" dirty="0" smtClean="0"/>
              <a:t>состояний - сервис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47A51-B81A-4E31-8D05-9E4F4A349546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Маневренное управление бизнесом на основе BPM/ACM</a:t>
            </a:r>
            <a:endParaRPr lang="ru-RU" dirty="0"/>
          </a:p>
        </p:txBody>
      </p:sp>
      <p:sp>
        <p:nvSpPr>
          <p:cNvPr id="22533" name="Содержимое 5"/>
          <p:cNvSpPr>
            <a:spLocks noGrp="1"/>
          </p:cNvSpPr>
          <p:nvPr>
            <p:ph idx="1"/>
          </p:nvPr>
        </p:nvSpPr>
        <p:spPr>
          <a:xfrm>
            <a:off x="4859338" y="1628775"/>
            <a:ext cx="4033837" cy="467995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sz="2800" dirty="0" smtClean="0"/>
              <a:t>{Xi(t)}	- </a:t>
            </a:r>
            <a:r>
              <a:rPr lang="ru-RU" sz="2800" dirty="0" smtClean="0"/>
              <a:t>входные ресурсы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{Ck(t)} -</a:t>
            </a:r>
            <a:r>
              <a:rPr lang="ru-RU" sz="2800" dirty="0" smtClean="0"/>
              <a:t>управляющие сигналы (цели)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{</a:t>
            </a:r>
            <a:r>
              <a:rPr lang="en-US" sz="2800" dirty="0" err="1" smtClean="0"/>
              <a:t>Yj</a:t>
            </a:r>
            <a:r>
              <a:rPr lang="en-US" sz="2800" dirty="0" smtClean="0"/>
              <a:t>(t)}	- </a:t>
            </a:r>
            <a:r>
              <a:rPr lang="ru-RU" sz="2800" dirty="0" smtClean="0"/>
              <a:t>выходные ресурсы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{Ms}	-  </a:t>
            </a:r>
            <a:r>
              <a:rPr lang="ru-RU" sz="2800" dirty="0" smtClean="0"/>
              <a:t>персонал, оборудование, инструмент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{</a:t>
            </a:r>
            <a:r>
              <a:rPr lang="en-US" sz="2800" dirty="0" err="1" smtClean="0"/>
              <a:t>Sm</a:t>
            </a:r>
            <a:r>
              <a:rPr lang="en-US" sz="2800" dirty="0" smtClean="0"/>
              <a:t>} 	- </a:t>
            </a:r>
            <a:r>
              <a:rPr lang="ru-RU" sz="2800" dirty="0" smtClean="0"/>
              <a:t>начальные, конечные, аварийные состояния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9814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сервиса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1268760"/>
            <a:ext cx="3528392" cy="4824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Si 	-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Спецификация заказа подготовлена техническим отделом и готова к расценке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Ss	-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Ценовое предложение было подготовлено и согласовано с заказчиком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Sa	-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Ценовое предложение было подготовлено, но не было согласовано ИЛИ было подготовлено не вовремя из-за нестандартных требований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06D5-BE92-45B4-A966-72AD7422DD96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762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latin typeface="Arial" charset="0"/>
              </a:rPr>
              <a:t>Декомпозиция цели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en-US" sz="4000" dirty="0" smtClean="0">
                <a:latin typeface="Arial" charset="0"/>
              </a:rPr>
              <a:t>(</a:t>
            </a:r>
            <a:r>
              <a:rPr lang="ru-RU" sz="4000" dirty="0" smtClean="0">
                <a:latin typeface="Arial" charset="0"/>
              </a:rPr>
              <a:t>валовая прибыль</a:t>
            </a:r>
            <a:r>
              <a:rPr lang="en-US" sz="4000" dirty="0" smtClean="0">
                <a:latin typeface="Arial" charset="0"/>
              </a:rPr>
              <a:t>)</a:t>
            </a:r>
            <a:r>
              <a:rPr lang="ru-RU" sz="4000" dirty="0" smtClean="0">
                <a:latin typeface="Arial" charset="0"/>
              </a:rPr>
              <a:t> - пример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755650" y="1412875"/>
          <a:ext cx="7777163" cy="5119688"/>
        </p:xfrm>
        <a:graphic>
          <a:graphicData uri="http://schemas.openxmlformats.org/presentationml/2006/ole">
            <p:oleObj spid="_x0000_s3074" name="Visio" r:id="rId3" imgW="10638813" imgH="7005591" progId="Visio.Drawing.11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9F1C2-B95F-4975-87BC-51B7416CB56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B0E9B-C1F3-47C2-86C0-34DB8716A9EF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5" cy="750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Единое информационное пространство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Структура – информационная модель предприятия</a:t>
            </a:r>
          </a:p>
          <a:p>
            <a:r>
              <a:rPr lang="ru-RU" dirty="0" smtClean="0"/>
              <a:t>Информационная модель предприятия интегрирует информационные модели сервисов</a:t>
            </a:r>
          </a:p>
          <a:p>
            <a:r>
              <a:rPr lang="ru-RU" dirty="0" smtClean="0"/>
              <a:t>Каждый сервис имеет свою информационную модель, которая используется для чтения/записи, отображения и преобразования данных в ходе реализации сервиса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32-5B13-49D0-9AD0-11D6D7A66B51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Информационная модель предприятия </a:t>
            </a:r>
            <a:r>
              <a:rPr lang="en-US" dirty="0" smtClean="0"/>
              <a:t>– </a:t>
            </a:r>
            <a:r>
              <a:rPr lang="ru-RU" dirty="0" smtClean="0"/>
              <a:t>семантическая сеть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Сущность</a:t>
            </a:r>
          </a:p>
          <a:p>
            <a:r>
              <a:rPr lang="ru-RU" dirty="0" smtClean="0"/>
              <a:t>Отношение</a:t>
            </a:r>
          </a:p>
          <a:p>
            <a:pPr lvl="1"/>
            <a:r>
              <a:rPr lang="ru-RU" dirty="0" smtClean="0"/>
              <a:t>Задаваемое явно</a:t>
            </a:r>
          </a:p>
          <a:p>
            <a:pPr lvl="1"/>
            <a:r>
              <a:rPr lang="ru-RU" dirty="0" smtClean="0"/>
              <a:t>Вычисляемое</a:t>
            </a:r>
          </a:p>
          <a:p>
            <a:pPr lvl="2"/>
            <a:r>
              <a:rPr lang="ru-RU" dirty="0" smtClean="0"/>
              <a:t>с помощью предикатов</a:t>
            </a:r>
          </a:p>
          <a:p>
            <a:pPr lvl="2"/>
            <a:r>
              <a:rPr lang="ru-RU" dirty="0" smtClean="0"/>
              <a:t>с помощью лямбда выражений</a:t>
            </a:r>
          </a:p>
          <a:p>
            <a:r>
              <a:rPr lang="ru-RU" dirty="0" smtClean="0"/>
              <a:t>Класс (множество), определяемое с помощью</a:t>
            </a:r>
          </a:p>
          <a:p>
            <a:pPr lvl="1"/>
            <a:r>
              <a:rPr lang="ru-RU" dirty="0" smtClean="0"/>
              <a:t>перечислений</a:t>
            </a:r>
          </a:p>
          <a:p>
            <a:pPr lvl="1"/>
            <a:r>
              <a:rPr lang="ru-RU" dirty="0" smtClean="0"/>
              <a:t>операций над множествами (</a:t>
            </a:r>
            <a:r>
              <a:rPr lang="en-US" dirty="0" smtClean="0"/>
              <a:t>+, /, *, x)</a:t>
            </a:r>
          </a:p>
          <a:p>
            <a:pPr lvl="1"/>
            <a:r>
              <a:rPr lang="ru-RU" dirty="0" smtClean="0"/>
              <a:t>предикатов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06D5-BE92-45B4-A966-72AD7422DD96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ИТ на производственном предприятии «вчера»: «островная» автоматизация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Маневренное управление бизнесом на основе BPM/ACM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3F77B-1452-4D51-BD48-9760F335F7D0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472608" cy="458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dirty="0" smtClean="0"/>
              <a:t>Информационная модель сервиса (фрагмент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06D5-BE92-45B4-A966-72AD7422DD96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8140109" cy="357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Унифицированный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интефейс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доступа к данным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632848" cy="48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10.09.2013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06D5-BE92-45B4-A966-72AD7422DD96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ZAO "Mosflowline", 2013 (c)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Унифицированный </a:t>
            </a:r>
            <a:r>
              <a:rPr lang="en-US" dirty="0" smtClean="0"/>
              <a:t>web-</a:t>
            </a:r>
            <a:r>
              <a:rPr lang="ru-RU" dirty="0" smtClean="0"/>
              <a:t>интерфейс пользователя</a:t>
            </a:r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8352928" cy="300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06D5-BE92-45B4-A966-72AD7422DD96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Унифицированный конструктор </a:t>
            </a:r>
            <a:r>
              <a:rPr lang="ru-RU" smtClean="0"/>
              <a:t>информационных объектов</a:t>
            </a:r>
            <a:endParaRPr lang="ru-RU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881017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06D5-BE92-45B4-A966-72AD7422DD96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Инструментарий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BPMS (</a:t>
            </a:r>
            <a:r>
              <a:rPr lang="en-US" dirty="0" err="1" smtClean="0"/>
              <a:t>Bizagi</a:t>
            </a:r>
            <a:r>
              <a:rPr lang="en-US" dirty="0" smtClean="0"/>
              <a:t>, IBM, Oracle, </a:t>
            </a:r>
            <a:r>
              <a:rPr lang="en-US" dirty="0" err="1" smtClean="0"/>
              <a:t>Pegasystems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ACMS (</a:t>
            </a:r>
            <a:r>
              <a:rPr lang="en-US" dirty="0" err="1" smtClean="0"/>
              <a:t>Cordys</a:t>
            </a:r>
            <a:r>
              <a:rPr lang="en-US" dirty="0" smtClean="0"/>
              <a:t>, IBM, Papyrus, ACM-systems)</a:t>
            </a:r>
            <a:endParaRPr lang="ru-RU" dirty="0" smtClean="0"/>
          </a:p>
          <a:p>
            <a:r>
              <a:rPr lang="en-US" dirty="0" smtClean="0"/>
              <a:t>ESB (</a:t>
            </a:r>
            <a:r>
              <a:rPr lang="en-US" dirty="0" err="1" smtClean="0"/>
              <a:t>WebMethods</a:t>
            </a:r>
            <a:r>
              <a:rPr lang="en-US" dirty="0" smtClean="0"/>
              <a:t> ESB,  </a:t>
            </a:r>
            <a:r>
              <a:rPr lang="en-US" dirty="0" err="1" smtClean="0"/>
              <a:t>ActiveMatrix</a:t>
            </a:r>
            <a:r>
              <a:rPr lang="en-US" dirty="0" smtClean="0"/>
              <a:t> Service Bus, Oracle Service Bus, IBM </a:t>
            </a:r>
            <a:r>
              <a:rPr lang="en-US" dirty="0" err="1" smtClean="0"/>
              <a:t>Websphere</a:t>
            </a:r>
            <a:r>
              <a:rPr lang="en-US" dirty="0" smtClean="0"/>
              <a:t> Message Broker, Apache MQ)</a:t>
            </a:r>
          </a:p>
          <a:p>
            <a:r>
              <a:rPr lang="ru-RU" dirty="0" smtClean="0"/>
              <a:t>Интеграционная платформа (</a:t>
            </a:r>
            <a:r>
              <a:rPr lang="en-US" dirty="0" smtClean="0"/>
              <a:t>IBM </a:t>
            </a:r>
            <a:r>
              <a:rPr lang="en-US" dirty="0" err="1" smtClean="0"/>
              <a:t>Websphere</a:t>
            </a:r>
            <a:r>
              <a:rPr lang="en-US" dirty="0" smtClean="0"/>
              <a:t>, Oracle, </a:t>
            </a:r>
            <a:r>
              <a:rPr lang="en-US" dirty="0" err="1" smtClean="0"/>
              <a:t>Talend</a:t>
            </a:r>
            <a:r>
              <a:rPr lang="en-US" dirty="0" smtClean="0"/>
              <a:t>: Eclipse + </a:t>
            </a:r>
            <a:r>
              <a:rPr lang="en-US" dirty="0" err="1" smtClean="0"/>
              <a:t>JBoss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32-5B13-49D0-9AD0-11D6D7A66B51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(</a:t>
            </a:r>
            <a:r>
              <a:rPr lang="en-US" dirty="0" smtClean="0"/>
              <a:t>I)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Обособление (но не отделение) системы управления в </a:t>
            </a:r>
            <a:r>
              <a:rPr lang="ru-RU" dirty="0" err="1" smtClean="0"/>
              <a:t>ИТ-инфраструктуре</a:t>
            </a:r>
            <a:endParaRPr lang="ru-RU" dirty="0" smtClean="0"/>
          </a:p>
          <a:p>
            <a:r>
              <a:rPr lang="ru-RU" dirty="0" smtClean="0"/>
              <a:t>Система управления строится по принципу </a:t>
            </a:r>
            <a:r>
              <a:rPr lang="en-US" dirty="0" smtClean="0"/>
              <a:t>MDA (</a:t>
            </a:r>
            <a:r>
              <a:rPr lang="ru-RU" dirty="0" smtClean="0"/>
              <a:t>с использованием </a:t>
            </a:r>
            <a:r>
              <a:rPr lang="en-US" dirty="0" smtClean="0"/>
              <a:t>BPM</a:t>
            </a:r>
            <a:r>
              <a:rPr lang="ru-RU" dirty="0" smtClean="0"/>
              <a:t>/</a:t>
            </a:r>
            <a:r>
              <a:rPr lang="en-US" dirty="0" smtClean="0"/>
              <a:t>ACM)</a:t>
            </a:r>
          </a:p>
          <a:p>
            <a:r>
              <a:rPr lang="ru-RU" i="1" dirty="0" smtClean="0"/>
              <a:t>Не лукавить! Модели процессов должны быть непосредственно исполняемыми (без промежуточной настройки)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32-5B13-49D0-9AD0-11D6D7A66B51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(</a:t>
            </a:r>
            <a:r>
              <a:rPr lang="en-US" dirty="0" smtClean="0"/>
              <a:t>II)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Модель бизнес-процесса должна включать в себя описание достигаемых целей, которые должны принадлежать дереву целей бизнеса</a:t>
            </a:r>
          </a:p>
          <a:p>
            <a:r>
              <a:rPr lang="ru-RU" dirty="0" smtClean="0"/>
              <a:t>Дерево целей бизнеса – не презентация в </a:t>
            </a:r>
            <a:r>
              <a:rPr lang="en-US" dirty="0" smtClean="0"/>
              <a:t>PowerPoint</a:t>
            </a:r>
            <a:r>
              <a:rPr lang="ru-RU" dirty="0" smtClean="0"/>
              <a:t>, а совокупность логических высказываний, связанных друг с другом отношением логического следования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32-5B13-49D0-9AD0-11D6D7A66B51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(</a:t>
            </a:r>
            <a:r>
              <a:rPr lang="en-US" dirty="0" smtClean="0"/>
              <a:t>II</a:t>
            </a:r>
            <a:r>
              <a:rPr lang="en-US" dirty="0" smtClean="0"/>
              <a:t>I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Единое информационное пространство строится на основе семантической сети, интегрирующей информационные модели отдельных сервисов, образующих бизнес-процессы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32-5B13-49D0-9AD0-11D6D7A66B51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Спасибо за внимание!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Контакты для обсуждения:</a:t>
            </a:r>
          </a:p>
          <a:p>
            <a:pPr lvl="1" eaLnBrk="1" hangingPunct="1"/>
            <a:r>
              <a:rPr lang="ru-RU" dirty="0" smtClean="0"/>
              <a:t>Кузин В. Е. </a:t>
            </a:r>
            <a:endParaRPr lang="en-US" dirty="0" smtClean="0"/>
          </a:p>
          <a:p>
            <a:pPr lvl="1" eaLnBrk="1" hangingPunct="1"/>
            <a:r>
              <a:rPr lang="en-US" dirty="0" smtClean="0">
                <a:hlinkClick r:id="rId2"/>
              </a:rPr>
              <a:t>zilbernstein@gmail.com</a:t>
            </a:r>
            <a:endParaRPr lang="en-US" dirty="0" smtClean="0"/>
          </a:p>
          <a:p>
            <a:pPr lvl="1" eaLnBrk="1" hangingPunct="1"/>
            <a:r>
              <a:rPr lang="en-US" dirty="0" smtClean="0"/>
              <a:t>+7-916-619-7712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EBB67-A102-4FCB-9BA4-1E4764CDAA3E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ИТ на производственном предприятии «сегодня»: бизнес-логика жестко «закодирована» внутри КИС</a:t>
            </a:r>
            <a:endParaRPr lang="ru-RU" sz="3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32-5B13-49D0-9AD0-11D6D7A66B51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44824"/>
            <a:ext cx="4568344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«Следствия» текущей ситуации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Бизнес работает так, как закодировал программист (</a:t>
            </a:r>
            <a:r>
              <a:rPr lang="en-US" dirty="0" smtClean="0"/>
              <a:t>1c</a:t>
            </a:r>
            <a:r>
              <a:rPr lang="ru-RU" dirty="0" smtClean="0"/>
              <a:t>, </a:t>
            </a:r>
            <a:r>
              <a:rPr lang="en-US" dirty="0" smtClean="0"/>
              <a:t>SAP, Oracle, …).</a:t>
            </a:r>
            <a:endParaRPr lang="ru-RU" dirty="0" smtClean="0"/>
          </a:p>
          <a:p>
            <a:r>
              <a:rPr lang="ru-RU" dirty="0" smtClean="0"/>
              <a:t>Монополия на данные (данными «владеет»: гл. бухгалтер, </a:t>
            </a:r>
            <a:r>
              <a:rPr lang="ru-RU" dirty="0" err="1" smtClean="0"/>
              <a:t>ит-директор</a:t>
            </a:r>
            <a:r>
              <a:rPr lang="ru-RU" dirty="0" smtClean="0"/>
              <a:t>, …)</a:t>
            </a:r>
          </a:p>
          <a:p>
            <a:endParaRPr lang="ru-RU" dirty="0"/>
          </a:p>
          <a:p>
            <a:pPr algn="ctr">
              <a:buNone/>
            </a:pPr>
            <a:r>
              <a:rPr lang="ru-RU" dirty="0" smtClean="0"/>
              <a:t>СНИЖАЕТСЯ УПРАВЛЯЕМОСТЬ И </a:t>
            </a:r>
            <a:r>
              <a:rPr lang="ru-RU" smtClean="0"/>
              <a:t>МАНЕВРЕННОСТЬ БИЗНЕСА, БИЗНЕС-ЦЕЛИ НЕ ДОСТИГАЮТСЯ!!!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32-5B13-49D0-9AD0-11D6D7A66B5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ИТ на производственном предприятии «завтра»: «муравейник»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Аншиной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Четко поставленные цели, собранные в иерархию. Нижний уровень – </a:t>
            </a:r>
            <a:r>
              <a:rPr lang="ru-RU" dirty="0" err="1" smtClean="0"/>
              <a:t>уровень</a:t>
            </a:r>
            <a:r>
              <a:rPr lang="ru-RU" dirty="0" smtClean="0"/>
              <a:t> рядовых сотрудников</a:t>
            </a:r>
          </a:p>
          <a:p>
            <a:r>
              <a:rPr lang="ru-RU" dirty="0" smtClean="0"/>
              <a:t>Относительная свобода действий, подкрепленная автоматизацией управления бизнес-процессами</a:t>
            </a:r>
          </a:p>
          <a:p>
            <a:r>
              <a:rPr lang="ru-RU" dirty="0" smtClean="0"/>
              <a:t>Квалификация</a:t>
            </a:r>
          </a:p>
          <a:p>
            <a:r>
              <a:rPr lang="ru-RU" dirty="0" smtClean="0"/>
              <a:t>Мотивация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32-5B13-49D0-9AD0-11D6D7A66B5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Состояние ИТ на производственном предприятии </a:t>
            </a: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ЗАВТРА</a:t>
            </a:r>
            <a:endParaRPr lang="ru-RU" sz="3600" b="1" i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91866-E4D3-4C26-B203-685FBD36EFF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6984776" cy="491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Принципы и технологии</a:t>
            </a:r>
            <a:r>
              <a:rPr lang="en-US" sz="3600" dirty="0" smtClean="0"/>
              <a:t> </a:t>
            </a:r>
            <a:r>
              <a:rPr lang="ru-RU" sz="3600" dirty="0" smtClean="0"/>
              <a:t>«муравейника» (маневренного управления бизнесом)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BPM (</a:t>
            </a:r>
            <a:r>
              <a:rPr lang="ru-RU" dirty="0" smtClean="0"/>
              <a:t>управление бизнес-процессами) </a:t>
            </a:r>
          </a:p>
          <a:p>
            <a:pPr lvl="1"/>
            <a:r>
              <a:rPr lang="ru-RU" dirty="0" smtClean="0"/>
              <a:t>на основе </a:t>
            </a:r>
            <a:r>
              <a:rPr lang="en-US" dirty="0" smtClean="0"/>
              <a:t>BPMN</a:t>
            </a:r>
            <a:r>
              <a:rPr lang="ru-RU" dirty="0" smtClean="0"/>
              <a:t> (нотация описания управления бизнес-процессами) + </a:t>
            </a:r>
          </a:p>
          <a:p>
            <a:pPr lvl="1"/>
            <a:r>
              <a:rPr lang="ru-RU" dirty="0" smtClean="0"/>
              <a:t>на основе </a:t>
            </a:r>
            <a:r>
              <a:rPr lang="en-US" dirty="0" smtClean="0"/>
              <a:t>ACM (CMMN – </a:t>
            </a:r>
            <a:r>
              <a:rPr lang="ru-RU" dirty="0" smtClean="0"/>
              <a:t>нотация описания управления ситуациями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smtClean="0"/>
              <a:t>MDA (Model Driven Architecture) – </a:t>
            </a:r>
            <a:r>
              <a:rPr lang="ru-RU" dirty="0" smtClean="0"/>
              <a:t>архитектура (предприятия) определяется моделями (изменение модели = изменение архитектуры)</a:t>
            </a:r>
          </a:p>
          <a:p>
            <a:endParaRPr lang="en-US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32-5B13-49D0-9AD0-11D6D7A66B5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Принципы и технологии</a:t>
            </a:r>
            <a:r>
              <a:rPr lang="en-US" sz="3600" dirty="0"/>
              <a:t> </a:t>
            </a:r>
            <a:r>
              <a:rPr lang="ru-RU" sz="3600" dirty="0"/>
              <a:t>«муравейника» (маневренного управления бизнесом)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Целеориентированное</a:t>
            </a:r>
            <a:r>
              <a:rPr lang="ru-RU" dirty="0" smtClean="0"/>
              <a:t> управление бизнес-процессами (модель бизнес-процесса включает описание изменение состояния системы, обеспечивающее достижение бизнес- целей)</a:t>
            </a:r>
          </a:p>
          <a:p>
            <a:r>
              <a:rPr lang="ru-RU" dirty="0" smtClean="0"/>
              <a:t>Единое </a:t>
            </a:r>
            <a:r>
              <a:rPr lang="ru-RU" dirty="0" smtClean="0"/>
              <a:t>информационное пространство на основе семантической сети </a:t>
            </a:r>
            <a:r>
              <a:rPr lang="en-US" dirty="0" smtClean="0"/>
              <a:t>(OWL, RDF)</a:t>
            </a:r>
            <a:r>
              <a:rPr lang="ru-RU" dirty="0" smtClean="0"/>
              <a:t>, которая поддерживается с использованием распределенных хранилищ данных, </a:t>
            </a:r>
            <a:r>
              <a:rPr lang="en-US" dirty="0" smtClean="0"/>
              <a:t>ESB, Prolog-</a:t>
            </a:r>
            <a:r>
              <a:rPr lang="ru-RU" dirty="0" smtClean="0"/>
              <a:t>процессора, </a:t>
            </a:r>
            <a:r>
              <a:rPr lang="en-US" dirty="0" smtClean="0"/>
              <a:t>LISP-</a:t>
            </a:r>
            <a:r>
              <a:rPr lang="ru-RU" dirty="0" smtClean="0"/>
              <a:t>процессора.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Маневренное управление бизнесом на основе BPM/ACM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32-5B13-49D0-9AD0-11D6D7A66B5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4972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972</Words>
  <Application>Microsoft Office PowerPoint</Application>
  <PresentationFormat>Экран (4:3)</PresentationFormat>
  <Paragraphs>212</Paragraphs>
  <Slides>38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Тема Office</vt:lpstr>
      <vt:lpstr>Visio</vt:lpstr>
      <vt:lpstr>Маневренное управление бизнесом на основе BPM/ACM</vt:lpstr>
      <vt:lpstr>Эволюция ИТ предприятия</vt:lpstr>
      <vt:lpstr>ИТ на производственном предприятии «вчера»: «островная» автоматизация</vt:lpstr>
      <vt:lpstr>ИТ на производственном предприятии «сегодня»: бизнес-логика жестко «закодирована» внутри КИС</vt:lpstr>
      <vt:lpstr>«Следствия» текущей ситуации</vt:lpstr>
      <vt:lpstr>ИТ на производственном предприятии «завтра»: «муравейник» Аншиной</vt:lpstr>
      <vt:lpstr>Состояние ИТ на производственном предприятии ЗАВТРА</vt:lpstr>
      <vt:lpstr>Принципы и технологии «муравейника» (маневренного управления бизнесом)</vt:lpstr>
      <vt:lpstr>Принципы и технологии «муравейника» (маневренного управления бизнесом)</vt:lpstr>
      <vt:lpstr>Парадигмы управления бизнес-процессами</vt:lpstr>
      <vt:lpstr>Пример MDA №1: открытие заказа в производство (I)</vt:lpstr>
      <vt:lpstr>Пример MDA №1: открытие заказа в производство (II)</vt:lpstr>
      <vt:lpstr>Пример MDA №2 – выполнение заказа на поставку </vt:lpstr>
      <vt:lpstr>Пример MDA №2 – выполнение заказа на поставку </vt:lpstr>
      <vt:lpstr>Стандарт CMMN, базовые понятия - I</vt:lpstr>
      <vt:lpstr>Стандарт CMMN, базовые понятия - II</vt:lpstr>
      <vt:lpstr>Пример MDA №2 в CMMN</vt:lpstr>
      <vt:lpstr>Пример MDA №3 – подготовка ценового предложения</vt:lpstr>
      <vt:lpstr>Бизнес-процесс – целенаправленное движение бизнес-системы в пространстве состояний</vt:lpstr>
      <vt:lpstr>Траектория движения в пространстве состояний</vt:lpstr>
      <vt:lpstr>Терминальный уровень пространства состояний</vt:lpstr>
      <vt:lpstr>«Свертка» пространства состояний (пример)</vt:lpstr>
      <vt:lpstr>Дерево целей, интегрированное с организационной структурой</vt:lpstr>
      <vt:lpstr>Элементарный шаг движения в пространстве состояний - сервис</vt:lpstr>
      <vt:lpstr>Пример сервиса</vt:lpstr>
      <vt:lpstr>Декомпозиция цели (валовая прибыль) - пример</vt:lpstr>
      <vt:lpstr>Слайд 27</vt:lpstr>
      <vt:lpstr>Единое информационное пространство</vt:lpstr>
      <vt:lpstr>Информационная модель предприятия – семантическая сеть:</vt:lpstr>
      <vt:lpstr>Информационная модель сервиса (фрагмент)</vt:lpstr>
      <vt:lpstr>Унифицированный интефейс доступа к данным</vt:lpstr>
      <vt:lpstr>Унифицированный web-интерфейс пользователя</vt:lpstr>
      <vt:lpstr>Унифицированный конструктор информационных объектов</vt:lpstr>
      <vt:lpstr>Инструментарий</vt:lpstr>
      <vt:lpstr>Выводы (I)</vt:lpstr>
      <vt:lpstr>Выводы (II)</vt:lpstr>
      <vt:lpstr>Выводы (III)</vt:lpstr>
      <vt:lpstr>Спасибо за внимание!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Маневренное управление бизнесом на основе BPM/ACM</dc:title>
  <dc:creator>Kuzin</dc:creator>
  <cp:lastModifiedBy>Kuzin</cp:lastModifiedBy>
  <cp:revision>77</cp:revision>
  <dcterms:created xsi:type="dcterms:W3CDTF">2013-11-07T01:26:03Z</dcterms:created>
  <dcterms:modified xsi:type="dcterms:W3CDTF">2013-11-07T11:18:08Z</dcterms:modified>
</cp:coreProperties>
</file>