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71" r:id="rId1"/>
  </p:sldMasterIdLst>
  <p:notesMasterIdLst>
    <p:notesMasterId r:id="rId20"/>
  </p:notesMasterIdLst>
  <p:handoutMasterIdLst>
    <p:handoutMasterId r:id="rId21"/>
  </p:handoutMasterIdLst>
  <p:sldIdLst>
    <p:sldId id="374" r:id="rId2"/>
    <p:sldId id="401" r:id="rId3"/>
    <p:sldId id="429" r:id="rId4"/>
    <p:sldId id="376" r:id="rId5"/>
    <p:sldId id="427" r:id="rId6"/>
    <p:sldId id="420" r:id="rId7"/>
    <p:sldId id="422" r:id="rId8"/>
    <p:sldId id="421" r:id="rId9"/>
    <p:sldId id="405" r:id="rId10"/>
    <p:sldId id="423" r:id="rId11"/>
    <p:sldId id="389" r:id="rId12"/>
    <p:sldId id="409" r:id="rId13"/>
    <p:sldId id="418" r:id="rId14"/>
    <p:sldId id="410" r:id="rId15"/>
    <p:sldId id="399" r:id="rId16"/>
    <p:sldId id="411" r:id="rId17"/>
    <p:sldId id="392" r:id="rId18"/>
    <p:sldId id="428" r:id="rId19"/>
  </p:sldIdLst>
  <p:sldSz cx="9144000" cy="6858000" type="screen4x3"/>
  <p:notesSz cx="6797675" cy="987425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3884">
          <p15:clr>
            <a:srgbClr val="A4A3A4"/>
          </p15:clr>
        </p15:guide>
        <p15:guide id="2" orient="horz" pos="663">
          <p15:clr>
            <a:srgbClr val="A4A3A4"/>
          </p15:clr>
        </p15:guide>
        <p15:guide id="3" orient="horz" pos="1142">
          <p15:clr>
            <a:srgbClr val="A4A3A4"/>
          </p15:clr>
        </p15:guide>
        <p15:guide id="4" orient="horz" pos="1207">
          <p15:clr>
            <a:srgbClr val="A4A3A4"/>
          </p15:clr>
        </p15:guide>
        <p15:guide id="5" orient="horz" pos="3748">
          <p15:clr>
            <a:srgbClr val="A4A3A4"/>
          </p15:clr>
        </p15:guide>
        <p15:guide id="6" orient="horz" pos="1480">
          <p15:clr>
            <a:srgbClr val="A4A3A4"/>
          </p15:clr>
        </p15:guide>
        <p15:guide id="7" pos="431">
          <p15:clr>
            <a:srgbClr val="A4A3A4"/>
          </p15:clr>
        </p15:guide>
        <p15:guide id="8" pos="4558">
          <p15:clr>
            <a:srgbClr val="A4A3A4"/>
          </p15:clr>
        </p15:guide>
        <p15:guide id="9" pos="5375">
          <p15:clr>
            <a:srgbClr val="A4A3A4"/>
          </p15:clr>
        </p15:guide>
        <p15:guide id="10" pos="4477" userDrawn="1">
          <p15:clr>
            <a:srgbClr val="A4A3A4"/>
          </p15:clr>
        </p15:guide>
        <p15:guide id="11" orient="horz" pos="2387" userDrawn="1">
          <p15:clr>
            <a:srgbClr val="A4A3A4"/>
          </p15:clr>
        </p15:guide>
        <p15:guide id="12" pos="340" userDrawn="1">
          <p15:clr>
            <a:srgbClr val="A4A3A4"/>
          </p15:clr>
        </p15:guide>
        <p15:guide id="13" pos="5239" userDrawn="1">
          <p15:clr>
            <a:srgbClr val="A4A3A4"/>
          </p15:clr>
        </p15:guide>
        <p15:guide id="14" orient="horz" pos="1706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7">
          <p15:clr>
            <a:srgbClr val="A4A3A4"/>
          </p15:clr>
        </p15:guide>
        <p15:guide id="2" pos="2100">
          <p15:clr>
            <a:srgbClr val="A4A3A4"/>
          </p15:clr>
        </p15:guide>
        <p15:guide id="3" orient="horz" pos="3110">
          <p15:clr>
            <a:srgbClr val="A4A3A4"/>
          </p15:clr>
        </p15:guide>
        <p15:guide id="4" pos="2140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Удалова Е.С." initials="УЕ" lastIdx="2" clrIdx="0"/>
  <p:cmAuthor id="1" name="Вельянинова А. C." initials="Alex" lastIdx="22" clrIdx="1"/>
  <p:cmAuthor id="2" name="Юрченко Ю.Ю." initials="ЮЮ" lastIdx="13" clrIdx="2"/>
  <p:cmAuthor id="3" name="Щербак М.С." initials="ЩМ" lastIdx="5" clrIdx="3"/>
  <p:cmAuthor id="4" name="Вельянинова А. C." initials="ВАC" lastIdx="17" clrIdx="4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699"/>
    <a:srgbClr val="000000"/>
    <a:srgbClr val="841A1D"/>
    <a:srgbClr val="FFFFFF"/>
    <a:srgbClr val="92C6FA"/>
    <a:srgbClr val="7F7F7F"/>
    <a:srgbClr val="F5C040"/>
    <a:srgbClr val="A5E7C0"/>
    <a:srgbClr val="33BCBF"/>
    <a:srgbClr val="34BEA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DA37D80-6434-44D0-A028-1B22A696006F}" styleName="Светлый стиль 3 - акцент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E3FDE45-AF77-4B5C-9715-49D594BDF05E}" styleName="Светлый стиль 1 - акцент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21E4AEA4-8DFA-4A89-87EB-49C32662AFE0}" styleName="Средний стиль 2 -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441" autoAdjust="0"/>
    <p:restoredTop sz="96305" autoAdjust="0"/>
  </p:normalViewPr>
  <p:slideViewPr>
    <p:cSldViewPr>
      <p:cViewPr>
        <p:scale>
          <a:sx n="125" d="100"/>
          <a:sy n="125" d="100"/>
        </p:scale>
        <p:origin x="618" y="-696"/>
      </p:cViewPr>
      <p:guideLst>
        <p:guide orient="horz" pos="3884"/>
        <p:guide orient="horz" pos="663"/>
        <p:guide orient="horz" pos="1142"/>
        <p:guide orient="horz" pos="1207"/>
        <p:guide orient="horz" pos="3748"/>
        <p:guide orient="horz" pos="1480"/>
        <p:guide pos="431"/>
        <p:guide pos="4558"/>
        <p:guide pos="5375"/>
        <p:guide pos="4477"/>
        <p:guide orient="horz" pos="2387"/>
        <p:guide pos="340"/>
        <p:guide pos="5239"/>
        <p:guide orient="horz" pos="1706"/>
      </p:guideLst>
    </p:cSldViewPr>
  </p:slideViewPr>
  <p:outlineViewPr>
    <p:cViewPr>
      <p:scale>
        <a:sx n="33" d="100"/>
        <a:sy n="33" d="100"/>
      </p:scale>
      <p:origin x="0" y="288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200" d="100"/>
        <a:sy n="200" d="100"/>
      </p:scale>
      <p:origin x="0" y="0"/>
    </p:cViewPr>
  </p:sorterViewPr>
  <p:notesViewPr>
    <p:cSldViewPr showGuides="1">
      <p:cViewPr>
        <p:scale>
          <a:sx n="150" d="100"/>
          <a:sy n="150" d="100"/>
        </p:scale>
        <p:origin x="-2562" y="72"/>
      </p:cViewPr>
      <p:guideLst>
        <p:guide orient="horz" pos="3127"/>
        <p:guide pos="2100"/>
        <p:guide orient="horz" pos="3110"/>
        <p:guide pos="214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commentAuthors" Target="commentAuthor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46400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4FB24E6F-66BE-4282-83D4-FC07032F50FB}" type="datetimeFigureOut">
              <a:rPr lang="ru-RU"/>
              <a:pPr>
                <a:defRPr/>
              </a:pPr>
              <a:t>06.11.2013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1" y="9378951"/>
            <a:ext cx="2946400" cy="4937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49688" y="9378951"/>
            <a:ext cx="2946400" cy="4937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EA6F81A4-F8CC-4CC1-901B-843714975CC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9551571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46400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17A60C1F-67EA-4A75-8EDD-437E45690368}" type="datetimeFigureOut">
              <a:rPr lang="ru-RU"/>
              <a:pPr>
                <a:defRPr/>
              </a:pPr>
              <a:t>06.11.2013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30275" y="739775"/>
            <a:ext cx="4937125" cy="370363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451" y="4691064"/>
            <a:ext cx="5438775" cy="44418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1" y="9378951"/>
            <a:ext cx="2946400" cy="4937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49688" y="9378951"/>
            <a:ext cx="2946400" cy="4937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9DE7F708-FFB7-4624-B9B7-C71EA3539B1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3696743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DE7F708-FFB7-4624-B9B7-C71EA3539B1A}" type="slidenum">
              <a:rPr lang="ru-RU" smtClean="0"/>
              <a:pPr>
                <a:defRPr/>
              </a:pPr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0935023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charset="0"/>
              <a:buChar char="•"/>
            </a:pPr>
            <a:r>
              <a:rPr lang="ru-RU" dirty="0" smtClean="0"/>
              <a:t>Рассмотрим основный составляющие</a:t>
            </a:r>
            <a:r>
              <a:rPr lang="ru-RU" baseline="0" dirty="0" smtClean="0"/>
              <a:t> УОА (</a:t>
            </a:r>
            <a:r>
              <a:rPr lang="ru-RU" dirty="0" smtClean="0"/>
              <a:t>Зачитать</a:t>
            </a:r>
            <a:r>
              <a:rPr lang="ru-RU" baseline="0" dirty="0" smtClean="0"/>
              <a:t> их)</a:t>
            </a:r>
            <a:endParaRPr lang="ru-RU" baseline="0" dirty="0"/>
          </a:p>
          <a:p>
            <a:pPr marL="171450" indent="-171450">
              <a:buFont typeface="Arial" charset="0"/>
              <a:buChar char="•"/>
            </a:pPr>
            <a:r>
              <a:rPr lang="ru-RU" baseline="0" dirty="0" smtClean="0"/>
              <a:t>Далее я подробно расшифрую каждую из них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DE7F708-FFB7-4624-B9B7-C71EA3539B1A}" type="slidenum">
              <a:rPr lang="ru-RU" smtClean="0"/>
              <a:pPr>
                <a:defRPr/>
              </a:pPr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6616738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>
          <a:xfrm>
            <a:off x="678641" y="4793892"/>
            <a:ext cx="5438775" cy="4441825"/>
          </a:xfrm>
        </p:spPr>
        <p:txBody>
          <a:bodyPr/>
          <a:lstStyle/>
          <a:p>
            <a:pPr marL="171450" indent="-171450">
              <a:buFont typeface="Arial" charset="0"/>
              <a:buChar char="•"/>
            </a:pPr>
            <a:r>
              <a:rPr lang="ru-RU" sz="800" baseline="0" dirty="0" smtClean="0">
                <a:solidFill>
                  <a:srgbClr val="FF0000"/>
                </a:solidFill>
              </a:rPr>
              <a:t>На основании нашего опыта, в качестве основных принципов построения УОА, мы формулируем следующие</a:t>
            </a:r>
          </a:p>
          <a:p>
            <a:pPr marL="171450" indent="-171450">
              <a:buFont typeface="Arial" charset="0"/>
              <a:buChar char="•"/>
            </a:pPr>
            <a:r>
              <a:rPr lang="ru-RU" sz="800" baseline="0" dirty="0" smtClean="0">
                <a:solidFill>
                  <a:srgbClr val="FF0000"/>
                </a:solidFill>
              </a:rPr>
              <a:t>Далее по каждому принципу (без первый, второй, …) с рассказом о предпосылках к его выделению (ЦУС – необходимо для централизации учета и </a:t>
            </a:r>
            <a:r>
              <a:rPr lang="ru-RU" sz="800" baseline="0" dirty="0" err="1" smtClean="0">
                <a:solidFill>
                  <a:srgbClr val="FF0000"/>
                </a:solidFill>
              </a:rPr>
              <a:t>т.д</a:t>
            </a:r>
            <a:r>
              <a:rPr lang="ru-RU" sz="800" baseline="0" dirty="0" smtClean="0">
                <a:solidFill>
                  <a:srgbClr val="FF0000"/>
                </a:solidFill>
              </a:rPr>
              <a:t>…) Тут же упоминание про компонентную среду</a:t>
            </a:r>
          </a:p>
          <a:p>
            <a:pPr marL="171450" indent="-171450">
              <a:buFont typeface="Arial" charset="0"/>
              <a:buChar char="•"/>
            </a:pPr>
            <a:r>
              <a:rPr lang="ru-RU" sz="800" baseline="0" dirty="0" smtClean="0">
                <a:solidFill>
                  <a:srgbClr val="FF0000"/>
                </a:solidFill>
              </a:rPr>
              <a:t>Рассмотрим каждый принцип подробнее</a:t>
            </a:r>
          </a:p>
          <a:p>
            <a:pPr marL="171450" indent="-171450">
              <a:buFont typeface="Arial" charset="0"/>
              <a:buChar char="•"/>
            </a:pPr>
            <a:endParaRPr lang="ru-RU" sz="800" baseline="0" dirty="0" smtClean="0">
              <a:solidFill>
                <a:srgbClr val="FF0000"/>
              </a:solidFill>
            </a:endParaRPr>
          </a:p>
          <a:p>
            <a:pPr marL="0" indent="0">
              <a:buFont typeface="Arial" charset="0"/>
              <a:buNone/>
            </a:pPr>
            <a:endParaRPr lang="ru-RU" sz="800" dirty="0" smtClean="0">
              <a:solidFill>
                <a:srgbClr val="FF0000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DE7F708-FFB7-4624-B9B7-C71EA3539B1A}" type="slidenum">
              <a:rPr lang="ru-RU" smtClean="0"/>
              <a:pPr>
                <a:defRPr/>
              </a:pPr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4351706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>
          <a:xfrm>
            <a:off x="678641" y="4793892"/>
            <a:ext cx="5438775" cy="4441825"/>
          </a:xfrm>
        </p:spPr>
        <p:txBody>
          <a:bodyPr/>
          <a:lstStyle/>
          <a:p>
            <a:pPr marL="171450" indent="-171450">
              <a:buFont typeface="Arial" charset="0"/>
              <a:buChar char="•"/>
            </a:pPr>
            <a:r>
              <a:rPr lang="ru-RU" sz="800" dirty="0" smtClean="0">
                <a:solidFill>
                  <a:srgbClr val="FF0000"/>
                </a:solidFill>
              </a:rPr>
              <a:t>В организации ведется несколько</a:t>
            </a:r>
            <a:r>
              <a:rPr lang="ru-RU" sz="800" baseline="0" dirty="0" smtClean="0">
                <a:solidFill>
                  <a:srgbClr val="FF0000"/>
                </a:solidFill>
              </a:rPr>
              <a:t> видов учета (например, бух, налог, управ, склад, </a:t>
            </a:r>
            <a:r>
              <a:rPr lang="ru-RU" sz="800" baseline="0" dirty="0" err="1" smtClean="0">
                <a:solidFill>
                  <a:srgbClr val="FF0000"/>
                </a:solidFill>
              </a:rPr>
              <a:t>хоз</a:t>
            </a:r>
            <a:r>
              <a:rPr lang="ru-RU" sz="800" baseline="0" dirty="0" smtClean="0">
                <a:solidFill>
                  <a:srgbClr val="FF0000"/>
                </a:solidFill>
              </a:rPr>
              <a:t>…). </a:t>
            </a:r>
          </a:p>
          <a:p>
            <a:pPr marL="171450" indent="-171450">
              <a:buFont typeface="Arial" charset="0"/>
              <a:buChar char="•"/>
            </a:pPr>
            <a:r>
              <a:rPr lang="ru-RU" sz="800" dirty="0" smtClean="0">
                <a:solidFill>
                  <a:srgbClr val="FF0000"/>
                </a:solidFill>
              </a:rPr>
              <a:t>Совокупность всех учетных процессов</a:t>
            </a:r>
            <a:r>
              <a:rPr lang="ru-RU" sz="800" baseline="0" dirty="0" smtClean="0">
                <a:solidFill>
                  <a:srgbClr val="FF0000"/>
                </a:solidFill>
              </a:rPr>
              <a:t> предприятия по определенному виду учета назовем учетным слоем</a:t>
            </a:r>
            <a:endParaRPr lang="ru-RU" sz="800" dirty="0" smtClean="0">
              <a:solidFill>
                <a:srgbClr val="FF0000"/>
              </a:solidFill>
            </a:endParaRPr>
          </a:p>
          <a:p>
            <a:pPr marL="171450" indent="-171450">
              <a:buFont typeface="Arial" charset="0"/>
              <a:buChar char="•"/>
            </a:pPr>
            <a:r>
              <a:rPr lang="ru-RU" sz="800" dirty="0" smtClean="0">
                <a:solidFill>
                  <a:srgbClr val="FF0000"/>
                </a:solidFill>
              </a:rPr>
              <a:t>В каждой компоненте ведется какая-то</a:t>
            </a:r>
            <a:r>
              <a:rPr lang="ru-RU" sz="800" baseline="0" dirty="0" smtClean="0">
                <a:solidFill>
                  <a:srgbClr val="FF0000"/>
                </a:solidFill>
              </a:rPr>
              <a:t> часть </a:t>
            </a:r>
            <a:r>
              <a:rPr lang="ru-RU" sz="800" dirty="0" smtClean="0">
                <a:solidFill>
                  <a:srgbClr val="FF0000"/>
                </a:solidFill>
              </a:rPr>
              <a:t>одного</a:t>
            </a:r>
            <a:r>
              <a:rPr lang="ru-RU" sz="800" baseline="0" dirty="0" smtClean="0">
                <a:solidFill>
                  <a:srgbClr val="FF0000"/>
                </a:solidFill>
              </a:rPr>
              <a:t> или нескольких видов учета. На рисунке разные виды учета отмечены разными цветами. Для упрощения восприятия можем, например, считать, что синий – это бухучет, зеленый – налоговый, а оранжевый – управленческий учет. </a:t>
            </a:r>
          </a:p>
          <a:p>
            <a:pPr marL="171450" indent="-171450">
              <a:buFont typeface="Arial" charset="0"/>
              <a:buChar char="•"/>
            </a:pPr>
            <a:r>
              <a:rPr lang="ru-RU" sz="800" baseline="0" dirty="0" smtClean="0">
                <a:solidFill>
                  <a:srgbClr val="FF0000"/>
                </a:solidFill>
              </a:rPr>
              <a:t>Учет отражается в виде учетных событий (например, наступление событий по сделкам, исполнение бизнес-операций и др.)</a:t>
            </a:r>
          </a:p>
          <a:p>
            <a:pPr marL="171450" indent="-171450">
              <a:buFont typeface="Arial" charset="0"/>
              <a:buChar char="•"/>
            </a:pPr>
            <a:r>
              <a:rPr lang="ru-RU" sz="800" baseline="0" dirty="0" smtClean="0">
                <a:solidFill>
                  <a:srgbClr val="FF0000"/>
                </a:solidFill>
              </a:rPr>
              <a:t>Для трансляции этих событий организуется учетная связь</a:t>
            </a:r>
            <a:endParaRPr lang="ru-RU" sz="800" dirty="0" smtClean="0">
              <a:solidFill>
                <a:srgbClr val="FF0000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DE7F708-FFB7-4624-B9B7-C71EA3539B1A}" type="slidenum">
              <a:rPr lang="ru-RU" smtClean="0"/>
              <a:pPr>
                <a:defRPr/>
              </a:pPr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4351706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>
          <a:xfrm>
            <a:off x="678641" y="4793892"/>
            <a:ext cx="5438775" cy="4441825"/>
          </a:xfrm>
        </p:spPr>
        <p:txBody>
          <a:bodyPr/>
          <a:lstStyle/>
          <a:p>
            <a:pPr marL="171450" indent="-171450">
              <a:buFont typeface="Arial" charset="0"/>
              <a:buChar char="•"/>
            </a:pPr>
            <a:r>
              <a:rPr lang="ru-RU" sz="800" dirty="0" smtClean="0">
                <a:solidFill>
                  <a:srgbClr val="FF0000"/>
                </a:solidFill>
              </a:rPr>
              <a:t>Для построения УОА создается новая</a:t>
            </a:r>
            <a:r>
              <a:rPr lang="ru-RU" sz="800" baseline="0" dirty="0" smtClean="0">
                <a:solidFill>
                  <a:srgbClr val="FF0000"/>
                </a:solidFill>
              </a:rPr>
              <a:t> компонента – ЦУС</a:t>
            </a:r>
          </a:p>
          <a:p>
            <a:pPr marL="171450" indent="-171450">
              <a:buFont typeface="Arial" charset="0"/>
              <a:buChar char="•"/>
            </a:pPr>
            <a:r>
              <a:rPr lang="ru-RU" sz="800" baseline="0" dirty="0" smtClean="0">
                <a:solidFill>
                  <a:srgbClr val="FF0000"/>
                </a:solidFill>
              </a:rPr>
              <a:t>Она выполняет функцию централизации учетов, собирает и консолидирует все учетные данные из систем, и является носителем учетной политики, выполняя функцию контроля и координации учета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DE7F708-FFB7-4624-B9B7-C71EA3539B1A}" type="slidenum">
              <a:rPr lang="ru-RU" smtClean="0"/>
              <a:pPr>
                <a:defRPr/>
              </a:pPr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4351706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>
          <a:xfrm>
            <a:off x="678641" y="4793892"/>
            <a:ext cx="5438775" cy="4441825"/>
          </a:xfrm>
        </p:spPr>
        <p:txBody>
          <a:bodyPr/>
          <a:lstStyle/>
          <a:p>
            <a:pPr marL="171450" indent="-171450">
              <a:buFont typeface="Arial" charset="0"/>
              <a:buChar char="•"/>
            </a:pPr>
            <a:r>
              <a:rPr lang="ru-RU" sz="800" dirty="0" smtClean="0">
                <a:solidFill>
                  <a:srgbClr val="FF0000"/>
                </a:solidFill>
              </a:rPr>
              <a:t>Начать с напоминания про учетные слои и виды учета (приведя примеры и связав цвета с</a:t>
            </a:r>
            <a:r>
              <a:rPr lang="ru-RU" sz="800" baseline="0" dirty="0" smtClean="0">
                <a:solidFill>
                  <a:srgbClr val="FF0000"/>
                </a:solidFill>
              </a:rPr>
              <a:t> примерами</a:t>
            </a:r>
            <a:r>
              <a:rPr lang="ru-RU" sz="800" dirty="0" smtClean="0">
                <a:solidFill>
                  <a:srgbClr val="FF0000"/>
                </a:solidFill>
              </a:rPr>
              <a:t>)</a:t>
            </a:r>
          </a:p>
          <a:p>
            <a:pPr marL="171450" indent="-171450">
              <a:buFont typeface="Arial" charset="0"/>
              <a:buChar char="•"/>
            </a:pPr>
            <a:r>
              <a:rPr lang="ru-RU" sz="800" dirty="0" smtClean="0">
                <a:solidFill>
                  <a:srgbClr val="FF0000"/>
                </a:solidFill>
              </a:rPr>
              <a:t>Для обмена объектами</a:t>
            </a:r>
            <a:r>
              <a:rPr lang="ru-RU" sz="800" baseline="0" dirty="0" smtClean="0">
                <a:solidFill>
                  <a:srgbClr val="FF0000"/>
                </a:solidFill>
              </a:rPr>
              <a:t> учета и учетными событиями ЦУС  и систем организуется учетная связь. Это – (из слайда)</a:t>
            </a:r>
            <a:endParaRPr lang="ru-RU" sz="800" dirty="0" smtClean="0">
              <a:solidFill>
                <a:srgbClr val="FF0000"/>
              </a:solidFill>
            </a:endParaRPr>
          </a:p>
          <a:p>
            <a:pPr marL="171450" indent="-171450">
              <a:buFont typeface="Arial" charset="0"/>
              <a:buChar char="•"/>
            </a:pPr>
            <a:r>
              <a:rPr lang="ru-RU" sz="800" dirty="0" smtClean="0">
                <a:solidFill>
                  <a:srgbClr val="FF0000"/>
                </a:solidFill>
              </a:rPr>
              <a:t>Перечислить ее</a:t>
            </a:r>
            <a:r>
              <a:rPr lang="ru-RU" sz="800" baseline="0" dirty="0" smtClean="0">
                <a:solidFill>
                  <a:srgbClr val="FF0000"/>
                </a:solidFill>
              </a:rPr>
              <a:t> функции</a:t>
            </a:r>
          </a:p>
          <a:p>
            <a:pPr marL="171450" indent="-171450">
              <a:buFont typeface="Arial" charset="0"/>
              <a:buChar char="•"/>
            </a:pPr>
            <a:r>
              <a:rPr lang="ru-RU" sz="800" baseline="0" dirty="0" smtClean="0">
                <a:solidFill>
                  <a:srgbClr val="FF0000"/>
                </a:solidFill>
              </a:rPr>
              <a:t>Описать процесс консолидации учетов и распространения УП, водя указателем по слайду</a:t>
            </a:r>
          </a:p>
          <a:p>
            <a:pPr marL="171450" indent="-171450">
              <a:buFont typeface="Arial" charset="0"/>
              <a:buChar char="•"/>
            </a:pPr>
            <a:endParaRPr lang="ru-RU" sz="800" baseline="0" dirty="0" smtClean="0">
              <a:solidFill>
                <a:srgbClr val="FF0000"/>
              </a:solidFill>
            </a:endParaRPr>
          </a:p>
          <a:p>
            <a:pPr>
              <a:spcAft>
                <a:spcPts val="300"/>
              </a:spcAft>
            </a:pPr>
            <a:r>
              <a:rPr lang="ru-RU" sz="1600" dirty="0" smtClean="0"/>
              <a:t>Функции учетной связи:</a:t>
            </a:r>
          </a:p>
          <a:p>
            <a:pPr lvl="1">
              <a:spcAft>
                <a:spcPts val="0"/>
              </a:spcAft>
            </a:pPr>
            <a:r>
              <a:rPr lang="ru-RU" sz="1400" dirty="0" smtClean="0"/>
              <a:t>Обмен данными</a:t>
            </a:r>
          </a:p>
          <a:p>
            <a:pPr lvl="1">
              <a:spcAft>
                <a:spcPts val="0"/>
              </a:spcAft>
            </a:pPr>
            <a:r>
              <a:rPr lang="ru-RU" sz="1400" dirty="0" smtClean="0"/>
              <a:t>Верификация учетных данных, поступающих в Центральную учетную систему из бизнес-приложений</a:t>
            </a:r>
          </a:p>
          <a:p>
            <a:pPr lvl="1">
              <a:spcAft>
                <a:spcPts val="0"/>
              </a:spcAft>
            </a:pPr>
            <a:r>
              <a:rPr lang="ru-RU" sz="1400" dirty="0" smtClean="0"/>
              <a:t>Распространение учетной политики (единые правила, политика, принципы, методология учета) от Центральной учетной системы к бизнес-приложениям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DE7F708-FFB7-4624-B9B7-C71EA3539B1A}" type="slidenum">
              <a:rPr lang="ru-RU" smtClean="0"/>
              <a:pPr>
                <a:defRPr/>
              </a:pPr>
              <a:t>14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4351706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charset="0"/>
              <a:buChar char="•"/>
            </a:pPr>
            <a:r>
              <a:rPr lang="ru-RU" dirty="0" smtClean="0"/>
              <a:t>Рассмотрим</a:t>
            </a:r>
            <a:r>
              <a:rPr lang="ru-RU" baseline="0" dirty="0" smtClean="0"/>
              <a:t> п</a:t>
            </a:r>
            <a:r>
              <a:rPr lang="ru-RU" dirty="0" smtClean="0"/>
              <a:t>одробнее учетную</a:t>
            </a:r>
            <a:r>
              <a:rPr lang="ru-RU" baseline="0" dirty="0" smtClean="0"/>
              <a:t> политику</a:t>
            </a:r>
          </a:p>
          <a:p>
            <a:pPr marL="171450" indent="-171450">
              <a:buFont typeface="Arial" charset="0"/>
              <a:buChar char="•"/>
            </a:pPr>
            <a:r>
              <a:rPr lang="ru-RU" baseline="0" dirty="0" smtClean="0"/>
              <a:t>УП – это совокупность </a:t>
            </a:r>
            <a:r>
              <a:rPr lang="ru-RU" sz="1200" dirty="0" smtClean="0"/>
              <a:t>единых правил, политик, принципов, ведения учета (говорить обобщенное про контроль</a:t>
            </a:r>
            <a:r>
              <a:rPr lang="ru-RU" sz="1200" baseline="0" dirty="0" smtClean="0"/>
              <a:t> и распространение</a:t>
            </a:r>
            <a:r>
              <a:rPr lang="ru-RU" sz="1200" dirty="0" smtClean="0"/>
              <a:t>)</a:t>
            </a:r>
          </a:p>
          <a:p>
            <a:pPr marL="171450" indent="-171450">
              <a:buFont typeface="Arial" charset="0"/>
              <a:buChar char="•"/>
            </a:pPr>
            <a:r>
              <a:rPr lang="ru-RU" dirty="0" smtClean="0"/>
              <a:t>В качестве примера, механизмом для создания правил учетной политики и мониторинга их могут использоваться так называемые контрольные процедуры. Примером контрольных процедур в простейшем случае является контроль разрешенных корреспонденций счетов.</a:t>
            </a:r>
            <a:r>
              <a:rPr lang="ru-RU" baseline="0" dirty="0" smtClean="0"/>
              <a:t> Так же </a:t>
            </a:r>
            <a:r>
              <a:rPr lang="ru-RU" baseline="0" dirty="0" err="1" smtClean="0"/>
              <a:t>контировки</a:t>
            </a:r>
            <a:r>
              <a:rPr lang="ru-RU" baseline="0" dirty="0" smtClean="0"/>
              <a:t> могут распространяться</a:t>
            </a:r>
            <a:r>
              <a:rPr lang="ru-RU" dirty="0" smtClean="0"/>
              <a:t>. В</a:t>
            </a:r>
            <a:r>
              <a:rPr lang="ru-RU" baseline="0" dirty="0" smtClean="0"/>
              <a:t> более сложном случае это может быть запрет на совершение операции (например на рынке ЦБ), при достижении совокупности показателей критический значений. </a:t>
            </a:r>
            <a:r>
              <a:rPr lang="ru-RU" dirty="0" smtClean="0"/>
              <a:t>Контрольные процедуры могут работать как</a:t>
            </a:r>
            <a:r>
              <a:rPr lang="ru-RU" baseline="0" dirty="0" smtClean="0"/>
              <a:t> в режиме уведомления, </a:t>
            </a:r>
            <a:r>
              <a:rPr lang="ru-RU" dirty="0" smtClean="0"/>
              <a:t>выдавая соответствующие отчеты по некорректным данным, по которым ответственные сотрудники будут вносят исправления,</a:t>
            </a:r>
            <a:r>
              <a:rPr lang="ru-RU" baseline="0" dirty="0" smtClean="0"/>
              <a:t> так и в режиме автоматического запрета совершения каких-либо операций</a:t>
            </a:r>
            <a:r>
              <a:rPr lang="ru-RU" dirty="0" smtClean="0"/>
              <a:t>.</a:t>
            </a:r>
          </a:p>
          <a:p>
            <a:pPr marL="171450" indent="-171450">
              <a:buFont typeface="Arial" charset="0"/>
              <a:buChar char="•"/>
            </a:pPr>
            <a:endParaRPr lang="ru-RU" dirty="0" smtClean="0"/>
          </a:p>
          <a:p>
            <a:pPr marL="171450" marR="0" indent="-17145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lang="ru-RU" sz="1200" dirty="0" smtClean="0"/>
              <a:t>Настройка учетной политики выполняется на разных уровнях иерархии: в планах счетов (консолидированный уровень), </a:t>
            </a:r>
            <a:br>
              <a:rPr lang="ru-RU" sz="1200" dirty="0" smtClean="0"/>
            </a:br>
            <a:r>
              <a:rPr lang="ru-RU" sz="1200" dirty="0" smtClean="0"/>
              <a:t>ГО и филиальной сети</a:t>
            </a:r>
            <a:endParaRPr lang="ru-RU" dirty="0" smtClean="0"/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DE7F708-FFB7-4624-B9B7-C71EA3539B1A}" type="slidenum">
              <a:rPr lang="ru-RU" smtClean="0"/>
              <a:pPr>
                <a:defRPr/>
              </a:pPr>
              <a:t>15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2009209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marR="0" indent="-17145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lang="ru-RU" sz="1200" dirty="0" smtClean="0"/>
              <a:t>Бывает когда у бизнес-приложения </a:t>
            </a:r>
            <a:r>
              <a:rPr lang="ru-RU" sz="1200" baseline="0" dirty="0" smtClean="0"/>
              <a:t>отсутствует необходимый нам учетный слой</a:t>
            </a:r>
            <a:r>
              <a:rPr lang="ru-RU" sz="1200" dirty="0" smtClean="0"/>
              <a:t>.</a:t>
            </a:r>
            <a:r>
              <a:rPr lang="ru-RU" sz="1200" baseline="0" dirty="0" smtClean="0"/>
              <a:t> На рисунке – это система 2</a:t>
            </a:r>
            <a:endParaRPr lang="ru-RU" sz="1200" dirty="0" smtClean="0"/>
          </a:p>
          <a:p>
            <a:pPr marL="171450" marR="0" indent="-17145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lang="ru-RU" sz="1200" dirty="0" smtClean="0"/>
              <a:t>Примером такой ситуации является внедрение</a:t>
            </a:r>
            <a:r>
              <a:rPr lang="ru-RU" sz="1200" baseline="0" dirty="0" smtClean="0"/>
              <a:t> зарекомендовавшего себя</a:t>
            </a:r>
            <a:r>
              <a:rPr lang="ru-RU" sz="1200" dirty="0" smtClean="0"/>
              <a:t> западного</a:t>
            </a:r>
            <a:r>
              <a:rPr lang="ru-RU" sz="1200" baseline="0" dirty="0" smtClean="0"/>
              <a:t> приложения для автоматизации определенной бизнес-области, которое</a:t>
            </a:r>
            <a:r>
              <a:rPr lang="ru-RU" sz="1200" dirty="0" smtClean="0"/>
              <a:t> или вообще не ведет учет или не ведет</a:t>
            </a:r>
            <a:r>
              <a:rPr lang="ru-RU" sz="1200" baseline="0" dirty="0" smtClean="0"/>
              <a:t> его </a:t>
            </a:r>
            <a:r>
              <a:rPr lang="ru-RU" sz="1200" dirty="0" smtClean="0"/>
              <a:t>в соответствии с требованиями</a:t>
            </a:r>
            <a:r>
              <a:rPr lang="ru-RU" sz="1200" baseline="0" dirty="0" smtClean="0"/>
              <a:t> регулятора</a:t>
            </a:r>
            <a:endParaRPr lang="ru-RU" sz="1200" dirty="0" smtClean="0"/>
          </a:p>
          <a:p>
            <a:pPr marL="171450" marR="0" indent="-17145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lang="ru-RU" sz="1200" dirty="0" smtClean="0"/>
              <a:t>В таких случаях внедряется специальное приложение — </a:t>
            </a:r>
            <a:r>
              <a:rPr lang="ru-RU" sz="1200" b="1" dirty="0" smtClean="0"/>
              <a:t>Универсальный учетный модуль</a:t>
            </a:r>
          </a:p>
          <a:p>
            <a:pPr marL="171450" marR="0" indent="-17145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lang="ru-RU" sz="1200" b="0" dirty="0" smtClean="0"/>
              <a:t>УУМ</a:t>
            </a:r>
            <a:r>
              <a:rPr lang="ru-RU" sz="1200" b="0" baseline="0" dirty="0" smtClean="0"/>
              <a:t> получает события от бизнес-приложения и транслирует их в ЦУС. Также на базе УУМ организуется обратная связь для приложения</a:t>
            </a:r>
            <a:endParaRPr lang="ru-RU" sz="1200" b="0" dirty="0" smtClean="0"/>
          </a:p>
          <a:p>
            <a:pPr marL="171450" marR="0" indent="-17145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lang="ru-RU" sz="1200" dirty="0" smtClean="0"/>
              <a:t>Подводя</a:t>
            </a:r>
            <a:r>
              <a:rPr lang="ru-RU" sz="1200" baseline="0" dirty="0" smtClean="0"/>
              <a:t> итоги. На данном рисунке приведена УОА со всеми составляющими: бизнес приложения, ЦУС, учетная связь, УУМ</a:t>
            </a:r>
            <a:endParaRPr lang="ru-RU" sz="1200" dirty="0" smtClean="0"/>
          </a:p>
          <a:p>
            <a:pPr marL="171450" marR="0" indent="-17145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endParaRPr lang="ru-RU" sz="1200" dirty="0" smtClean="0"/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DE7F708-FFB7-4624-B9B7-C71EA3539B1A}" type="slidenum">
              <a:rPr lang="ru-RU" smtClean="0"/>
              <a:pPr>
                <a:defRPr/>
              </a:pPr>
              <a:t>16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2812978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charset="0"/>
              <a:buChar char="•"/>
            </a:pPr>
            <a:r>
              <a:rPr lang="ru-RU" dirty="0" smtClean="0"/>
              <a:t>В завершении доклада хочется</a:t>
            </a:r>
            <a:r>
              <a:rPr lang="ru-RU" baseline="0" dirty="0" smtClean="0"/>
              <a:t> отметить, что рассмотренные принципы построения –это не теоретические исследования «сферического коня в вакууме». Это наш многолетний опыт построения УОА, которым и хотелось поделиться в моем выступлении</a:t>
            </a:r>
          </a:p>
          <a:p>
            <a:pPr marL="171450" indent="-171450">
              <a:buFont typeface="Arial" charset="0"/>
              <a:buChar char="•"/>
            </a:pPr>
            <a:r>
              <a:rPr lang="ru-RU" dirty="0" smtClean="0"/>
              <a:t>Наиболее</a:t>
            </a:r>
            <a:r>
              <a:rPr lang="ru-RU" baseline="0" dirty="0" smtClean="0"/>
              <a:t> значимыми проектами с точки зрения опыта построения УОА</a:t>
            </a:r>
            <a:r>
              <a:rPr lang="en-US" baseline="0" dirty="0" smtClean="0"/>
              <a:t> </a:t>
            </a:r>
            <a:r>
              <a:rPr lang="ru-RU" baseline="0" dirty="0" smtClean="0"/>
              <a:t>являются…</a:t>
            </a:r>
          </a:p>
          <a:p>
            <a:pPr marL="171450" indent="-171450">
              <a:buFont typeface="Arial" charset="0"/>
              <a:buChar char="•"/>
            </a:pPr>
            <a:r>
              <a:rPr lang="ru-RU" baseline="0" dirty="0" smtClean="0"/>
              <a:t>Модуль </a:t>
            </a:r>
            <a:r>
              <a:rPr lang="ru-RU" baseline="0" dirty="0" err="1" smtClean="0"/>
              <a:t>конс</a:t>
            </a:r>
            <a:r>
              <a:rPr lang="ru-RU" baseline="0" dirty="0" smtClean="0"/>
              <a:t>. Отчетности был создан в СМ для консолидации</a:t>
            </a:r>
          </a:p>
          <a:p>
            <a:pPr marL="171450" indent="-171450">
              <a:buFont typeface="Arial" charset="0"/>
              <a:buChar char="•"/>
            </a:pPr>
            <a:r>
              <a:rPr lang="ru-RU" baseline="0" dirty="0" smtClean="0"/>
              <a:t>Подробнее про ГБК+ и БФО. В рамках компонентной архитектуры созданы ЦУС и УУМ… </a:t>
            </a:r>
          </a:p>
          <a:p>
            <a:pPr marL="171450" indent="-171450">
              <a:buFont typeface="Arial" charset="0"/>
              <a:buChar char="•"/>
            </a:pPr>
            <a:r>
              <a:rPr lang="ru-RU" baseline="0" dirty="0" smtClean="0"/>
              <a:t>При построении УОА ни один </a:t>
            </a:r>
            <a:r>
              <a:rPr lang="en-US" baseline="0" dirty="0" smtClean="0"/>
              <a:t>IT </a:t>
            </a:r>
            <a:r>
              <a:rPr lang="ru-RU" baseline="0" dirty="0" smtClean="0"/>
              <a:t>ландшафт наших клиентов не пострадал</a:t>
            </a:r>
            <a:endParaRPr lang="ru-RU" dirty="0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DE7F708-FFB7-4624-B9B7-C71EA3539B1A}" type="slidenum">
              <a:rPr lang="ru-RU" smtClean="0"/>
              <a:pPr>
                <a:defRPr/>
              </a:pPr>
              <a:t>17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8279098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DE7F708-FFB7-4624-B9B7-C71EA3539B1A}" type="slidenum">
              <a:rPr lang="ru-RU" smtClean="0"/>
              <a:pPr>
                <a:defRPr/>
              </a:pPr>
              <a:t>18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2161032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charset="0"/>
              <a:buChar char="•"/>
            </a:pPr>
            <a:r>
              <a:rPr lang="ru-RU" baseline="0" dirty="0" smtClean="0"/>
              <a:t>Работаю в Компании </a:t>
            </a:r>
            <a:r>
              <a:rPr lang="en-US" baseline="0" dirty="0" err="1" smtClean="0"/>
              <a:t>Custis</a:t>
            </a:r>
            <a:endParaRPr lang="en-US" baseline="0" dirty="0" smtClean="0"/>
          </a:p>
          <a:p>
            <a:pPr marL="171450" indent="-171450">
              <a:buFont typeface="Arial" charset="0"/>
              <a:buChar char="•"/>
            </a:pPr>
            <a:r>
              <a:rPr lang="ru-RU" baseline="0" dirty="0" smtClean="0"/>
              <a:t>Компания на рынке с 96 года и занимается заказной разработкой</a:t>
            </a:r>
          </a:p>
          <a:p>
            <a:pPr marL="171450" indent="-171450">
              <a:buFont typeface="Arial" charset="0"/>
              <a:buChar char="•"/>
            </a:pPr>
            <a:r>
              <a:rPr lang="ru-RU" baseline="0" dirty="0" smtClean="0"/>
              <a:t>Компания 200+ человек</a:t>
            </a:r>
            <a:endParaRPr lang="en-US" baseline="0" dirty="0" smtClean="0"/>
          </a:p>
          <a:p>
            <a:pPr marL="171450" indent="-171450">
              <a:buFont typeface="Arial" charset="0"/>
              <a:buChar char="•"/>
            </a:pPr>
            <a:r>
              <a:rPr lang="ru-RU" dirty="0" smtClean="0"/>
              <a:t>Крупные заказчики: …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DE7F708-FFB7-4624-B9B7-C71EA3539B1A}" type="slidenum">
              <a:rPr lang="ru-RU" smtClean="0"/>
              <a:pPr>
                <a:defRPr/>
              </a:pPr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4937612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 rtl="0" eaLnBrk="1" fontAlgn="t" latinLnBrk="0" hangingPunct="1">
              <a:buFont typeface="Arial" charset="0"/>
              <a:buChar char="•"/>
            </a:pPr>
            <a:r>
              <a:rPr lang="ru-RU" baseline="0" dirty="0" smtClean="0"/>
              <a:t>Услуга нашей Компания – это «бережное внедрение </a:t>
            </a:r>
            <a:r>
              <a:rPr lang="ru-RU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масштабных учетно-аналитических</a:t>
            </a:r>
            <a:r>
              <a:rPr lang="ru-RU" sz="1200" b="0" i="0" u="none" strike="noStrike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систем</a:t>
            </a:r>
            <a:r>
              <a:rPr lang="ru-RU" b="0" baseline="0" dirty="0" smtClean="0"/>
              <a:t>»</a:t>
            </a:r>
          </a:p>
          <a:p>
            <a:pPr marL="171450" indent="-171450" rtl="0" eaLnBrk="1" fontAlgn="t" latinLnBrk="0" hangingPunct="1">
              <a:buFont typeface="Arial" charset="0"/>
              <a:buChar char="•"/>
            </a:pPr>
            <a:r>
              <a:rPr lang="ru-RU" b="0" dirty="0" smtClean="0"/>
              <a:t>При</a:t>
            </a:r>
            <a:r>
              <a:rPr lang="ru-RU" b="0" baseline="0" dirty="0" smtClean="0"/>
              <a:t> этом наша особенность – это создание систем для автоматизации оригинальных бизнес-процессов в крупных динамично развивающихся компаниях</a:t>
            </a:r>
            <a:endParaRPr lang="ru-RU" b="0" dirty="0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DE7F708-FFB7-4624-B9B7-C71EA3539B1A}" type="slidenum">
              <a:rPr lang="ru-RU" smtClean="0"/>
              <a:pPr>
                <a:defRPr/>
              </a:pPr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042351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marR="0" indent="-17145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lang="ru-RU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В качестве одного из инструментов управления используется учет…</a:t>
            </a:r>
          </a:p>
          <a:p>
            <a:pPr marL="171450" marR="0" indent="-17145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lang="ru-RU" sz="1200" baseline="0" dirty="0" smtClean="0"/>
              <a:t>Инструмент может применяться как для </a:t>
            </a:r>
            <a:r>
              <a:rPr lang="ru-RU" sz="1200" dirty="0" smtClean="0"/>
              <a:t>Управление операционное, так и для управление развитием</a:t>
            </a:r>
          </a:p>
          <a:p>
            <a:pPr marL="171450" marR="0" indent="-17145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lang="ru-RU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Так же данный инструмент управления может применяться на разных уровнях (</a:t>
            </a:r>
            <a:r>
              <a:rPr lang="ru-RU" sz="1200" baseline="0" dirty="0" smtClean="0"/>
              <a:t>операционном, тактическом, стратегическом</a:t>
            </a:r>
            <a:r>
              <a:rPr lang="ru-RU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)</a:t>
            </a:r>
            <a:endParaRPr lang="ru-RU" sz="1200" baseline="0" dirty="0" smtClean="0"/>
          </a:p>
          <a:p>
            <a:pPr marL="171450" indent="-171450">
              <a:buFont typeface="Arial" charset="0"/>
              <a:buChar char="•"/>
            </a:pPr>
            <a:r>
              <a:rPr lang="ru-RU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Понятие учета обычно сильно </a:t>
            </a:r>
            <a:r>
              <a:rPr lang="ru-RU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заужается</a:t>
            </a:r>
            <a:r>
              <a:rPr lang="ru-RU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до бух учета. Хотелось бы акцентировать внимание, что понятие учета имеет более широкую область применения. </a:t>
            </a:r>
            <a:endParaRPr lang="en-US" sz="1200" kern="1200" baseline="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171450" indent="-171450">
              <a:buFont typeface="Arial" charset="0"/>
              <a:buChar char="•"/>
            </a:pPr>
            <a:r>
              <a:rPr lang="ru-RU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Привести примеры: бух учет, налоговый, управленческий и др.»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DE7F708-FFB7-4624-B9B7-C71EA3539B1A}" type="slidenum">
              <a:rPr lang="ru-RU" smtClean="0"/>
              <a:pPr>
                <a:defRPr/>
              </a:pPr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4937612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charset="0"/>
              <a:buChar char="•"/>
            </a:pPr>
            <a:r>
              <a:rPr lang="ru-RU" dirty="0" smtClean="0"/>
              <a:t>Учет,</a:t>
            </a:r>
            <a:r>
              <a:rPr lang="ru-RU" baseline="0" dirty="0" smtClean="0"/>
              <a:t> как один из инструментов управления, оперирует таким понятием как объект учета. Это…</a:t>
            </a:r>
          </a:p>
          <a:p>
            <a:pPr marL="171450" indent="-171450">
              <a:buFont typeface="Arial" charset="0"/>
              <a:buChar char="•"/>
            </a:pPr>
            <a:r>
              <a:rPr lang="ru-RU" baseline="0" dirty="0" smtClean="0"/>
              <a:t>Учет на уровне бизнеса – это…</a:t>
            </a:r>
          </a:p>
          <a:p>
            <a:pPr marL="171450" indent="-171450">
              <a:buFont typeface="Arial" charset="0"/>
              <a:buChar char="•"/>
            </a:pPr>
            <a:r>
              <a:rPr lang="ru-RU" baseline="0" dirty="0" smtClean="0"/>
              <a:t>Учет</a:t>
            </a:r>
            <a:r>
              <a:rPr lang="ru-RU" dirty="0" smtClean="0"/>
              <a:t>,</a:t>
            </a:r>
            <a:r>
              <a:rPr lang="ru-RU" baseline="0" dirty="0" smtClean="0"/>
              <a:t> как один из инструментов управления, может использоваться для наблюдения и управления. </a:t>
            </a:r>
          </a:p>
          <a:p>
            <a:pPr marL="171450" indent="-171450">
              <a:buFont typeface="Arial" charset="0"/>
              <a:buChar char="•"/>
            </a:pPr>
            <a:r>
              <a:rPr lang="ru-RU" dirty="0" smtClean="0"/>
              <a:t>В </a:t>
            </a:r>
            <a:r>
              <a:rPr lang="ru-RU" dirty="0"/>
              <a:t>случае </a:t>
            </a:r>
            <a:r>
              <a:rPr lang="ru-RU" b="1" i="1" dirty="0"/>
              <a:t>наблюдения</a:t>
            </a:r>
            <a:r>
              <a:rPr lang="ru-RU" dirty="0"/>
              <a:t> мы ограничиваемся наблюдением за </a:t>
            </a:r>
            <a:r>
              <a:rPr lang="ru-RU" dirty="0" smtClean="0"/>
              <a:t>показателями, </a:t>
            </a:r>
            <a:r>
              <a:rPr lang="ru-RU" dirty="0"/>
              <a:t>представляя их посредством статических или интерактивных отчетов, включая графическую визуализацию. </a:t>
            </a:r>
            <a:r>
              <a:rPr lang="ru-RU" dirty="0" smtClean="0"/>
              <a:t>Интерпретация </a:t>
            </a:r>
            <a:r>
              <a:rPr lang="ru-RU" dirty="0"/>
              <a:t>результатов и принятие на их основе каких-либо решений в этом случае остается за человеком</a:t>
            </a:r>
            <a:r>
              <a:rPr lang="ru-RU" dirty="0" smtClean="0"/>
              <a:t>.</a:t>
            </a:r>
          </a:p>
          <a:p>
            <a:pPr marL="171450" indent="-171450">
              <a:buFont typeface="Arial" charset="0"/>
              <a:buChar char="•"/>
            </a:pPr>
            <a:r>
              <a:rPr lang="ru-RU" dirty="0" smtClean="0"/>
              <a:t>В </a:t>
            </a:r>
            <a:r>
              <a:rPr lang="ru-RU" dirty="0"/>
              <a:t>случае </a:t>
            </a:r>
            <a:r>
              <a:rPr lang="ru-RU" b="1" i="1" dirty="0" smtClean="0"/>
              <a:t>управления</a:t>
            </a:r>
            <a:r>
              <a:rPr lang="ru-RU" dirty="0"/>
              <a:t> мы дополняем систему показателей управляющим контуром, реагирующим на изменения показателей. В простейшем случае это может </a:t>
            </a:r>
            <a:r>
              <a:rPr lang="ru-RU" dirty="0" smtClean="0"/>
              <a:t>быть, например, отправка СМС заданным адресатам </a:t>
            </a:r>
            <a:r>
              <a:rPr lang="ru-RU" dirty="0"/>
              <a:t>в ответ на выходы показателей за заданные предельные </a:t>
            </a:r>
            <a:r>
              <a:rPr lang="ru-RU" dirty="0" smtClean="0"/>
              <a:t>значения. В </a:t>
            </a:r>
            <a:r>
              <a:rPr lang="ru-RU" dirty="0"/>
              <a:t>более сложных </a:t>
            </a:r>
            <a:r>
              <a:rPr lang="ru-RU" dirty="0" smtClean="0"/>
              <a:t>случаях управляющее</a:t>
            </a:r>
            <a:r>
              <a:rPr lang="ru-RU" baseline="0" dirty="0" smtClean="0"/>
              <a:t> воздействие может производиться без вмешательства человек</a:t>
            </a:r>
            <a:r>
              <a:rPr lang="ru-RU" dirty="0" smtClean="0"/>
              <a:t>, </a:t>
            </a:r>
            <a:r>
              <a:rPr lang="ru-RU" dirty="0"/>
              <a:t>например, автоматически формировать задания на завоз в магазины в полностью автоматическом режиме, исходя из текущих </a:t>
            </a:r>
            <a:r>
              <a:rPr lang="ru-RU" dirty="0" smtClean="0"/>
              <a:t>остатков на складе.</a:t>
            </a:r>
            <a:endParaRPr lang="ru-RU" dirty="0"/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DE7F708-FFB7-4624-B9B7-C71EA3539B1A}" type="slidenum">
              <a:rPr lang="ru-RU" smtClean="0"/>
              <a:pPr>
                <a:defRPr/>
              </a:pPr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4937612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charset="0"/>
              <a:buChar char="•"/>
            </a:pPr>
            <a:r>
              <a:rPr lang="ru-RU" baseline="0" dirty="0" smtClean="0"/>
              <a:t>В разных ситуациях учет может использоваться или не использоваться как инструмент управления бизнесом. Но есть ситуации которые способствуют выбору учета, в качестве ключевого инструмента управления</a:t>
            </a:r>
          </a:p>
          <a:p>
            <a:pPr marL="171450" indent="-171450">
              <a:buFont typeface="Arial" charset="0"/>
              <a:buChar char="•"/>
            </a:pPr>
            <a:r>
              <a:rPr lang="ru-RU" baseline="0" dirty="0" smtClean="0"/>
              <a:t>Примерами таких ситуаций являются (и зачитать </a:t>
            </a:r>
            <a:r>
              <a:rPr lang="ru-RU" baseline="0" dirty="0" err="1" smtClean="0"/>
              <a:t>верхнеуровневые</a:t>
            </a:r>
            <a:r>
              <a:rPr lang="ru-RU" baseline="0" dirty="0" smtClean="0"/>
              <a:t> буллиты)</a:t>
            </a:r>
          </a:p>
          <a:p>
            <a:pPr marL="171450" indent="-171450">
              <a:buFont typeface="Arial" charset="0"/>
              <a:buChar char="•"/>
            </a:pPr>
            <a:r>
              <a:rPr lang="ru-RU" dirty="0" smtClean="0"/>
              <a:t>Это</a:t>
            </a:r>
            <a:r>
              <a:rPr lang="ru-RU" baseline="0" dirty="0" smtClean="0"/>
              <a:t> не исчерпывающий список – это примеры</a:t>
            </a:r>
            <a:endParaRPr lang="ru-RU" dirty="0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DE7F708-FFB7-4624-B9B7-C71EA3539B1A}" type="slidenum">
              <a:rPr lang="ru-RU" smtClean="0"/>
              <a:pPr>
                <a:defRPr/>
              </a:pPr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6750488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marR="0" indent="-17145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lang="ru-RU" dirty="0" smtClean="0"/>
              <a:t>Учет</a:t>
            </a:r>
            <a:r>
              <a:rPr lang="ru-RU" baseline="0" dirty="0" smtClean="0"/>
              <a:t> ведется в </a:t>
            </a:r>
            <a:r>
              <a:rPr lang="en-US" baseline="0" dirty="0" smtClean="0"/>
              <a:t>IT </a:t>
            </a:r>
            <a:r>
              <a:rPr lang="ru-RU" baseline="0" dirty="0" smtClean="0"/>
              <a:t>системах, соответственно требования к организации учета со стороны бизнеса отражаются в виде требований к </a:t>
            </a:r>
            <a:r>
              <a:rPr lang="en-US" baseline="0" dirty="0" smtClean="0"/>
              <a:t>IT</a:t>
            </a:r>
            <a:endParaRPr lang="en-US" dirty="0" smtClean="0"/>
          </a:p>
          <a:p>
            <a:pPr marL="171450" marR="0" indent="-17145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lang="ru-RU" dirty="0" smtClean="0"/>
              <a:t>При своей трансформации</a:t>
            </a:r>
            <a:r>
              <a:rPr lang="ru-RU" baseline="0" dirty="0" smtClean="0"/>
              <a:t> у бизнеса появляются требования к </a:t>
            </a:r>
            <a:r>
              <a:rPr lang="en-US" baseline="0" dirty="0" smtClean="0"/>
              <a:t>IT </a:t>
            </a:r>
            <a:r>
              <a:rPr lang="ru-RU" baseline="0" dirty="0" smtClean="0"/>
              <a:t>такие как (и текст из слайда)</a:t>
            </a:r>
          </a:p>
          <a:p>
            <a:pPr marL="171450" marR="0" indent="-17145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lang="ru-RU" dirty="0" smtClean="0"/>
              <a:t>Кроме реализации</a:t>
            </a:r>
            <a:r>
              <a:rPr lang="ru-RU" baseline="0" dirty="0" smtClean="0"/>
              <a:t> </a:t>
            </a:r>
            <a:r>
              <a:rPr lang="ru-RU" dirty="0" smtClean="0"/>
              <a:t>требований от бизнеса, </a:t>
            </a:r>
            <a:r>
              <a:rPr lang="en-US" dirty="0" smtClean="0"/>
              <a:t>IT</a:t>
            </a:r>
            <a:r>
              <a:rPr lang="en-US" baseline="0" dirty="0" smtClean="0"/>
              <a:t> </a:t>
            </a:r>
            <a:r>
              <a:rPr lang="ru-RU" baseline="0" dirty="0" smtClean="0"/>
              <a:t>имеет собственное развитие, которое необходимо сочетать с требованиями от бизнеса</a:t>
            </a:r>
          </a:p>
          <a:p>
            <a:pPr marL="171450" marR="0" indent="-17145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lang="ru-RU" dirty="0" smtClean="0"/>
              <a:t>В результате</a:t>
            </a:r>
            <a:r>
              <a:rPr lang="ru-RU" baseline="0" dirty="0" smtClean="0"/>
              <a:t> такой синергии собственного развития и удовлетворения требований меняющегося бизнеса в </a:t>
            </a:r>
            <a:r>
              <a:rPr lang="en-US" baseline="0" dirty="0" smtClean="0"/>
              <a:t>IT </a:t>
            </a:r>
            <a:r>
              <a:rPr lang="ru-RU" baseline="0" dirty="0" smtClean="0"/>
              <a:t>образуются следующие тренды (зачитать из слайда)</a:t>
            </a:r>
            <a:endParaRPr lang="ru-RU" dirty="0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DE7F708-FFB7-4624-B9B7-C71EA3539B1A}" type="slidenum">
              <a:rPr lang="ru-RU" smtClean="0"/>
              <a:pPr>
                <a:defRPr/>
              </a:pPr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4937612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charset="0"/>
              <a:buChar char="•"/>
            </a:pPr>
            <a:r>
              <a:rPr lang="ru-RU" baseline="0" dirty="0" smtClean="0"/>
              <a:t>Одним из случаев образования Компонентной архитектуры является результат развития </a:t>
            </a:r>
            <a:r>
              <a:rPr lang="en-US" baseline="0" dirty="0" smtClean="0"/>
              <a:t>IT</a:t>
            </a:r>
            <a:r>
              <a:rPr lang="ru-RU" baseline="0" dirty="0" smtClean="0"/>
              <a:t>, когда используются отдельные информационные системы, наилучшим образом подходящие для автоматизации специфичных областей бизнеса</a:t>
            </a:r>
          </a:p>
          <a:p>
            <a:pPr marL="171450" indent="-171450">
              <a:buFont typeface="Arial" charset="0"/>
              <a:buChar char="•"/>
            </a:pPr>
            <a:r>
              <a:rPr lang="ru-RU" baseline="0" dirty="0" smtClean="0"/>
              <a:t>Другим случаем образования Компонентной архитектуры является наследование разнородных систем при консолидации предприятия</a:t>
            </a:r>
            <a:endParaRPr lang="en-US" baseline="0" dirty="0" smtClean="0"/>
          </a:p>
          <a:p>
            <a:pPr marL="171450" indent="-171450">
              <a:buFont typeface="Arial" charset="0"/>
              <a:buChar char="•"/>
            </a:pPr>
            <a:r>
              <a:rPr lang="ru-RU" baseline="0" dirty="0" smtClean="0"/>
              <a:t>Это не исчерпывающий список примеров</a:t>
            </a:r>
          </a:p>
          <a:p>
            <a:pPr marL="171450" indent="-171450">
              <a:buFont typeface="Arial" charset="0"/>
              <a:buChar char="•"/>
            </a:pPr>
            <a:r>
              <a:rPr lang="ru-RU" baseline="0" dirty="0" smtClean="0"/>
              <a:t>Возникает резонный вопрос: текст из слайда</a:t>
            </a:r>
            <a:endParaRPr lang="ru-RU" dirty="0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DE7F708-FFB7-4624-B9B7-C71EA3539B1A}" type="slidenum">
              <a:rPr lang="ru-RU" smtClean="0"/>
              <a:pPr>
                <a:defRPr/>
              </a:pPr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5211266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charset="0"/>
              <a:buChar char="•"/>
            </a:pPr>
            <a:r>
              <a:rPr lang="ru-RU" sz="1200" dirty="0" smtClean="0">
                <a:solidFill>
                  <a:srgbClr val="FF0000"/>
                </a:solidFill>
              </a:rPr>
              <a:t>Для ответа на этот вопрос мы предлагаем решение, которое называется УОА</a:t>
            </a:r>
          </a:p>
          <a:p>
            <a:pPr marL="171450" indent="-171450">
              <a:buFont typeface="Arial" charset="0"/>
              <a:buChar char="•"/>
            </a:pPr>
            <a:r>
              <a:rPr lang="ru-RU" sz="1200" dirty="0" smtClean="0">
                <a:solidFill>
                  <a:srgbClr val="FF0000"/>
                </a:solidFill>
              </a:rPr>
              <a:t>Зачитать что это из слайда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DE7F708-FFB7-4624-B9B7-C71EA3539B1A}" type="slidenum">
              <a:rPr lang="ru-RU" smtClean="0"/>
              <a:pPr>
                <a:defRPr/>
              </a:pPr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6616738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Заголовок 13"/>
          <p:cNvSpPr>
            <a:spLocks noGrp="1"/>
          </p:cNvSpPr>
          <p:nvPr>
            <p:ph type="ctrTitle" hasCustomPrompt="1"/>
          </p:nvPr>
        </p:nvSpPr>
        <p:spPr>
          <a:xfrm>
            <a:off x="539750" y="1916113"/>
            <a:ext cx="6696075" cy="1113606"/>
          </a:xfrm>
        </p:spPr>
        <p:txBody>
          <a:bodyPr anchor="t">
            <a:noAutofit/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lang="en-US" sz="3400" b="1" kern="1200" baseline="0" dirty="0">
                <a:solidFill>
                  <a:schemeClr val="tx1">
                    <a:lumMod val="95000"/>
                    <a:lumOff val="5000"/>
                  </a:schemeClr>
                </a:solidFill>
                <a:latin typeface="Arial" charset="0"/>
                <a:ea typeface="+mj-ea"/>
                <a:cs typeface="Arial" charset="0"/>
              </a:defRPr>
            </a:lvl1pPr>
            <a:extLst/>
          </a:lstStyle>
          <a:p>
            <a:r>
              <a:rPr lang="ru-RU" dirty="0" smtClean="0"/>
              <a:t>Название презентации</a:t>
            </a:r>
            <a:endParaRPr lang="en-US" dirty="0"/>
          </a:p>
        </p:txBody>
      </p:sp>
      <p:sp>
        <p:nvSpPr>
          <p:cNvPr id="22" name="Подзаголовок 21"/>
          <p:cNvSpPr>
            <a:spLocks noGrp="1"/>
          </p:cNvSpPr>
          <p:nvPr>
            <p:ph type="subTitle" idx="1" hasCustomPrompt="1"/>
          </p:nvPr>
        </p:nvSpPr>
        <p:spPr>
          <a:xfrm>
            <a:off x="539552" y="3574157"/>
            <a:ext cx="6696273" cy="430907"/>
          </a:xfrm>
        </p:spPr>
        <p:txBody>
          <a:bodyPr tIns="0">
            <a:noAutofit/>
          </a:bodyPr>
          <a:lstStyle>
            <a:lvl1pPr marL="0" indent="0" algn="l" defTabSz="539750" rtl="0" eaLnBrk="1" fontAlgn="base" hangingPunct="1">
              <a:lnSpc>
                <a:spcPct val="120000"/>
              </a:lnSpc>
              <a:spcBef>
                <a:spcPct val="0"/>
              </a:spcBef>
              <a:spcAft>
                <a:spcPts val="0"/>
              </a:spcAft>
              <a:buClr>
                <a:srgbClr val="006699"/>
              </a:buClr>
              <a:buSzPct val="135000"/>
              <a:buFont typeface="Wingdings" pitchFamily="2" charset="2"/>
              <a:buNone/>
              <a:defRPr lang="en-US" sz="2400" kern="1200" baseline="0" dirty="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lang="ru-RU" dirty="0" smtClean="0"/>
              <a:t>Имя</a:t>
            </a:r>
            <a:endParaRPr lang="en-US" dirty="0"/>
          </a:p>
        </p:txBody>
      </p:sp>
      <p:sp>
        <p:nvSpPr>
          <p:cNvPr id="20" name="Текст 19"/>
          <p:cNvSpPr>
            <a:spLocks noGrp="1"/>
          </p:cNvSpPr>
          <p:nvPr>
            <p:ph type="body" sz="quarter" idx="12" hasCustomPrompt="1"/>
          </p:nvPr>
        </p:nvSpPr>
        <p:spPr>
          <a:xfrm>
            <a:off x="539751" y="4005064"/>
            <a:ext cx="6696074" cy="432048"/>
          </a:xfrm>
        </p:spPr>
        <p:txBody>
          <a:bodyPr/>
          <a:lstStyle>
            <a:lvl1pPr marL="0" indent="0">
              <a:lnSpc>
                <a:spcPct val="120000"/>
              </a:lnSpc>
              <a:spcAft>
                <a:spcPts val="0"/>
              </a:spcAft>
              <a:buNone/>
              <a:defRPr sz="2000"/>
            </a:lvl1pPr>
          </a:lstStyle>
          <a:p>
            <a:pPr lvl="0"/>
            <a:r>
              <a:rPr lang="ru-RU" dirty="0" smtClean="0"/>
              <a:t>Должность</a:t>
            </a:r>
            <a:endParaRPr lang="ru-RU" dirty="0"/>
          </a:p>
        </p:txBody>
      </p:sp>
      <p:sp>
        <p:nvSpPr>
          <p:cNvPr id="6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7617023" y="6308725"/>
            <a:ext cx="987425" cy="261938"/>
          </a:xfrm>
          <a:prstGeom prst="rect">
            <a:avLst/>
          </a:prstGeom>
          <a:noFill/>
        </p:spPr>
        <p:txBody>
          <a:bodyPr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defRPr>
            </a:lvl1pPr>
            <a:extLst/>
          </a:lstStyle>
          <a:p>
            <a:pPr>
              <a:defRPr/>
            </a:pPr>
            <a:fld id="{DE702AFE-4204-4D84-8950-B211D23D9E60}" type="slidenum">
              <a:rPr lang="ru-RU" smtClean="0"/>
              <a:pPr>
                <a:defRPr/>
              </a:pPr>
              <a:t>‹#›</a:t>
            </a:fld>
            <a:r>
              <a:rPr lang="ru-RU" dirty="0" smtClean="0"/>
              <a:t>/18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0504791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Внутренний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Заголовок 13"/>
          <p:cNvSpPr>
            <a:spLocks noGrp="1"/>
          </p:cNvSpPr>
          <p:nvPr>
            <p:ph type="ctrTitle" hasCustomPrompt="1"/>
          </p:nvPr>
        </p:nvSpPr>
        <p:spPr>
          <a:xfrm>
            <a:off x="539749" y="1916113"/>
            <a:ext cx="6696075" cy="1872927"/>
          </a:xfrm>
        </p:spPr>
        <p:txBody>
          <a:bodyPr anchor="t">
            <a:noAutofit/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lang="ru-RU" sz="3400" kern="1200" dirty="0" smtClean="0">
                <a:solidFill>
                  <a:schemeClr val="tx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extLst/>
          </a:lstStyle>
          <a:p>
            <a:r>
              <a:rPr lang="ru-RU" dirty="0" smtClean="0"/>
              <a:t>Название раздела</a:t>
            </a:r>
          </a:p>
        </p:txBody>
      </p:sp>
      <p:sp>
        <p:nvSpPr>
          <p:cNvPr id="4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7617023" y="6308725"/>
            <a:ext cx="987425" cy="261938"/>
          </a:xfrm>
          <a:prstGeom prst="rect">
            <a:avLst/>
          </a:prstGeom>
          <a:noFill/>
        </p:spPr>
        <p:txBody>
          <a:bodyPr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defRPr>
            </a:lvl1pPr>
            <a:extLst/>
          </a:lstStyle>
          <a:p>
            <a:pPr>
              <a:defRPr/>
            </a:pPr>
            <a:fld id="{DE702AFE-4204-4D84-8950-B211D23D9E60}" type="slidenum">
              <a:rPr lang="ru-RU" smtClean="0"/>
              <a:pPr>
                <a:defRPr/>
              </a:pPr>
              <a:t>‹#›</a:t>
            </a:fld>
            <a:r>
              <a:rPr lang="ru-RU" dirty="0" smtClean="0"/>
              <a:t>/18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3578343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539749" y="1052513"/>
            <a:ext cx="6696075" cy="642942"/>
          </a:xfrm>
        </p:spPr>
        <p:txBody>
          <a:bodyPr>
            <a:normAutofit/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lang="en-US" sz="3200" kern="1200" dirty="0">
                <a:solidFill>
                  <a:schemeClr val="tx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extLst/>
          </a:lstStyle>
          <a:p>
            <a:r>
              <a:rPr lang="ru-RU" dirty="0" smtClean="0"/>
              <a:t>Заголовок слайда</a:t>
            </a:r>
            <a:endParaRPr lang="en-US" dirty="0"/>
          </a:p>
        </p:txBody>
      </p:sp>
      <p:sp>
        <p:nvSpPr>
          <p:cNvPr id="3" name="Содержимое 2"/>
          <p:cNvSpPr>
            <a:spLocks noGrp="1"/>
          </p:cNvSpPr>
          <p:nvPr>
            <p:ph idx="1" hasCustomPrompt="1"/>
          </p:nvPr>
        </p:nvSpPr>
        <p:spPr>
          <a:xfrm>
            <a:off x="539749" y="1807959"/>
            <a:ext cx="6696075" cy="3571900"/>
          </a:xfrm>
        </p:spPr>
        <p:txBody>
          <a:bodyPr>
            <a:noAutofit/>
          </a:bodyPr>
          <a:lstStyle>
            <a:lvl1pPr marL="342900" indent="-342900" algn="l" defTabSz="53975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200"/>
              </a:spcAft>
              <a:buClr>
                <a:srgbClr val="006699"/>
              </a:buClr>
              <a:buSzPct val="135000"/>
              <a:buFont typeface="Wingdings" pitchFamily="2" charset="2"/>
              <a:buChar char="§"/>
              <a:defRPr lang="ru-RU" sz="2400" kern="1200" baseline="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628650" indent="-252413" algn="l" defTabSz="539750" rtl="0" eaLnBrk="1" fontAlgn="base" hangingPunct="1">
              <a:spcBef>
                <a:spcPct val="0"/>
              </a:spcBef>
              <a:spcAft>
                <a:spcPts val="800"/>
              </a:spcAft>
              <a:buClr>
                <a:srgbClr val="006699"/>
              </a:buClr>
              <a:buSzPct val="135000"/>
              <a:buFont typeface="Wingdings" pitchFamily="2" charset="2"/>
              <a:buChar char="§"/>
              <a:defRPr lang="ru-RU" sz="2000" kern="120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97712" indent="0" eaLnBrk="1" latinLnBrk="0" hangingPunct="1">
              <a:buNone/>
              <a:defRPr lang="ru-RU" sz="1250" smtClean="0">
                <a:latin typeface="Arial" pitchFamily="34" charset="0"/>
                <a:cs typeface="Arial" pitchFamily="34" charset="0"/>
              </a:defRPr>
            </a:lvl3pPr>
            <a:lvl4pPr eaLnBrk="1" latinLnBrk="0" hangingPunct="1">
              <a:defRPr>
                <a:latin typeface="Arial" pitchFamily="34" charset="0"/>
                <a:cs typeface="Arial" pitchFamily="34" charset="0"/>
              </a:defRPr>
            </a:lvl4pPr>
            <a:lvl5pPr eaLnBrk="1" latinLnBrk="0" hangingPunct="1">
              <a:defRPr>
                <a:latin typeface="Arial" pitchFamily="34" charset="0"/>
                <a:cs typeface="Arial" pitchFamily="34" charset="0"/>
              </a:defRPr>
            </a:lvl5pPr>
            <a:lvl6pPr>
              <a:defRPr>
                <a:latin typeface="Arial" pitchFamily="34" charset="0"/>
                <a:cs typeface="Arial" pitchFamily="34" charset="0"/>
              </a:defRPr>
            </a:lvl6pPr>
            <a:lvl7pPr>
              <a:defRPr>
                <a:latin typeface="Arial" pitchFamily="34" charset="0"/>
                <a:cs typeface="Arial" pitchFamily="34" charset="0"/>
              </a:defRPr>
            </a:lvl7pPr>
            <a:lvl8pPr>
              <a:defRPr>
                <a:latin typeface="Arial" pitchFamily="34" charset="0"/>
                <a:cs typeface="Arial" pitchFamily="34" charset="0"/>
              </a:defRPr>
            </a:lvl8pPr>
            <a:lvl9pPr>
              <a:defRPr>
                <a:latin typeface="Arial" pitchFamily="34" charset="0"/>
                <a:cs typeface="Arial" pitchFamily="34" charset="0"/>
              </a:defRPr>
            </a:lvl9pPr>
            <a:extLst/>
          </a:lstStyle>
          <a:p>
            <a:pPr marL="342900" lvl="0" indent="-342900" algn="l" defTabSz="539750" rtl="0" eaLnBrk="1" fontAlgn="base" hangingPunct="1">
              <a:spcBef>
                <a:spcPct val="0"/>
              </a:spcBef>
              <a:spcAft>
                <a:spcPts val="1200"/>
              </a:spcAft>
              <a:buClr>
                <a:srgbClr val="006699"/>
              </a:buClr>
              <a:buSzPct val="135000"/>
              <a:buFont typeface="Wingdings" pitchFamily="2" charset="2"/>
              <a:buChar char="§"/>
            </a:pPr>
            <a:r>
              <a:rPr lang="ru-RU" dirty="0" smtClean="0"/>
              <a:t>Текст</a:t>
            </a:r>
          </a:p>
          <a:p>
            <a:pPr marL="720000" lvl="1" indent="-342900" algn="l" defTabSz="539750" rtl="0" eaLnBrk="1" fontAlgn="base" hangingPunct="1">
              <a:spcBef>
                <a:spcPct val="0"/>
              </a:spcBef>
              <a:spcAft>
                <a:spcPts val="1200"/>
              </a:spcAft>
              <a:buClr>
                <a:srgbClr val="006699"/>
              </a:buClr>
              <a:buSzPct val="135000"/>
              <a:buFont typeface="Wingdings" pitchFamily="2" charset="2"/>
              <a:buChar char="§"/>
            </a:pPr>
            <a:r>
              <a:rPr lang="ru-RU" dirty="0" smtClean="0"/>
              <a:t>Второй уровень</a:t>
            </a:r>
          </a:p>
        </p:txBody>
      </p:sp>
      <p:sp>
        <p:nvSpPr>
          <p:cNvPr id="5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7617023" y="6308725"/>
            <a:ext cx="987425" cy="261938"/>
          </a:xfrm>
          <a:prstGeom prst="rect">
            <a:avLst/>
          </a:prstGeom>
          <a:noFill/>
        </p:spPr>
        <p:txBody>
          <a:bodyPr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defRPr>
            </a:lvl1pPr>
            <a:extLst/>
          </a:lstStyle>
          <a:p>
            <a:pPr>
              <a:defRPr/>
            </a:pPr>
            <a:fld id="{DE702AFE-4204-4D84-8950-B211D23D9E60}" type="slidenum">
              <a:rPr lang="ru-RU" smtClean="0"/>
              <a:pPr>
                <a:defRPr/>
              </a:pPr>
              <a:t>‹#›</a:t>
            </a:fld>
            <a:r>
              <a:rPr lang="ru-RU" dirty="0" smtClean="0"/>
              <a:t>/18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3011365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екст без заголовк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одержимое 2"/>
          <p:cNvSpPr>
            <a:spLocks noGrp="1"/>
          </p:cNvSpPr>
          <p:nvPr>
            <p:ph idx="1" hasCustomPrompt="1"/>
          </p:nvPr>
        </p:nvSpPr>
        <p:spPr>
          <a:xfrm>
            <a:off x="539749" y="1807959"/>
            <a:ext cx="6696075" cy="3571900"/>
          </a:xfrm>
        </p:spPr>
        <p:txBody>
          <a:bodyPr>
            <a:noAutofit/>
          </a:bodyPr>
          <a:lstStyle>
            <a:lvl1pPr marL="342900" indent="-342900" algn="l" defTabSz="53975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200"/>
              </a:spcAft>
              <a:buClr>
                <a:srgbClr val="006699"/>
              </a:buClr>
              <a:buSzPct val="135000"/>
              <a:buFont typeface="Wingdings" pitchFamily="2" charset="2"/>
              <a:buChar char="§"/>
              <a:defRPr lang="ru-RU" sz="2400" kern="1200" baseline="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628650" indent="-252413" algn="l" defTabSz="539750" rtl="0" eaLnBrk="1" fontAlgn="base" hangingPunct="1">
              <a:spcBef>
                <a:spcPct val="0"/>
              </a:spcBef>
              <a:spcAft>
                <a:spcPts val="800"/>
              </a:spcAft>
              <a:buClr>
                <a:srgbClr val="006699"/>
              </a:buClr>
              <a:buSzPct val="135000"/>
              <a:buFont typeface="Wingdings" pitchFamily="2" charset="2"/>
              <a:buChar char="§"/>
              <a:defRPr lang="ru-RU" sz="2000" kern="120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97712" indent="0" eaLnBrk="1" latinLnBrk="0" hangingPunct="1">
              <a:buNone/>
              <a:defRPr lang="ru-RU" sz="1250" smtClean="0">
                <a:latin typeface="Arial" pitchFamily="34" charset="0"/>
                <a:cs typeface="Arial" pitchFamily="34" charset="0"/>
              </a:defRPr>
            </a:lvl3pPr>
            <a:lvl4pPr eaLnBrk="1" latinLnBrk="0" hangingPunct="1">
              <a:defRPr>
                <a:latin typeface="Arial" pitchFamily="34" charset="0"/>
                <a:cs typeface="Arial" pitchFamily="34" charset="0"/>
              </a:defRPr>
            </a:lvl4pPr>
            <a:lvl5pPr eaLnBrk="1" latinLnBrk="0" hangingPunct="1">
              <a:defRPr>
                <a:latin typeface="Arial" pitchFamily="34" charset="0"/>
                <a:cs typeface="Arial" pitchFamily="34" charset="0"/>
              </a:defRPr>
            </a:lvl5pPr>
            <a:lvl6pPr>
              <a:defRPr>
                <a:latin typeface="Arial" pitchFamily="34" charset="0"/>
                <a:cs typeface="Arial" pitchFamily="34" charset="0"/>
              </a:defRPr>
            </a:lvl6pPr>
            <a:lvl7pPr>
              <a:defRPr>
                <a:latin typeface="Arial" pitchFamily="34" charset="0"/>
                <a:cs typeface="Arial" pitchFamily="34" charset="0"/>
              </a:defRPr>
            </a:lvl7pPr>
            <a:lvl8pPr>
              <a:defRPr>
                <a:latin typeface="Arial" pitchFamily="34" charset="0"/>
                <a:cs typeface="Arial" pitchFamily="34" charset="0"/>
              </a:defRPr>
            </a:lvl8pPr>
            <a:lvl9pPr>
              <a:defRPr>
                <a:latin typeface="Arial" pitchFamily="34" charset="0"/>
                <a:cs typeface="Arial" pitchFamily="34" charset="0"/>
              </a:defRPr>
            </a:lvl9pPr>
            <a:extLst/>
          </a:lstStyle>
          <a:p>
            <a:pPr marL="342900" lvl="0" indent="-342900" algn="l" defTabSz="539750" rtl="0" eaLnBrk="1" fontAlgn="base" hangingPunct="1">
              <a:spcBef>
                <a:spcPct val="0"/>
              </a:spcBef>
              <a:spcAft>
                <a:spcPts val="1200"/>
              </a:spcAft>
              <a:buClr>
                <a:srgbClr val="006699"/>
              </a:buClr>
              <a:buSzPct val="135000"/>
              <a:buFont typeface="Wingdings" pitchFamily="2" charset="2"/>
              <a:buChar char="§"/>
            </a:pPr>
            <a:r>
              <a:rPr lang="ru-RU" dirty="0" smtClean="0"/>
              <a:t>Текст</a:t>
            </a:r>
          </a:p>
          <a:p>
            <a:pPr marL="720000" lvl="1" indent="-342900" algn="l" defTabSz="539750" rtl="0" eaLnBrk="1" fontAlgn="base" hangingPunct="1">
              <a:spcBef>
                <a:spcPct val="0"/>
              </a:spcBef>
              <a:spcAft>
                <a:spcPts val="1200"/>
              </a:spcAft>
              <a:buClr>
                <a:srgbClr val="006699"/>
              </a:buClr>
              <a:buSzPct val="135000"/>
              <a:buFont typeface="Wingdings" pitchFamily="2" charset="2"/>
              <a:buChar char="§"/>
            </a:pPr>
            <a:r>
              <a:rPr lang="ru-RU" dirty="0" smtClean="0"/>
              <a:t>Второй уровень</a:t>
            </a:r>
          </a:p>
        </p:txBody>
      </p:sp>
      <p:sp>
        <p:nvSpPr>
          <p:cNvPr id="5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7617023" y="6308725"/>
            <a:ext cx="987425" cy="261938"/>
          </a:xfrm>
          <a:prstGeom prst="rect">
            <a:avLst/>
          </a:prstGeom>
          <a:noFill/>
        </p:spPr>
        <p:txBody>
          <a:bodyPr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defRPr>
            </a:lvl1pPr>
            <a:extLst/>
          </a:lstStyle>
          <a:p>
            <a:pPr>
              <a:defRPr/>
            </a:pPr>
            <a:fld id="{DE702AFE-4204-4D84-8950-B211D23D9E60}" type="slidenum">
              <a:rPr lang="ru-RU" smtClean="0"/>
              <a:pPr>
                <a:defRPr/>
              </a:pPr>
              <a:t>‹#›</a:t>
            </a:fld>
            <a:r>
              <a:rPr lang="ru-RU" dirty="0" smtClean="0"/>
              <a:t>/18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033846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и рисун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dirty="0" smtClean="0"/>
              <a:t>Заголовок слайда</a:t>
            </a:r>
            <a:endParaRPr lang="ru-RU" dirty="0"/>
          </a:p>
        </p:txBody>
      </p:sp>
      <p:sp>
        <p:nvSpPr>
          <p:cNvPr id="5" name="Рисунок 4"/>
          <p:cNvSpPr>
            <a:spLocks noGrp="1"/>
          </p:cNvSpPr>
          <p:nvPr>
            <p:ph type="pic" sz="quarter" idx="11"/>
          </p:nvPr>
        </p:nvSpPr>
        <p:spPr>
          <a:xfrm>
            <a:off x="684213" y="1916113"/>
            <a:ext cx="6551612" cy="4033837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endParaRPr lang="ru-RU" dirty="0"/>
          </a:p>
        </p:txBody>
      </p:sp>
      <p:sp>
        <p:nvSpPr>
          <p:cNvPr id="6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7617023" y="6308725"/>
            <a:ext cx="987425" cy="261938"/>
          </a:xfrm>
          <a:prstGeom prst="rect">
            <a:avLst/>
          </a:prstGeom>
          <a:noFill/>
        </p:spPr>
        <p:txBody>
          <a:bodyPr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defRPr>
            </a:lvl1pPr>
            <a:extLst/>
          </a:lstStyle>
          <a:p>
            <a:pPr>
              <a:defRPr/>
            </a:pPr>
            <a:fld id="{DE702AFE-4204-4D84-8950-B211D23D9E60}" type="slidenum">
              <a:rPr lang="ru-RU" smtClean="0"/>
              <a:pPr>
                <a:defRPr/>
              </a:pPr>
              <a:t>‹#›</a:t>
            </a:fld>
            <a:r>
              <a:rPr lang="ru-RU" dirty="0" smtClean="0"/>
              <a:t>/18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409001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ослед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I:\docs\reclama\$www\Материалы для нового сайта\CUSTIS\Картинки для сайта\Картинки Shutterstock\shutterstock_113771878.jp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848" y="2043516"/>
            <a:ext cx="4464496" cy="39064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 userDrawn="1"/>
        </p:nvSpPr>
        <p:spPr>
          <a:xfrm>
            <a:off x="539750" y="1812925"/>
            <a:ext cx="2736304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53975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200"/>
              </a:spcAft>
              <a:buClr>
                <a:srgbClr val="006699"/>
              </a:buClr>
              <a:buSzPct val="135000"/>
              <a:buFont typeface="Wingdings" pitchFamily="2" charset="2"/>
              <a:buNone/>
              <a:tabLst/>
              <a:defRPr/>
            </a:pPr>
            <a:r>
              <a:rPr kumimoji="0" lang="ru-RU" sz="3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Спасибо!</a:t>
            </a:r>
          </a:p>
          <a:p>
            <a:pPr marL="0" marR="0" lvl="0" indent="0" algn="l" defTabSz="53975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200"/>
              </a:spcAft>
              <a:buClr>
                <a:srgbClr val="006699"/>
              </a:buClr>
              <a:buSzPct val="135000"/>
              <a:buFont typeface="Wingdings" pitchFamily="2" charset="2"/>
              <a:buNone/>
              <a:tabLst/>
              <a:defRPr/>
            </a:pPr>
            <a:r>
              <a:rPr kumimoji="0" lang="ru-RU" sz="3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Вопросы?</a:t>
            </a:r>
            <a:endParaRPr kumimoji="0" lang="ru-RU" sz="3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6" name="Текст 5"/>
          <p:cNvSpPr>
            <a:spLocks noGrp="1"/>
          </p:cNvSpPr>
          <p:nvPr>
            <p:ph type="body" sz="quarter" idx="10" hasCustomPrompt="1"/>
          </p:nvPr>
        </p:nvSpPr>
        <p:spPr>
          <a:xfrm>
            <a:off x="539750" y="3789660"/>
            <a:ext cx="2736303" cy="1079500"/>
          </a:xfrm>
        </p:spPr>
        <p:txBody>
          <a:bodyPr/>
          <a:lstStyle>
            <a:lvl1pPr marL="0" indent="0">
              <a:lnSpc>
                <a:spcPct val="120000"/>
              </a:lnSpc>
              <a:spcAft>
                <a:spcPts val="0"/>
              </a:spcAft>
              <a:buNone/>
              <a:defRPr sz="2000"/>
            </a:lvl1pPr>
          </a:lstStyle>
          <a:p>
            <a:pPr lvl="0"/>
            <a:r>
              <a:rPr lang="ru-RU" dirty="0" smtClean="0"/>
              <a:t>Имя</a:t>
            </a:r>
            <a:br>
              <a:rPr lang="ru-RU" dirty="0" smtClean="0"/>
            </a:br>
            <a:r>
              <a:rPr lang="en-US" dirty="0" smtClean="0"/>
              <a:t>e-mail</a:t>
            </a:r>
            <a:endParaRPr lang="ru-RU" dirty="0" smtClean="0"/>
          </a:p>
        </p:txBody>
      </p:sp>
      <p:sp>
        <p:nvSpPr>
          <p:cNvPr id="8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7617023" y="6308725"/>
            <a:ext cx="987425" cy="261938"/>
          </a:xfrm>
          <a:prstGeom prst="rect">
            <a:avLst/>
          </a:prstGeom>
          <a:noFill/>
        </p:spPr>
        <p:txBody>
          <a:bodyPr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defRPr>
            </a:lvl1pPr>
            <a:extLst/>
          </a:lstStyle>
          <a:p>
            <a:pPr>
              <a:defRPr/>
            </a:pPr>
            <a:fld id="{DE702AFE-4204-4D84-8950-B211D23D9E60}" type="slidenum">
              <a:rPr lang="ru-RU" smtClean="0"/>
              <a:pPr>
                <a:defRPr/>
              </a:pPr>
              <a:t>‹#›</a:t>
            </a:fld>
            <a:r>
              <a:rPr lang="ru-RU" dirty="0" smtClean="0"/>
              <a:t>/18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1102709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4"/>
          <p:cNvSpPr>
            <a:spLocks noGrp="1"/>
          </p:cNvSpPr>
          <p:nvPr>
            <p:ph type="title"/>
          </p:nvPr>
        </p:nvSpPr>
        <p:spPr bwMode="auto">
          <a:xfrm>
            <a:off x="539749" y="1052513"/>
            <a:ext cx="6696075" cy="6482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dirty="0" smtClean="0"/>
              <a:t>Образец заголовка</a:t>
            </a:r>
            <a:endParaRPr lang="en-US" dirty="0" smtClean="0"/>
          </a:p>
        </p:txBody>
      </p:sp>
      <p:sp>
        <p:nvSpPr>
          <p:cNvPr id="1027" name="Текст 8"/>
          <p:cNvSpPr>
            <a:spLocks noGrp="1"/>
          </p:cNvSpPr>
          <p:nvPr>
            <p:ph type="body" idx="1"/>
          </p:nvPr>
        </p:nvSpPr>
        <p:spPr bwMode="auto">
          <a:xfrm>
            <a:off x="527061" y="1811338"/>
            <a:ext cx="6708764" cy="4138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  <a:endParaRPr lang="en-US" dirty="0" smtClean="0"/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en-US" dirty="0" smtClean="0"/>
          </a:p>
        </p:txBody>
      </p:sp>
      <p:pic>
        <p:nvPicPr>
          <p:cNvPr id="1028" name="Picture 2" descr="G:\projects\Custis\003 Brandbook\003 Design\final\templates\custis_logo_with_subline.gif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2929"/>
          <a:stretch>
            <a:fillRect/>
          </a:stretch>
        </p:blipFill>
        <p:spPr bwMode="auto">
          <a:xfrm>
            <a:off x="7235825" y="642938"/>
            <a:ext cx="1285875" cy="33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7617023" y="6308725"/>
            <a:ext cx="987425" cy="261938"/>
          </a:xfrm>
          <a:prstGeom prst="rect">
            <a:avLst/>
          </a:prstGeom>
          <a:noFill/>
        </p:spPr>
        <p:txBody>
          <a:bodyPr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defRPr>
            </a:lvl1pPr>
            <a:extLst/>
          </a:lstStyle>
          <a:p>
            <a:pPr>
              <a:defRPr/>
            </a:pPr>
            <a:fld id="{DE702AFE-4204-4D84-8950-B211D23D9E60}" type="slidenum">
              <a:rPr lang="ru-RU" smtClean="0"/>
              <a:pPr>
                <a:defRPr/>
              </a:pPr>
              <a:t>‹#›</a:t>
            </a:fld>
            <a:r>
              <a:rPr lang="ru-RU" dirty="0" smtClean="0"/>
              <a:t>/18</a:t>
            </a:r>
            <a:endParaRPr lang="ru-RU" dirty="0"/>
          </a:p>
        </p:txBody>
      </p:sp>
      <p:cxnSp>
        <p:nvCxnSpPr>
          <p:cNvPr id="7" name="Прямая со стрелкой 6"/>
          <p:cNvCxnSpPr/>
          <p:nvPr userDrawn="1"/>
        </p:nvCxnSpPr>
        <p:spPr>
          <a:xfrm>
            <a:off x="-396552" y="1052513"/>
            <a:ext cx="396552" cy="0"/>
          </a:xfrm>
          <a:prstGeom prst="straightConnector1">
            <a:avLst/>
          </a:prstGeom>
          <a:ln w="19050">
            <a:solidFill>
              <a:schemeClr val="tx1">
                <a:lumMod val="65000"/>
                <a:lumOff val="35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 стрелкой 9"/>
          <p:cNvCxnSpPr/>
          <p:nvPr userDrawn="1"/>
        </p:nvCxnSpPr>
        <p:spPr>
          <a:xfrm>
            <a:off x="-396552" y="1811338"/>
            <a:ext cx="396552" cy="0"/>
          </a:xfrm>
          <a:prstGeom prst="straightConnector1">
            <a:avLst/>
          </a:prstGeom>
          <a:ln w="19050">
            <a:solidFill>
              <a:schemeClr val="tx1">
                <a:lumMod val="65000"/>
                <a:lumOff val="35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 стрелкой 10"/>
          <p:cNvCxnSpPr/>
          <p:nvPr userDrawn="1"/>
        </p:nvCxnSpPr>
        <p:spPr>
          <a:xfrm>
            <a:off x="-396552" y="1916113"/>
            <a:ext cx="396552" cy="0"/>
          </a:xfrm>
          <a:prstGeom prst="straightConnector1">
            <a:avLst/>
          </a:prstGeom>
          <a:ln w="19050">
            <a:solidFill>
              <a:schemeClr val="tx1">
                <a:lumMod val="65000"/>
                <a:lumOff val="35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 стрелкой 11"/>
          <p:cNvCxnSpPr/>
          <p:nvPr userDrawn="1"/>
        </p:nvCxnSpPr>
        <p:spPr>
          <a:xfrm>
            <a:off x="-396552" y="2349500"/>
            <a:ext cx="396552" cy="0"/>
          </a:xfrm>
          <a:prstGeom prst="straightConnector1">
            <a:avLst/>
          </a:prstGeom>
          <a:ln w="19050">
            <a:solidFill>
              <a:schemeClr val="tx1">
                <a:lumMod val="65000"/>
                <a:lumOff val="35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 стрелкой 12"/>
          <p:cNvCxnSpPr/>
          <p:nvPr userDrawn="1"/>
        </p:nvCxnSpPr>
        <p:spPr>
          <a:xfrm>
            <a:off x="-396552" y="5949950"/>
            <a:ext cx="396552" cy="0"/>
          </a:xfrm>
          <a:prstGeom prst="straightConnector1">
            <a:avLst/>
          </a:prstGeom>
          <a:ln w="19050">
            <a:solidFill>
              <a:schemeClr val="tx1">
                <a:lumMod val="65000"/>
                <a:lumOff val="35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 стрелкой 13"/>
          <p:cNvCxnSpPr/>
          <p:nvPr userDrawn="1"/>
        </p:nvCxnSpPr>
        <p:spPr>
          <a:xfrm>
            <a:off x="-396552" y="6165850"/>
            <a:ext cx="396552" cy="0"/>
          </a:xfrm>
          <a:prstGeom prst="straightConnector1">
            <a:avLst/>
          </a:prstGeom>
          <a:ln w="19050">
            <a:solidFill>
              <a:schemeClr val="tx1">
                <a:lumMod val="65000"/>
                <a:lumOff val="35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 стрелкой 14"/>
          <p:cNvCxnSpPr/>
          <p:nvPr userDrawn="1"/>
        </p:nvCxnSpPr>
        <p:spPr>
          <a:xfrm>
            <a:off x="539750" y="-396000"/>
            <a:ext cx="0" cy="396000"/>
          </a:xfrm>
          <a:prstGeom prst="straightConnector1">
            <a:avLst/>
          </a:prstGeom>
          <a:ln w="19050">
            <a:solidFill>
              <a:schemeClr val="tx1">
                <a:lumMod val="65000"/>
                <a:lumOff val="35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 стрелкой 18"/>
          <p:cNvCxnSpPr/>
          <p:nvPr userDrawn="1"/>
        </p:nvCxnSpPr>
        <p:spPr>
          <a:xfrm>
            <a:off x="686030" y="-396000"/>
            <a:ext cx="0" cy="396000"/>
          </a:xfrm>
          <a:prstGeom prst="straightConnector1">
            <a:avLst/>
          </a:prstGeom>
          <a:ln w="19050">
            <a:solidFill>
              <a:schemeClr val="tx1">
                <a:lumMod val="65000"/>
                <a:lumOff val="35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 стрелкой 19"/>
          <p:cNvCxnSpPr/>
          <p:nvPr userDrawn="1"/>
        </p:nvCxnSpPr>
        <p:spPr>
          <a:xfrm>
            <a:off x="7235825" y="-396000"/>
            <a:ext cx="0" cy="396000"/>
          </a:xfrm>
          <a:prstGeom prst="straightConnector1">
            <a:avLst/>
          </a:prstGeom>
          <a:ln w="19050">
            <a:solidFill>
              <a:schemeClr val="tx1">
                <a:lumMod val="65000"/>
                <a:lumOff val="35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Прямая со стрелкой 20"/>
          <p:cNvCxnSpPr/>
          <p:nvPr userDrawn="1"/>
        </p:nvCxnSpPr>
        <p:spPr>
          <a:xfrm>
            <a:off x="8532813" y="-396000"/>
            <a:ext cx="0" cy="396000"/>
          </a:xfrm>
          <a:prstGeom prst="straightConnector1">
            <a:avLst/>
          </a:prstGeom>
          <a:ln w="19050">
            <a:solidFill>
              <a:schemeClr val="tx1">
                <a:lumMod val="65000"/>
                <a:lumOff val="35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4" r:id="rId1"/>
    <p:sldLayoutId id="2147483695" r:id="rId2"/>
    <p:sldLayoutId id="2147483696" r:id="rId3"/>
    <p:sldLayoutId id="2147483704" r:id="rId4"/>
    <p:sldLayoutId id="2147483703" r:id="rId5"/>
    <p:sldLayoutId id="2147483702" r:id="rId6"/>
  </p:sldLayoutIdLst>
  <p:timing>
    <p:tnLst>
      <p:par>
        <p:cTn id="1" dur="indefinite" restart="never" nodeType="tmRoot"/>
      </p:par>
    </p:tnLst>
  </p:timing>
  <p:hf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lang="en-US" sz="3200" kern="1200" dirty="0" smtClean="0">
          <a:solidFill>
            <a:schemeClr val="tx1"/>
          </a:solidFill>
          <a:latin typeface="Arial" pitchFamily="34" charset="0"/>
          <a:ea typeface="+mj-ea"/>
          <a:cs typeface="Arial" pitchFamily="34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200">
          <a:solidFill>
            <a:schemeClr val="tx1"/>
          </a:solidFill>
          <a:latin typeface="Arial" pitchFamily="34" charset="0"/>
          <a:cs typeface="Arial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200">
          <a:solidFill>
            <a:schemeClr val="tx1"/>
          </a:solidFill>
          <a:latin typeface="Arial" pitchFamily="34" charset="0"/>
          <a:cs typeface="Arial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200">
          <a:solidFill>
            <a:schemeClr val="tx1"/>
          </a:solidFill>
          <a:latin typeface="Arial" pitchFamily="34" charset="0"/>
          <a:cs typeface="Arial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200">
          <a:solidFill>
            <a:schemeClr val="tx1"/>
          </a:solidFill>
          <a:latin typeface="Arial" pitchFamily="34" charset="0"/>
          <a:cs typeface="Arial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200">
          <a:solidFill>
            <a:schemeClr val="tx1"/>
          </a:solidFill>
          <a:latin typeface="Arial" pitchFamily="34" charset="0"/>
          <a:cs typeface="Arial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200">
          <a:solidFill>
            <a:schemeClr val="tx1"/>
          </a:solidFill>
          <a:latin typeface="Arial" pitchFamily="34" charset="0"/>
          <a:cs typeface="Arial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200">
          <a:solidFill>
            <a:schemeClr val="tx1"/>
          </a:solidFill>
          <a:latin typeface="Arial" pitchFamily="34" charset="0"/>
          <a:cs typeface="Arial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200">
          <a:solidFill>
            <a:schemeClr val="tx1"/>
          </a:solidFill>
          <a:latin typeface="Arial" pitchFamily="34" charset="0"/>
          <a:cs typeface="Arial" pitchFamily="34" charset="0"/>
        </a:defRPr>
      </a:lvl9pPr>
      <a:extLst/>
    </p:titleStyle>
    <p:bodyStyle>
      <a:lvl1pPr marL="342900" indent="-342900" algn="l" defTabSz="539750" rtl="0" eaLnBrk="1" fontAlgn="base" hangingPunct="1">
        <a:spcBef>
          <a:spcPct val="0"/>
        </a:spcBef>
        <a:spcAft>
          <a:spcPts val="1200"/>
        </a:spcAft>
        <a:buClr>
          <a:srgbClr val="006699"/>
        </a:buClr>
        <a:buSzPct val="135000"/>
        <a:buFont typeface="Wingdings" pitchFamily="2" charset="2"/>
        <a:buChar char="§"/>
        <a:defRPr lang="ru-RU" sz="2400" kern="1200" dirty="0" smtClean="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1pPr>
      <a:lvl2pPr marL="720000" indent="-342900" algn="l" defTabSz="539750" rtl="0" eaLnBrk="1" fontAlgn="base" hangingPunct="1">
        <a:spcBef>
          <a:spcPct val="0"/>
        </a:spcBef>
        <a:spcAft>
          <a:spcPts val="1000"/>
        </a:spcAft>
        <a:buClr>
          <a:srgbClr val="006699"/>
        </a:buClr>
        <a:buSzPct val="135000"/>
        <a:buFont typeface="Wingdings" pitchFamily="2" charset="2"/>
        <a:buChar char="§"/>
        <a:defRPr lang="ru-RU" sz="2200" kern="1200" dirty="0" smtClean="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2pPr>
      <a:lvl3pPr marL="885825" marR="0" indent="-228600" algn="l" defTabSz="914400" rtl="0" eaLnBrk="0" fontAlgn="base" latinLnBrk="0" hangingPunct="0">
        <a:lnSpc>
          <a:spcPct val="100000"/>
        </a:lnSpc>
        <a:spcBef>
          <a:spcPts val="0"/>
        </a:spcBef>
        <a:spcAft>
          <a:spcPts val="800"/>
        </a:spcAft>
        <a:buClr>
          <a:srgbClr val="006699"/>
        </a:buClr>
        <a:buSzPct val="135000"/>
        <a:buFont typeface="Wingdings" pitchFamily="2" charset="2"/>
        <a:buChar char="§"/>
        <a:tabLst/>
        <a:defRPr sz="1800" kern="1200" baseline="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3pPr>
      <a:lvl4pPr marL="1096963" marR="0" indent="-173038" algn="l" defTabSz="914400" rtl="0" eaLnBrk="0" fontAlgn="base" latinLnBrk="0" hangingPunct="0">
        <a:lnSpc>
          <a:spcPct val="100000"/>
        </a:lnSpc>
        <a:spcBef>
          <a:spcPts val="0"/>
        </a:spcBef>
        <a:spcAft>
          <a:spcPts val="600"/>
        </a:spcAft>
        <a:buClr>
          <a:srgbClr val="006699"/>
        </a:buClr>
        <a:buSzPct val="135000"/>
        <a:buFont typeface="Wingdings" pitchFamily="2" charset="2"/>
        <a:buChar char="§"/>
        <a:tabLst/>
        <a:defRPr sz="16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4pPr>
      <a:lvl5pPr marL="1296988" marR="0" indent="-182563" algn="l" defTabSz="914400" rtl="0" eaLnBrk="0" fontAlgn="base" latinLnBrk="0" hangingPunct="0">
        <a:lnSpc>
          <a:spcPct val="100000"/>
        </a:lnSpc>
        <a:spcBef>
          <a:spcPts val="0"/>
        </a:spcBef>
        <a:spcAft>
          <a:spcPct val="0"/>
        </a:spcAft>
        <a:buClr>
          <a:srgbClr val="006699"/>
        </a:buClr>
        <a:buSzPct val="135000"/>
        <a:buFont typeface="Wingdings" pitchFamily="2" charset="2"/>
        <a:buChar char="§"/>
        <a:tabLst/>
        <a:defRPr sz="14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9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ustis.ru/" TargetMode="Externa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4.jpeg"/><Relationship Id="rId4" Type="http://schemas.openxmlformats.org/officeDocument/2006/relationships/hyperlink" Target="mailto:sales@custis.ru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539750" y="1916113"/>
            <a:ext cx="7993063" cy="1728787"/>
          </a:xfrm>
        </p:spPr>
        <p:txBody>
          <a:bodyPr/>
          <a:lstStyle/>
          <a:p>
            <a:r>
              <a:rPr lang="ru-RU" sz="3300" dirty="0" smtClean="0"/>
              <a:t>Построение учетно-</a:t>
            </a:r>
            <a:br>
              <a:rPr lang="ru-RU" sz="3300" dirty="0" smtClean="0"/>
            </a:br>
            <a:r>
              <a:rPr lang="ru-RU" sz="3300" dirty="0" smtClean="0"/>
              <a:t>ориентированной архитектуры </a:t>
            </a:r>
            <a:br>
              <a:rPr lang="ru-RU" sz="3300" dirty="0" smtClean="0"/>
            </a:br>
            <a:r>
              <a:rPr lang="ru-RU" sz="3300" dirty="0" smtClean="0"/>
              <a:t>в компонентном ИТ-ландшафте </a:t>
            </a:r>
            <a:endParaRPr lang="ru-RU" sz="3300" dirty="0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539552" y="4150221"/>
            <a:ext cx="6696273" cy="430907"/>
          </a:xfrm>
        </p:spPr>
        <p:txBody>
          <a:bodyPr/>
          <a:lstStyle/>
          <a:p>
            <a:r>
              <a:rPr lang="ru-RU" dirty="0" smtClean="0"/>
              <a:t>Юрий Юрченко </a:t>
            </a:r>
            <a:endParaRPr lang="ru-RU" dirty="0"/>
          </a:p>
        </p:txBody>
      </p:sp>
      <p:sp>
        <p:nvSpPr>
          <p:cNvPr id="5" name="Текст 9"/>
          <p:cNvSpPr txBox="1">
            <a:spLocks/>
          </p:cNvSpPr>
          <p:nvPr/>
        </p:nvSpPr>
        <p:spPr bwMode="auto">
          <a:xfrm>
            <a:off x="540222" y="4581128"/>
            <a:ext cx="6696074" cy="4320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l" defTabSz="539750" rtl="0" eaLnBrk="1" fontAlgn="base" hangingPunct="1">
              <a:lnSpc>
                <a:spcPct val="120000"/>
              </a:lnSpc>
              <a:spcBef>
                <a:spcPct val="0"/>
              </a:spcBef>
              <a:spcAft>
                <a:spcPts val="0"/>
              </a:spcAft>
              <a:buClr>
                <a:srgbClr val="006699"/>
              </a:buClr>
              <a:buSzPct val="135000"/>
              <a:buFont typeface="Wingdings" pitchFamily="2" charset="2"/>
              <a:buNone/>
              <a:defRPr lang="ru-RU" sz="20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720000" indent="-342900" algn="l" defTabSz="539750" rtl="0" eaLnBrk="1" fontAlgn="base" hangingPunct="1">
              <a:spcBef>
                <a:spcPct val="0"/>
              </a:spcBef>
              <a:spcAft>
                <a:spcPts val="1000"/>
              </a:spcAft>
              <a:buClr>
                <a:srgbClr val="006699"/>
              </a:buClr>
              <a:buSzPct val="135000"/>
              <a:buFont typeface="Wingdings" pitchFamily="2" charset="2"/>
              <a:buChar char="§"/>
              <a:defRPr lang="ru-RU" sz="2200" kern="120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885825" marR="0" indent="-228600" algn="l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>
                <a:srgbClr val="006699"/>
              </a:buClr>
              <a:buSzPct val="135000"/>
              <a:buFont typeface="Wingdings" pitchFamily="2" charset="2"/>
              <a:buChar char="§"/>
              <a:tabLst/>
              <a:defRPr sz="1800" kern="1200" baseline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096963" marR="0" indent="-173038" algn="l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006699"/>
              </a:buClr>
              <a:buSzPct val="135000"/>
              <a:buFont typeface="Wingdings" pitchFamily="2" charset="2"/>
              <a:buChar char="§"/>
              <a:tabLst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1296988" marR="0" indent="-182563" algn="l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rgbClr val="006699"/>
              </a:buClr>
              <a:buSzPct val="135000"/>
              <a:buFont typeface="Wingdings" pitchFamily="2" charset="2"/>
              <a:buChar char="§"/>
              <a:tabLst/>
              <a:defRPr sz="14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1508760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5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719072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920240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30552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r>
              <a:rPr lang="ru-RU" dirty="0" smtClean="0"/>
              <a:t>Руководитель проектов</a:t>
            </a:r>
            <a:endParaRPr lang="ru-RU" dirty="0"/>
          </a:p>
        </p:txBody>
      </p:sp>
      <p:sp>
        <p:nvSpPr>
          <p:cNvPr id="15" name="Текст 9"/>
          <p:cNvSpPr txBox="1">
            <a:spLocks/>
          </p:cNvSpPr>
          <p:nvPr/>
        </p:nvSpPr>
        <p:spPr bwMode="auto">
          <a:xfrm>
            <a:off x="539552" y="5517356"/>
            <a:ext cx="6696074" cy="4320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l" defTabSz="539750" rtl="0" eaLnBrk="1" fontAlgn="base" hangingPunct="1">
              <a:lnSpc>
                <a:spcPct val="120000"/>
              </a:lnSpc>
              <a:spcBef>
                <a:spcPct val="0"/>
              </a:spcBef>
              <a:spcAft>
                <a:spcPts val="0"/>
              </a:spcAft>
              <a:buClr>
                <a:srgbClr val="006699"/>
              </a:buClr>
              <a:buSzPct val="135000"/>
              <a:buFont typeface="Wingdings" pitchFamily="2" charset="2"/>
              <a:buNone/>
              <a:defRPr lang="ru-RU" sz="20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720000" indent="-342900" algn="l" defTabSz="539750" rtl="0" eaLnBrk="1" fontAlgn="base" hangingPunct="1">
              <a:spcBef>
                <a:spcPct val="0"/>
              </a:spcBef>
              <a:spcAft>
                <a:spcPts val="1000"/>
              </a:spcAft>
              <a:buClr>
                <a:srgbClr val="006699"/>
              </a:buClr>
              <a:buSzPct val="135000"/>
              <a:buFont typeface="Wingdings" pitchFamily="2" charset="2"/>
              <a:buChar char="§"/>
              <a:defRPr lang="ru-RU" sz="2200" kern="120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885825" marR="0" indent="-22860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>
                <a:srgbClr val="006699"/>
              </a:buClr>
              <a:buSzPct val="135000"/>
              <a:buFont typeface="Wingdings" pitchFamily="2" charset="2"/>
              <a:buChar char="§"/>
              <a:tabLst/>
              <a:defRPr sz="1800" kern="1200" baseline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096963" marR="0" indent="-173038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006699"/>
              </a:buClr>
              <a:buSzPct val="135000"/>
              <a:buFont typeface="Wingdings" pitchFamily="2" charset="2"/>
              <a:buChar char="§"/>
              <a:tabLst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1296988" marR="0" indent="-182563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rgbClr val="006699"/>
              </a:buClr>
              <a:buSzPct val="135000"/>
              <a:buFont typeface="Wingdings" pitchFamily="2" charset="2"/>
              <a:buChar char="§"/>
              <a:tabLst/>
              <a:defRPr sz="14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1508760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5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719072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920240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30552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r>
              <a:rPr lang="en-US" sz="18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7</a:t>
            </a:r>
            <a:r>
              <a:rPr lang="ru-RU" sz="18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ноября 2013 года</a:t>
            </a:r>
            <a:endParaRPr lang="ru-RU" sz="18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20882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dirty="0" smtClean="0"/>
              <a:t>Основные составляющие УОА</a:t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Учетный объект</a:t>
            </a:r>
          </a:p>
          <a:p>
            <a:r>
              <a:rPr lang="ru-RU" dirty="0" smtClean="0"/>
              <a:t>Учетный показатель</a:t>
            </a:r>
          </a:p>
          <a:p>
            <a:r>
              <a:rPr lang="ru-RU" dirty="0" smtClean="0"/>
              <a:t>Учетная связь</a:t>
            </a:r>
          </a:p>
          <a:p>
            <a:r>
              <a:rPr lang="ru-RU" dirty="0" smtClean="0"/>
              <a:t>Учетный слой</a:t>
            </a:r>
          </a:p>
          <a:p>
            <a:r>
              <a:rPr lang="ru-RU" dirty="0" smtClean="0"/>
              <a:t>Учетная политика</a:t>
            </a:r>
          </a:p>
          <a:p>
            <a:r>
              <a:rPr lang="ru-RU" dirty="0" smtClean="0"/>
              <a:t>Центральная учетная система</a:t>
            </a:r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DE702AFE-4204-4D84-8950-B211D23D9E60}" type="slidenum">
              <a:rPr lang="ru-RU" smtClean="0"/>
              <a:pPr>
                <a:defRPr/>
              </a:pPr>
              <a:t>10</a:t>
            </a:fld>
            <a:r>
              <a:rPr lang="ru-RU" smtClean="0"/>
              <a:t>/18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252295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749" y="1052513"/>
            <a:ext cx="7560643" cy="1224358"/>
          </a:xfrm>
        </p:spPr>
        <p:txBody>
          <a:bodyPr>
            <a:noAutofit/>
          </a:bodyPr>
          <a:lstStyle/>
          <a:p>
            <a:r>
              <a:rPr lang="ru-RU" dirty="0" smtClean="0"/>
              <a:t>Принципы построения </a:t>
            </a:r>
            <a:br>
              <a:rPr lang="ru-RU" dirty="0" smtClean="0"/>
            </a:br>
            <a:r>
              <a:rPr lang="ru-RU" dirty="0" smtClean="0"/>
              <a:t>учетно-ориентированной архитектуры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39749" y="2276871"/>
            <a:ext cx="6696075" cy="3528393"/>
          </a:xfrm>
        </p:spPr>
        <p:txBody>
          <a:bodyPr/>
          <a:lstStyle/>
          <a:p>
            <a:pPr marL="0" indent="0">
              <a:buNone/>
            </a:pPr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10" name="Объект 2"/>
          <p:cNvSpPr txBox="1">
            <a:spLocks/>
          </p:cNvSpPr>
          <p:nvPr/>
        </p:nvSpPr>
        <p:spPr bwMode="auto">
          <a:xfrm>
            <a:off x="539749" y="2348880"/>
            <a:ext cx="7560643" cy="38164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>
            <a:lvl1pPr marL="342900" indent="-342900" algn="l" defTabSz="53975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200"/>
              </a:spcAft>
              <a:buClr>
                <a:srgbClr val="006699"/>
              </a:buClr>
              <a:buSzPct val="135000"/>
              <a:buFont typeface="Wingdings" pitchFamily="2" charset="2"/>
              <a:buChar char="§"/>
              <a:defRPr lang="ru-RU" sz="2400" kern="1200" baseline="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628650" indent="-252413" algn="l" defTabSz="539750" rtl="0" eaLnBrk="1" fontAlgn="base" hangingPunct="1">
              <a:spcBef>
                <a:spcPct val="0"/>
              </a:spcBef>
              <a:spcAft>
                <a:spcPts val="800"/>
              </a:spcAft>
              <a:buClr>
                <a:srgbClr val="006699"/>
              </a:buClr>
              <a:buSzPct val="135000"/>
              <a:buFont typeface="Wingdings" pitchFamily="2" charset="2"/>
              <a:buChar char="§"/>
              <a:defRPr lang="ru-RU" sz="2000" kern="120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97712" marR="0" indent="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>
                <a:srgbClr val="006699"/>
              </a:buClr>
              <a:buSzPct val="135000"/>
              <a:buFont typeface="Wingdings" pitchFamily="2" charset="2"/>
              <a:buNone/>
              <a:tabLst/>
              <a:defRPr lang="ru-RU" sz="1250" kern="1200" baseline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096963" marR="0" indent="-173038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006699"/>
              </a:buClr>
              <a:buSzPct val="135000"/>
              <a:buFont typeface="Wingdings" pitchFamily="2" charset="2"/>
              <a:buChar char="§"/>
              <a:tabLst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1296988" marR="0" indent="-182563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rgbClr val="006699"/>
              </a:buClr>
              <a:buSzPct val="135000"/>
              <a:buFont typeface="Wingdings" pitchFamily="2" charset="2"/>
              <a:buChar char="§"/>
              <a:tabLst/>
              <a:defRPr sz="14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1508760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5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6pPr>
            <a:lvl7pPr marL="1719072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7pPr>
            <a:lvl8pPr marL="1920240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8pPr>
            <a:lvl9pPr marL="2130552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9pPr>
            <a:extLst/>
          </a:lstStyle>
          <a:p>
            <a:r>
              <a:rPr lang="ru-RU" dirty="0" smtClean="0"/>
              <a:t>Создание</a:t>
            </a:r>
            <a:r>
              <a:rPr lang="ru-RU" dirty="0"/>
              <a:t> </a:t>
            </a:r>
            <a:r>
              <a:rPr lang="ru-RU" b="1" dirty="0" smtClean="0"/>
              <a:t>Центральной учетной системы</a:t>
            </a:r>
            <a:r>
              <a:rPr lang="ru-RU" b="1" dirty="0"/>
              <a:t>, </a:t>
            </a:r>
            <a:r>
              <a:rPr lang="ru-RU" dirty="0" smtClean="0"/>
              <a:t>выполняющей функции централизации</a:t>
            </a:r>
            <a:r>
              <a:rPr lang="ru-RU" dirty="0"/>
              <a:t>, контроля и координации учета</a:t>
            </a:r>
            <a:endParaRPr lang="ru-RU" dirty="0" smtClean="0"/>
          </a:p>
          <a:p>
            <a:r>
              <a:rPr lang="ru-RU" dirty="0" smtClean="0"/>
              <a:t>Организация </a:t>
            </a:r>
            <a:r>
              <a:rPr lang="ru-RU" b="1" dirty="0" smtClean="0"/>
              <a:t>учетной связи </a:t>
            </a:r>
            <a:r>
              <a:rPr lang="ru-RU" dirty="0" smtClean="0"/>
              <a:t>– двустороннего взаимодействия Центральной учетной системы </a:t>
            </a:r>
            <a:br>
              <a:rPr lang="ru-RU" dirty="0" smtClean="0"/>
            </a:br>
            <a:r>
              <a:rPr lang="ru-RU" dirty="0" smtClean="0"/>
              <a:t>с бизнес-приложениями</a:t>
            </a:r>
          </a:p>
          <a:p>
            <a:r>
              <a:rPr lang="ru-RU" b="1" dirty="0" smtClean="0"/>
              <a:t>Сохранение </a:t>
            </a:r>
            <a:r>
              <a:rPr lang="en-US" b="1" dirty="0"/>
              <a:t>IT-</a:t>
            </a:r>
            <a:r>
              <a:rPr lang="ru-RU" b="1" dirty="0" smtClean="0"/>
              <a:t>ландшафта </a:t>
            </a:r>
            <a:r>
              <a:rPr lang="ru-RU" dirty="0" smtClean="0"/>
              <a:t>– фокусировка </a:t>
            </a:r>
            <a:br>
              <a:rPr lang="ru-RU" dirty="0" smtClean="0"/>
            </a:br>
            <a:r>
              <a:rPr lang="ru-RU" dirty="0" smtClean="0"/>
              <a:t>на централизации учета не должна сказываться на основных функциях бизнес-приложений</a:t>
            </a:r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DE702AFE-4204-4D84-8950-B211D23D9E60}" type="slidenum">
              <a:rPr lang="ru-RU" smtClean="0"/>
              <a:pPr>
                <a:defRPr/>
              </a:pPr>
              <a:t>11</a:t>
            </a:fld>
            <a:r>
              <a:rPr lang="ru-RU" smtClean="0"/>
              <a:t>/18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998403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749" y="1052513"/>
            <a:ext cx="6696075" cy="1296987"/>
          </a:xfrm>
        </p:spPr>
        <p:txBody>
          <a:bodyPr/>
          <a:lstStyle/>
          <a:p>
            <a:r>
              <a:rPr lang="ru-RU" dirty="0" smtClean="0"/>
              <a:t>Выделение объектов учета </a:t>
            </a:r>
            <a:br>
              <a:rPr lang="ru-RU" dirty="0" smtClean="0"/>
            </a:br>
            <a:r>
              <a:rPr lang="ru-RU" dirty="0" smtClean="0"/>
              <a:t>в исходном </a:t>
            </a:r>
            <a:r>
              <a:rPr lang="en-US" dirty="0" smtClean="0"/>
              <a:t>IT-</a:t>
            </a:r>
            <a:r>
              <a:rPr lang="ru-RU" dirty="0" smtClean="0"/>
              <a:t>ландшафте</a:t>
            </a:r>
            <a:endParaRPr lang="ru-RU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DE702AFE-4204-4D84-8950-B211D23D9E60}" type="slidenum">
              <a:rPr lang="ru-RU" smtClean="0"/>
              <a:pPr>
                <a:defRPr/>
              </a:pPr>
              <a:t>12</a:t>
            </a:fld>
            <a:r>
              <a:rPr lang="ru-RU" smtClean="0"/>
              <a:t>/18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75845" y="2708275"/>
            <a:ext cx="5762256" cy="3200407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4344" y="3173212"/>
            <a:ext cx="3820676" cy="27736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5432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749" y="1052513"/>
            <a:ext cx="7993064" cy="760412"/>
          </a:xfrm>
        </p:spPr>
        <p:txBody>
          <a:bodyPr>
            <a:noAutofit/>
          </a:bodyPr>
          <a:lstStyle/>
          <a:p>
            <a:r>
              <a:rPr lang="ru-RU" sz="3100" spc="-10" dirty="0" smtClean="0"/>
              <a:t>Создание </a:t>
            </a:r>
            <a:r>
              <a:rPr lang="ru-RU" sz="3100" spc="-10" dirty="0" smtClean="0"/>
              <a:t>Центральной </a:t>
            </a:r>
            <a:r>
              <a:rPr lang="ru-RU" sz="3100" spc="-10" dirty="0" smtClean="0"/>
              <a:t>учетной системы</a:t>
            </a:r>
            <a:endParaRPr lang="ru-RU" sz="3100" spc="-1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42805" y="1823580"/>
            <a:ext cx="7774107" cy="1051839"/>
          </a:xfrm>
        </p:spPr>
        <p:txBody>
          <a:bodyPr/>
          <a:lstStyle/>
          <a:p>
            <a:pPr marL="0" indent="0">
              <a:buNone/>
            </a:pPr>
            <a:r>
              <a:rPr lang="ru-RU" sz="1700" b="1" dirty="0"/>
              <a:t>Центральная учетная система </a:t>
            </a:r>
            <a:r>
              <a:rPr lang="ru-RU" sz="1700" dirty="0" smtClean="0"/>
              <a:t>выполняет функции централизации </a:t>
            </a:r>
            <a:r>
              <a:rPr lang="ru-RU" sz="1700" dirty="0" smtClean="0"/>
              <a:t/>
            </a:r>
            <a:br>
              <a:rPr lang="ru-RU" sz="1700" dirty="0" smtClean="0"/>
            </a:br>
            <a:r>
              <a:rPr lang="ru-RU" sz="1700" dirty="0" smtClean="0"/>
              <a:t>и </a:t>
            </a:r>
            <a:r>
              <a:rPr lang="ru-RU" sz="1700" dirty="0" smtClean="0"/>
              <a:t>координации учета и является носителем </a:t>
            </a:r>
            <a:r>
              <a:rPr lang="ru-RU" sz="1700" dirty="0"/>
              <a:t>учетной политики </a:t>
            </a:r>
            <a:r>
              <a:rPr lang="ru-RU" sz="1700" dirty="0" smtClean="0"/>
              <a:t>предприятия</a:t>
            </a:r>
            <a:endParaRPr lang="ru-RU" sz="1700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DE702AFE-4204-4D84-8950-B211D23D9E60}" type="slidenum">
              <a:rPr lang="ru-RU" smtClean="0"/>
              <a:pPr>
                <a:defRPr/>
              </a:pPr>
              <a:t>13</a:t>
            </a:fld>
            <a:r>
              <a:rPr lang="ru-RU" smtClean="0"/>
              <a:t>/18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4213" y="2702299"/>
            <a:ext cx="7648972" cy="32476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87303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Организация учетной связи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39749" y="1812924"/>
            <a:ext cx="7416627" cy="679971"/>
          </a:xfrm>
        </p:spPr>
        <p:txBody>
          <a:bodyPr/>
          <a:lstStyle/>
          <a:p>
            <a:pPr marL="0" indent="0">
              <a:spcAft>
                <a:spcPts val="300"/>
              </a:spcAft>
              <a:buNone/>
            </a:pPr>
            <a:r>
              <a:rPr lang="ru-RU" sz="1800" b="1" dirty="0" smtClean="0"/>
              <a:t>Учетная </a:t>
            </a:r>
            <a:r>
              <a:rPr lang="ru-RU" sz="1800" b="1" dirty="0"/>
              <a:t>связь </a:t>
            </a:r>
            <a:r>
              <a:rPr lang="ru-RU" sz="1800" dirty="0" smtClean="0"/>
              <a:t>– это двустороннее </a:t>
            </a:r>
            <a:r>
              <a:rPr lang="ru-RU" sz="1800" dirty="0"/>
              <a:t>взаимодействие </a:t>
            </a:r>
            <a:r>
              <a:rPr lang="ru-RU" sz="1800" dirty="0" smtClean="0"/>
              <a:t/>
            </a:r>
            <a:br>
              <a:rPr lang="ru-RU" sz="1800" dirty="0" smtClean="0"/>
            </a:br>
            <a:r>
              <a:rPr lang="ru-RU" sz="1800" dirty="0" smtClean="0"/>
              <a:t>Центральной </a:t>
            </a:r>
            <a:r>
              <a:rPr lang="ru-RU" sz="1800" dirty="0"/>
              <a:t>учетной системы с бизнес-приложениями</a:t>
            </a:r>
          </a:p>
          <a:p>
            <a:pPr marL="0" indent="0">
              <a:spcAft>
                <a:spcPts val="300"/>
              </a:spcAft>
              <a:buNone/>
            </a:pPr>
            <a:endParaRPr lang="ru-RU" sz="1400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DE702AFE-4204-4D84-8950-B211D23D9E60}" type="slidenum">
              <a:rPr lang="ru-RU" smtClean="0"/>
              <a:pPr>
                <a:defRPr/>
              </a:pPr>
              <a:t>14</a:t>
            </a:fld>
            <a:r>
              <a:rPr lang="ru-RU" smtClean="0"/>
              <a:t>/18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4213" y="2702299"/>
            <a:ext cx="7648972" cy="32476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66918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539749" y="1052513"/>
            <a:ext cx="7344619" cy="642942"/>
          </a:xfrm>
        </p:spPr>
        <p:txBody>
          <a:bodyPr>
            <a:noAutofit/>
          </a:bodyPr>
          <a:lstStyle/>
          <a:p>
            <a:r>
              <a:rPr lang="ru-RU" dirty="0" smtClean="0"/>
              <a:t>Распространение учетной политики</a:t>
            </a:r>
            <a:endParaRPr lang="ru-RU" dirty="0"/>
          </a:p>
        </p:txBody>
      </p:sp>
      <p:sp>
        <p:nvSpPr>
          <p:cNvPr id="10" name="Заголовок 1"/>
          <p:cNvSpPr txBox="1">
            <a:spLocks noGrp="1"/>
          </p:cNvSpPr>
          <p:nvPr>
            <p:ph idx="1"/>
          </p:nvPr>
        </p:nvSpPr>
        <p:spPr>
          <a:xfrm>
            <a:off x="539749" y="1812925"/>
            <a:ext cx="7993064" cy="751979"/>
          </a:xfrm>
        </p:spPr>
        <p:txBody>
          <a:bodyPr/>
          <a:lstStyle/>
          <a:p>
            <a:pPr marL="0" indent="0">
              <a:spcAft>
                <a:spcPts val="600"/>
              </a:spcAft>
              <a:buNone/>
            </a:pPr>
            <a:r>
              <a:rPr lang="ru-RU" sz="1800" b="1" dirty="0" smtClean="0"/>
              <a:t>Учетная политика </a:t>
            </a:r>
            <a:r>
              <a:rPr lang="ru-RU" sz="1800" dirty="0" smtClean="0"/>
              <a:t>распространяется на все учетные системы, </a:t>
            </a:r>
            <a:br>
              <a:rPr lang="ru-RU" sz="1800" dirty="0" smtClean="0"/>
            </a:br>
            <a:r>
              <a:rPr lang="ru-RU" sz="1800" dirty="0" smtClean="0"/>
              <a:t>а ее </a:t>
            </a:r>
            <a:r>
              <a:rPr lang="ru-RU" sz="1800" dirty="0" smtClean="0"/>
              <a:t>соблюдение контролируется Центральной учетной системой</a:t>
            </a: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DE702AFE-4204-4D84-8950-B211D23D9E60}" type="slidenum">
              <a:rPr lang="ru-RU" smtClean="0"/>
              <a:pPr>
                <a:defRPr/>
              </a:pPr>
              <a:t>15</a:t>
            </a:fld>
            <a:r>
              <a:rPr lang="ru-RU" smtClean="0"/>
              <a:t>/18</a:t>
            </a:r>
            <a:endParaRPr lang="ru-RU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638" y="2702299"/>
            <a:ext cx="7648972" cy="32476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31988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1"/>
          <p:cNvSpPr txBox="1">
            <a:spLocks noGrp="1"/>
          </p:cNvSpPr>
          <p:nvPr>
            <p:ph type="title"/>
          </p:nvPr>
        </p:nvSpPr>
        <p:spPr>
          <a:xfrm>
            <a:off x="539749" y="1052512"/>
            <a:ext cx="7993064" cy="760413"/>
          </a:xfrm>
        </p:spPr>
        <p:txBody>
          <a:bodyPr>
            <a:noAutofit/>
          </a:bodyPr>
          <a:lstStyle/>
          <a:p>
            <a:r>
              <a:rPr lang="ru-RU" sz="2800" dirty="0" smtClean="0"/>
              <a:t>Встраивание </a:t>
            </a:r>
            <a:r>
              <a:rPr lang="ru-RU" sz="2800" dirty="0" smtClean="0"/>
              <a:t>Универсального </a:t>
            </a:r>
            <a:r>
              <a:rPr lang="ru-RU" sz="2800" dirty="0" smtClean="0"/>
              <a:t>учетного модуля</a:t>
            </a:r>
            <a:endParaRPr lang="ru-RU" sz="2800" dirty="0"/>
          </a:p>
        </p:txBody>
      </p:sp>
      <p:sp>
        <p:nvSpPr>
          <p:cNvPr id="4" name="Объект 3"/>
          <p:cNvSpPr>
            <a:spLocks noGrp="1"/>
          </p:cNvSpPr>
          <p:nvPr>
            <p:ph idx="1"/>
          </p:nvPr>
        </p:nvSpPr>
        <p:spPr>
          <a:xfrm>
            <a:off x="539748" y="1700808"/>
            <a:ext cx="7777165" cy="936104"/>
          </a:xfrm>
        </p:spPr>
        <p:txBody>
          <a:bodyPr/>
          <a:lstStyle/>
          <a:p>
            <a:pPr marL="0" indent="0">
              <a:spcAft>
                <a:spcPts val="0"/>
              </a:spcAft>
              <a:buNone/>
            </a:pPr>
            <a:r>
              <a:rPr lang="ru-RU" sz="1700" dirty="0" smtClean="0"/>
              <a:t>Ведет </a:t>
            </a:r>
            <a:r>
              <a:rPr lang="ru-RU" sz="1700" b="1" dirty="0" smtClean="0"/>
              <a:t>обособленную область учета </a:t>
            </a:r>
            <a:r>
              <a:rPr lang="ru-RU" sz="1700" dirty="0" smtClean="0"/>
              <a:t>в соответствии с учетной </a:t>
            </a:r>
            <a:r>
              <a:rPr lang="ru-RU" sz="1700" dirty="0" smtClean="0"/>
              <a:t/>
            </a:r>
            <a:br>
              <a:rPr lang="ru-RU" sz="1700" dirty="0" smtClean="0"/>
            </a:br>
            <a:r>
              <a:rPr lang="ru-RU" sz="1700" dirty="0" smtClean="0"/>
              <a:t>политикой, получает первичную информацию из разных источников – </a:t>
            </a:r>
            <a:br>
              <a:rPr lang="ru-RU" sz="1700" dirty="0" smtClean="0"/>
            </a:br>
            <a:r>
              <a:rPr lang="ru-RU" sz="1700" dirty="0" smtClean="0"/>
              <a:t>события, бизнес-операции, документы</a:t>
            </a:r>
            <a:r>
              <a:rPr lang="ru-RU" sz="1700" dirty="0" smtClean="0"/>
              <a:t>, проводки</a:t>
            </a: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DE702AFE-4204-4D84-8950-B211D23D9E60}" type="slidenum">
              <a:rPr lang="ru-RU" smtClean="0"/>
              <a:pPr>
                <a:defRPr/>
              </a:pPr>
              <a:t>16</a:t>
            </a:fld>
            <a:r>
              <a:rPr lang="ru-RU" smtClean="0"/>
              <a:t>/18</a:t>
            </a:r>
            <a:endParaRPr lang="ru-RU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4213" y="2702299"/>
            <a:ext cx="7658116" cy="32476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56422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Опыт создания УОА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39749" y="1807958"/>
            <a:ext cx="6696075" cy="4357892"/>
          </a:xfrm>
        </p:spPr>
        <p:txBody>
          <a:bodyPr/>
          <a:lstStyle/>
          <a:p>
            <a:r>
              <a:rPr lang="ru-RU" sz="2200" dirty="0" smtClean="0"/>
              <a:t>Торговый холдинг «Спортмастер»</a:t>
            </a:r>
          </a:p>
          <a:p>
            <a:pPr lvl="1">
              <a:spcAft>
                <a:spcPts val="1200"/>
              </a:spcAft>
            </a:pPr>
            <a:r>
              <a:rPr lang="ru-RU" sz="1800" dirty="0" smtClean="0"/>
              <a:t>Модуль консолидированной финансовой отчетности ведет учет на основе данных, поступающих из более чем 10 бизнес-систем (торговых и логистических)</a:t>
            </a:r>
          </a:p>
          <a:p>
            <a:pPr>
              <a:spcAft>
                <a:spcPts val="800"/>
              </a:spcAft>
            </a:pPr>
            <a:r>
              <a:rPr lang="ru-RU" sz="2200" dirty="0" smtClean="0"/>
              <a:t>ОАО «Газпромбанк»</a:t>
            </a:r>
          </a:p>
          <a:p>
            <a:pPr lvl="1"/>
            <a:r>
              <a:rPr lang="ru-RU" sz="1800" dirty="0" smtClean="0"/>
              <a:t>Система «Главная бухгалтерская книга банка»  поддерживает централизованный учет и интегрирует учетные данные из нескольких функциональных АБС </a:t>
            </a:r>
          </a:p>
          <a:p>
            <a:pPr lvl="1"/>
            <a:r>
              <a:rPr lang="ru-RU" sz="1800" dirty="0" smtClean="0"/>
              <a:t>Система «Бухгалтерия финансовых операций» </a:t>
            </a:r>
            <a:r>
              <a:rPr lang="en-US" sz="1800" dirty="0" smtClean="0"/>
              <a:t/>
            </a:r>
            <a:br>
              <a:rPr lang="en-US" sz="1800" dirty="0" smtClean="0"/>
            </a:br>
            <a:r>
              <a:rPr lang="ru-RU" sz="1800" dirty="0" smtClean="0"/>
              <a:t>на базе учетной платформы CUSTIS</a:t>
            </a:r>
            <a:r>
              <a:rPr lang="en-US" sz="1800" dirty="0" smtClean="0"/>
              <a:t> </a:t>
            </a:r>
            <a:r>
              <a:rPr lang="ru-RU" sz="1800" dirty="0" smtClean="0"/>
              <a:t>обеспечивает бухгалтерский учет и формирует отчетность РПБУ </a:t>
            </a:r>
            <a:br>
              <a:rPr lang="ru-RU" sz="1800" dirty="0" smtClean="0"/>
            </a:br>
            <a:r>
              <a:rPr lang="ru-RU" sz="1800" dirty="0" smtClean="0"/>
              <a:t>для сделок на рынке F</a:t>
            </a:r>
            <a:r>
              <a:rPr lang="en-US" sz="1800" dirty="0" err="1" smtClean="0"/>
              <a:t>orEx</a:t>
            </a:r>
            <a:r>
              <a:rPr lang="ru-RU" sz="1800" dirty="0" smtClean="0"/>
              <a:t>, которые ведутся </a:t>
            </a:r>
            <a:br>
              <a:rPr lang="ru-RU" sz="1800" dirty="0" smtClean="0"/>
            </a:br>
            <a:r>
              <a:rPr lang="ru-RU" sz="1800" dirty="0" smtClean="0"/>
              <a:t>в системе </a:t>
            </a:r>
            <a:r>
              <a:rPr lang="ru-RU" sz="1800" dirty="0" err="1" smtClean="0"/>
              <a:t>Calypso</a:t>
            </a:r>
            <a:r>
              <a:rPr lang="ru-RU" sz="1800" dirty="0" smtClean="0"/>
              <a:t> 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DE702AFE-4204-4D84-8950-B211D23D9E60}" type="slidenum">
              <a:rPr lang="ru-RU" smtClean="0"/>
              <a:pPr>
                <a:defRPr/>
              </a:pPr>
              <a:t>17</a:t>
            </a:fld>
            <a:r>
              <a:rPr lang="ru-RU" smtClean="0"/>
              <a:t>/18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470986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749" y="1816083"/>
            <a:ext cx="6696075" cy="3989181"/>
          </a:xfrm>
        </p:spPr>
        <p:txBody>
          <a:bodyPr>
            <a:normAutofit/>
          </a:bodyPr>
          <a:lstStyle/>
          <a:p>
            <a:r>
              <a:rPr lang="ru-RU" dirty="0" smtClean="0"/>
              <a:t>Спасибо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ru-RU" dirty="0" smtClean="0"/>
              <a:t>за внимание!</a:t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Вопросы?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44269" y="4883085"/>
            <a:ext cx="6696075" cy="1282766"/>
          </a:xfrm>
        </p:spPr>
        <p:txBody>
          <a:bodyPr/>
          <a:lstStyle/>
          <a:p>
            <a:pPr marL="0" indent="0">
              <a:spcAft>
                <a:spcPts val="700"/>
              </a:spcAft>
              <a:buNone/>
            </a:pPr>
            <a:r>
              <a:rPr lang="en-US" sz="2000" dirty="0" smtClean="0">
                <a:hlinkClick r:id="rId3"/>
              </a:rPr>
              <a:t>www.CUSTIS.ru</a:t>
            </a:r>
            <a:endParaRPr lang="en-US" sz="2000" dirty="0" smtClean="0"/>
          </a:p>
          <a:p>
            <a:pPr marL="0" indent="0">
              <a:spcAft>
                <a:spcPts val="300"/>
              </a:spcAft>
              <a:buNone/>
            </a:pPr>
            <a:r>
              <a:rPr lang="en-US" sz="2000" dirty="0" smtClean="0"/>
              <a:t>+7 (495) 772-97-02</a:t>
            </a:r>
          </a:p>
          <a:p>
            <a:pPr marL="0" indent="0">
              <a:spcAft>
                <a:spcPts val="400"/>
              </a:spcAft>
              <a:buNone/>
            </a:pPr>
            <a:r>
              <a:rPr lang="en-US" sz="2000" dirty="0" smtClean="0">
                <a:hlinkClick r:id="rId4"/>
              </a:rPr>
              <a:t>sales@custis.ru</a:t>
            </a:r>
            <a:endParaRPr lang="en-US" sz="2000" dirty="0" smtClean="0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04778" y="1628800"/>
            <a:ext cx="4929560" cy="3593649"/>
          </a:xfrm>
          <a:prstGeom prst="rect">
            <a:avLst/>
          </a:prstGeom>
        </p:spPr>
      </p:pic>
      <p:sp>
        <p:nvSpPr>
          <p:cNvPr id="11" name="Номер слайда 10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DE702AFE-4204-4D84-8950-B211D23D9E60}" type="slidenum">
              <a:rPr lang="ru-RU" smtClean="0"/>
              <a:pPr>
                <a:defRPr/>
              </a:pPr>
              <a:t>18</a:t>
            </a:fld>
            <a:r>
              <a:rPr lang="ru-RU" smtClean="0"/>
              <a:t>/18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686882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dirty="0" smtClean="0"/>
              <a:t>О компании</a:t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539552" y="1818690"/>
            <a:ext cx="6551612" cy="30162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defTabSz="539750">
              <a:spcAft>
                <a:spcPts val="1200"/>
              </a:spcAft>
              <a:buClr>
                <a:srgbClr val="006699"/>
              </a:buClr>
              <a:buSzPct val="135000"/>
              <a:buFont typeface="Wingdings" pitchFamily="2" charset="2"/>
              <a:buChar char="§"/>
            </a:pPr>
            <a:r>
              <a:rPr lang="ru-RU" sz="2000" dirty="0">
                <a:latin typeface="Arial" pitchFamily="34" charset="0"/>
                <a:cs typeface="Arial" pitchFamily="34" charset="0"/>
              </a:rPr>
              <a:t>Год основания – 1996</a:t>
            </a:r>
          </a:p>
          <a:p>
            <a:pPr marL="342900" indent="-342900" defTabSz="539750">
              <a:spcAft>
                <a:spcPts val="1200"/>
              </a:spcAft>
              <a:buClr>
                <a:srgbClr val="006699"/>
              </a:buClr>
              <a:buSzPct val="135000"/>
              <a:buFont typeface="Wingdings" pitchFamily="2" charset="2"/>
              <a:buChar char="§"/>
            </a:pPr>
            <a:r>
              <a:rPr lang="ru-RU" sz="2000" dirty="0">
                <a:latin typeface="Arial" pitchFamily="34" charset="0"/>
                <a:cs typeface="Arial" pitchFamily="34" charset="0"/>
              </a:rPr>
              <a:t>Специализация – заказная разработка</a:t>
            </a:r>
            <a:br>
              <a:rPr lang="ru-RU" sz="2000" dirty="0">
                <a:latin typeface="Arial" pitchFamily="34" charset="0"/>
                <a:cs typeface="Arial" pitchFamily="34" charset="0"/>
              </a:rPr>
            </a:br>
            <a:r>
              <a:rPr lang="ru-RU" sz="2000" dirty="0">
                <a:latin typeface="Arial" pitchFamily="34" charset="0"/>
                <a:cs typeface="Arial" pitchFamily="34" charset="0"/>
              </a:rPr>
              <a:t>и бережное внедрение 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учетно-аналитических 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систем</a:t>
            </a:r>
          </a:p>
          <a:p>
            <a:pPr marL="342900" indent="-342900" defTabSz="539750">
              <a:spcAft>
                <a:spcPts val="1200"/>
              </a:spcAft>
              <a:buClr>
                <a:srgbClr val="006699"/>
              </a:buClr>
              <a:buSzPct val="135000"/>
              <a:buFont typeface="Wingdings" pitchFamily="2" charset="2"/>
              <a:buChar char="§"/>
            </a:pPr>
            <a:r>
              <a:rPr lang="ru-RU" sz="2000" dirty="0">
                <a:latin typeface="Arial" pitchFamily="34" charset="0"/>
                <a:cs typeface="Arial" pitchFamily="34" charset="0"/>
              </a:rPr>
              <a:t>Количество сотрудников – 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больше 20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0</a:t>
            </a:r>
            <a:endParaRPr lang="ru-RU" sz="2000" dirty="0">
              <a:latin typeface="Arial" pitchFamily="34" charset="0"/>
              <a:cs typeface="Arial" pitchFamily="34" charset="0"/>
            </a:endParaRPr>
          </a:p>
          <a:p>
            <a:pPr marL="342900" indent="-342900" defTabSz="539750">
              <a:spcAft>
                <a:spcPts val="1200"/>
              </a:spcAft>
              <a:buClr>
                <a:srgbClr val="006699"/>
              </a:buClr>
              <a:buSzPct val="135000"/>
              <a:buFont typeface="Wingdings" pitchFamily="2" charset="2"/>
              <a:buChar char="§"/>
            </a:pPr>
            <a:r>
              <a:rPr lang="ru-RU" sz="2000" dirty="0">
                <a:latin typeface="Arial" pitchFamily="34" charset="0"/>
                <a:cs typeface="Arial" pitchFamily="34" charset="0"/>
              </a:rPr>
              <a:t>Ключевые клиенты: Банк России,</a:t>
            </a:r>
            <a:br>
              <a:rPr lang="ru-RU" sz="2000" dirty="0">
                <a:latin typeface="Arial" pitchFamily="34" charset="0"/>
                <a:cs typeface="Arial" pitchFamily="34" charset="0"/>
              </a:rPr>
            </a:br>
            <a:r>
              <a:rPr lang="ru-RU" sz="2000" dirty="0">
                <a:latin typeface="Arial" pitchFamily="34" charset="0"/>
                <a:cs typeface="Arial" pitchFamily="34" charset="0"/>
              </a:rPr>
              <a:t>Газпромбанк (ГПБ ОАО), ГК «Спортмастер»,</a:t>
            </a:r>
            <a:br>
              <a:rPr lang="ru-RU" sz="2000" dirty="0">
                <a:latin typeface="Arial" pitchFamily="34" charset="0"/>
                <a:cs typeface="Arial" pitchFamily="34" charset="0"/>
              </a:rPr>
            </a:br>
            <a:r>
              <a:rPr lang="ru-RU" sz="2000" dirty="0">
                <a:latin typeface="Arial" pitchFamily="34" charset="0"/>
                <a:cs typeface="Arial" pitchFamily="34" charset="0"/>
              </a:rPr>
              <a:t>ЕИРКЦ г. Астрахани, ЕРКЦ г. Саратова</a:t>
            </a:r>
          </a:p>
        </p:txBody>
      </p:sp>
      <p:pic>
        <p:nvPicPr>
          <p:cNvPr id="8" name="Picture 3" descr="C:\Users\avelyaninova\Desktop\O_GoldPartner_clr.bmp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0575" y="5365738"/>
            <a:ext cx="2959678" cy="7875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4" name="Picture 2" descr="http://www.niposoftware.com/NipoSoftware/media/Media/news/microsoftpartnership/microsoft_gold_partner.pn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8331"/>
          <a:stretch/>
        </p:blipFill>
        <p:spPr bwMode="auto">
          <a:xfrm>
            <a:off x="3923928" y="5448984"/>
            <a:ext cx="2747094" cy="5480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Номер слайда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DE702AFE-4204-4D84-8950-B211D23D9E60}" type="slidenum">
              <a:rPr lang="ru-RU" smtClean="0"/>
              <a:pPr>
                <a:defRPr/>
              </a:pPr>
              <a:t>2</a:t>
            </a:fld>
            <a:r>
              <a:rPr lang="ru-RU" smtClean="0"/>
              <a:t>/18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226082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Услуга компании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DE702AFE-4204-4D84-8950-B211D23D9E60}" type="slidenum">
              <a:rPr lang="ru-RU" smtClean="0"/>
              <a:pPr>
                <a:defRPr/>
              </a:pPr>
              <a:t>3</a:t>
            </a:fld>
            <a:r>
              <a:rPr lang="ru-RU" smtClean="0"/>
              <a:t>/18</a:t>
            </a:r>
            <a:endParaRPr lang="ru-RU" dirty="0"/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694751" y="2168372"/>
            <a:ext cx="6399972" cy="3959225"/>
          </a:xfrm>
          <a:prstGeom prst="roundRect">
            <a:avLst/>
          </a:prstGeom>
          <a:solidFill>
            <a:schemeClr val="bg1"/>
          </a:solidFill>
          <a:ln>
            <a:solidFill>
              <a:srgbClr val="0066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895350">
              <a:spcBef>
                <a:spcPts val="0"/>
              </a:spcBef>
              <a:spcAft>
                <a:spcPts val="1200"/>
              </a:spcAft>
            </a:pPr>
            <a:r>
              <a:rPr lang="ru-RU" sz="21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Бережное внедрение масштабных </a:t>
            </a:r>
            <a:br>
              <a:rPr lang="ru-RU" sz="21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1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учетно-аналитических систем </a:t>
            </a:r>
            <a:r>
              <a:rPr lang="en-US" sz="21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sz="21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1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для организаций с оригинальными процессами управления или с высокой изменчивостью бизнес-процессов</a:t>
            </a:r>
          </a:p>
          <a:p>
            <a:pPr marL="1168400" indent="-273050" defTabSz="539750">
              <a:spcAft>
                <a:spcPts val="600"/>
              </a:spcAft>
              <a:buClr>
                <a:srgbClr val="006699"/>
              </a:buClr>
              <a:buSzPct val="135000"/>
              <a:buFont typeface="Wingdings" pitchFamily="2" charset="2"/>
              <a:buChar char="§"/>
            </a:pPr>
            <a:r>
              <a:rPr lang="ru-RU" sz="17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Осознанно </a:t>
            </a:r>
            <a:r>
              <a:rPr lang="ru-RU" sz="17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сохраняем</a:t>
            </a:r>
            <a:r>
              <a:rPr lang="ru-RU" sz="17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7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оригинальные бизнес-процессы</a:t>
            </a:r>
            <a:r>
              <a:rPr lang="ru-RU" sz="17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 компаний-клиентов</a:t>
            </a:r>
          </a:p>
          <a:p>
            <a:pPr marL="1168400" indent="-273050" defTabSz="539750">
              <a:spcAft>
                <a:spcPts val="600"/>
              </a:spcAft>
              <a:buClr>
                <a:srgbClr val="006699"/>
              </a:buClr>
              <a:buSzPct val="135000"/>
              <a:buFont typeface="Wingdings" pitchFamily="2" charset="2"/>
              <a:buChar char="§"/>
            </a:pPr>
            <a:r>
              <a:rPr lang="ru-RU" sz="17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Работаем с отраслевыми лидерами</a:t>
            </a:r>
            <a:r>
              <a:rPr lang="ru-RU" sz="17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ru-RU" sz="17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динамично развивающимися компаниями, </a:t>
            </a:r>
            <a:r>
              <a:rPr lang="ru-RU" sz="17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инфраструктурными институтами, реформируемыми и новыми </a:t>
            </a:r>
            <a:r>
              <a:rPr lang="ru-RU" sz="17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отраслями</a:t>
            </a:r>
            <a:endParaRPr lang="ru-RU" sz="1700" dirty="0">
              <a:solidFill>
                <a:schemeClr val="tx1">
                  <a:lumMod val="75000"/>
                  <a:lumOff val="2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971600" y="2002538"/>
            <a:ext cx="677263" cy="54514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" name="Объект 9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216" y="1877579"/>
            <a:ext cx="1216831" cy="924374"/>
          </a:xfrm>
        </p:spPr>
      </p:pic>
    </p:spTree>
    <p:extLst>
      <p:ext uri="{BB962C8B-B14F-4D97-AF65-F5344CB8AC3E}">
        <p14:creationId xmlns:p14="http://schemas.microsoft.com/office/powerpoint/2010/main" val="24160253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539749" y="1052513"/>
            <a:ext cx="7993064" cy="642942"/>
          </a:xfrm>
        </p:spPr>
        <p:txBody>
          <a:bodyPr>
            <a:noAutofit/>
          </a:bodyPr>
          <a:lstStyle/>
          <a:p>
            <a:r>
              <a:rPr lang="ru-RU" dirty="0" smtClean="0"/>
              <a:t>Контекст доклада (что подразумеваем)</a:t>
            </a:r>
            <a:endParaRPr lang="ru-RU" dirty="0"/>
          </a:p>
        </p:txBody>
      </p:sp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539749" y="1807958"/>
            <a:ext cx="7416627" cy="4357891"/>
          </a:xfrm>
        </p:spPr>
        <p:txBody>
          <a:bodyPr/>
          <a:lstStyle/>
          <a:p>
            <a:r>
              <a:rPr lang="ru-RU" sz="2200" dirty="0" smtClean="0"/>
              <a:t>Операционное управление и управление развитием</a:t>
            </a:r>
            <a:endParaRPr lang="en-US" sz="2200" dirty="0" smtClean="0"/>
          </a:p>
          <a:p>
            <a:r>
              <a:rPr lang="ru-RU" sz="2200" dirty="0" smtClean="0"/>
              <a:t>На каждом уровне управления есть свои инструменты </a:t>
            </a:r>
          </a:p>
          <a:p>
            <a:r>
              <a:rPr lang="ru-RU" sz="2200" dirty="0" smtClean="0"/>
              <a:t>Операционное управление обеспечивается регламентами, процедурами и ведением различных видов учета (бухгалтерского, налогового)</a:t>
            </a:r>
          </a:p>
          <a:p>
            <a:r>
              <a:rPr lang="ru-RU" sz="2200" dirty="0" smtClean="0"/>
              <a:t>Для управления развитием требуется ведение управленческого учета (построение системы показателей и процедуры последующего анализа)</a:t>
            </a:r>
          </a:p>
          <a:p>
            <a:r>
              <a:rPr lang="ru-RU" sz="2200" dirty="0" smtClean="0"/>
              <a:t>Есть разные виды консолидации бизнеса</a:t>
            </a:r>
            <a:endParaRPr lang="ru-RU" sz="2200" dirty="0"/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DE702AFE-4204-4D84-8950-B211D23D9E60}" type="slidenum">
              <a:rPr lang="ru-RU" smtClean="0"/>
              <a:pPr>
                <a:defRPr/>
              </a:pPr>
              <a:t>4</a:t>
            </a:fld>
            <a:r>
              <a:rPr lang="ru-RU" smtClean="0"/>
              <a:t>/18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801956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dirty="0" smtClean="0"/>
              <a:t>Учет как инструмент управления</a:t>
            </a:r>
            <a:br>
              <a:rPr lang="ru-RU" dirty="0" smtClean="0"/>
            </a:br>
            <a:endParaRPr lang="ru-RU" dirty="0"/>
          </a:p>
        </p:txBody>
      </p:sp>
      <p:sp>
        <p:nvSpPr>
          <p:cNvPr id="10" name="Объект 9"/>
          <p:cNvSpPr>
            <a:spLocks noGrp="1"/>
          </p:cNvSpPr>
          <p:nvPr>
            <p:ph idx="1"/>
          </p:nvPr>
        </p:nvSpPr>
        <p:spPr>
          <a:xfrm>
            <a:off x="539749" y="1807959"/>
            <a:ext cx="7416627" cy="4357892"/>
          </a:xfrm>
        </p:spPr>
        <p:txBody>
          <a:bodyPr/>
          <a:lstStyle/>
          <a:p>
            <a:r>
              <a:rPr lang="ru-RU" sz="2000" b="1" dirty="0"/>
              <a:t>Объект учета</a:t>
            </a:r>
            <a:r>
              <a:rPr lang="ru-RU" sz="2000" dirty="0"/>
              <a:t> </a:t>
            </a:r>
            <a:r>
              <a:rPr lang="ru-RU" sz="2000" dirty="0" smtClean="0"/>
              <a:t>– важный </a:t>
            </a:r>
            <a:r>
              <a:rPr lang="ru-RU" sz="2000" dirty="0" smtClean="0"/>
              <a:t>для бизнеса объект управления, для наблюдения за </a:t>
            </a:r>
            <a:r>
              <a:rPr lang="ru-RU" sz="2000" dirty="0" smtClean="0"/>
              <a:t>которым </a:t>
            </a:r>
            <a:r>
              <a:rPr lang="ru-RU" sz="2000" dirty="0"/>
              <a:t>организуется </a:t>
            </a:r>
            <a:r>
              <a:rPr lang="ru-RU" sz="2000" dirty="0" smtClean="0"/>
              <a:t>учет</a:t>
            </a:r>
            <a:endParaRPr lang="ru-RU" sz="2000" dirty="0"/>
          </a:p>
          <a:p>
            <a:pPr>
              <a:spcAft>
                <a:spcPts val="1400"/>
              </a:spcAft>
            </a:pPr>
            <a:r>
              <a:rPr lang="ru-RU" sz="2000" b="1" dirty="0"/>
              <a:t>Учет на уровне бизнеса </a:t>
            </a:r>
            <a:r>
              <a:rPr lang="ru-RU" sz="2000" dirty="0"/>
              <a:t>– выделение системы учетных показателей, </a:t>
            </a:r>
            <a:r>
              <a:rPr lang="ru-RU" sz="2000" dirty="0" smtClean="0"/>
              <a:t>отражающей состояние </a:t>
            </a:r>
            <a:r>
              <a:rPr lang="ru-RU" sz="2000" dirty="0"/>
              <a:t>объектов </a:t>
            </a:r>
            <a:r>
              <a:rPr lang="ru-RU" sz="2000" dirty="0" smtClean="0"/>
              <a:t>учета</a:t>
            </a:r>
            <a:endParaRPr lang="ru-RU" sz="2000" dirty="0"/>
          </a:p>
          <a:p>
            <a:pPr marL="0" indent="0">
              <a:buNone/>
            </a:pPr>
            <a:r>
              <a:rPr lang="ru-RU" dirty="0" smtClean="0"/>
              <a:t>Учет обеспечивает:</a:t>
            </a:r>
            <a:endParaRPr lang="ru-RU" dirty="0"/>
          </a:p>
          <a:p>
            <a:r>
              <a:rPr lang="ru-RU" sz="2000" b="1" dirty="0" smtClean="0"/>
              <a:t>Мониторинг</a:t>
            </a:r>
            <a:r>
              <a:rPr lang="ru-RU" sz="2000" dirty="0" smtClean="0"/>
              <a:t> </a:t>
            </a:r>
            <a:r>
              <a:rPr lang="ru-RU" sz="2000" dirty="0"/>
              <a:t>– </a:t>
            </a:r>
            <a:r>
              <a:rPr lang="ru-RU" sz="2000" dirty="0" smtClean="0"/>
              <a:t>наблюдение </a:t>
            </a:r>
            <a:r>
              <a:rPr lang="ru-RU" sz="2000" dirty="0"/>
              <a:t>за объектами учета, представление набора показателей в виде </a:t>
            </a:r>
            <a:r>
              <a:rPr lang="ru-RU" sz="2000" dirty="0" smtClean="0"/>
              <a:t>отчетов</a:t>
            </a:r>
            <a:endParaRPr lang="ru-RU" sz="2000" dirty="0"/>
          </a:p>
          <a:p>
            <a:r>
              <a:rPr lang="ru-RU" sz="2000" b="1" dirty="0" smtClean="0"/>
              <a:t>Управление</a:t>
            </a:r>
            <a:r>
              <a:rPr lang="ru-RU" sz="2000" dirty="0" smtClean="0"/>
              <a:t> </a:t>
            </a:r>
            <a:r>
              <a:rPr lang="ru-RU" sz="2000" dirty="0"/>
              <a:t>– </a:t>
            </a:r>
            <a:r>
              <a:rPr lang="ru-RU" sz="2000" dirty="0" smtClean="0"/>
              <a:t>дополнение </a:t>
            </a:r>
            <a:r>
              <a:rPr lang="ru-RU" sz="2000" dirty="0"/>
              <a:t>системы показателей управляющим </a:t>
            </a:r>
            <a:r>
              <a:rPr lang="ru-RU" sz="2000" dirty="0" smtClean="0"/>
              <a:t>контуром, обеспечивающим реакцию </a:t>
            </a:r>
            <a:br>
              <a:rPr lang="ru-RU" sz="2000" dirty="0" smtClean="0"/>
            </a:br>
            <a:r>
              <a:rPr lang="ru-RU" sz="2000" dirty="0" smtClean="0"/>
              <a:t>на </a:t>
            </a:r>
            <a:r>
              <a:rPr lang="ru-RU" sz="2000" dirty="0"/>
              <a:t>изменение </a:t>
            </a:r>
            <a:r>
              <a:rPr lang="ru-RU" sz="2000" dirty="0" smtClean="0"/>
              <a:t>показателей</a:t>
            </a:r>
            <a:endParaRPr lang="ru-RU" sz="2000" dirty="0"/>
          </a:p>
          <a:p>
            <a:endParaRPr lang="ru-RU" sz="1800" dirty="0"/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DE702AFE-4204-4D84-8950-B211D23D9E60}" type="slidenum">
              <a:rPr lang="ru-RU" smtClean="0"/>
              <a:pPr>
                <a:defRPr/>
              </a:pPr>
              <a:t>5</a:t>
            </a:fld>
            <a:r>
              <a:rPr lang="ru-RU" smtClean="0"/>
              <a:t>/18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464309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749" y="1052512"/>
            <a:ext cx="7200603" cy="1008335"/>
          </a:xfrm>
        </p:spPr>
        <p:txBody>
          <a:bodyPr>
            <a:noAutofit/>
          </a:bodyPr>
          <a:lstStyle/>
          <a:p>
            <a:r>
              <a:rPr lang="ru-RU" dirty="0" smtClean="0"/>
              <a:t>Когда учет становится одним из ключевых</a:t>
            </a:r>
            <a:r>
              <a:rPr lang="ru-RU" b="1" dirty="0" smtClean="0"/>
              <a:t> </a:t>
            </a:r>
            <a:r>
              <a:rPr lang="ru-RU" dirty="0" smtClean="0"/>
              <a:t>инструментов управления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39749" y="2349501"/>
            <a:ext cx="6984579" cy="4103836"/>
          </a:xfrm>
        </p:spPr>
        <p:txBody>
          <a:bodyPr/>
          <a:lstStyle/>
          <a:p>
            <a:pPr marL="0">
              <a:spcBef>
                <a:spcPts val="0"/>
              </a:spcBef>
              <a:spcAft>
                <a:spcPts val="800"/>
              </a:spcAft>
            </a:pPr>
            <a:r>
              <a:rPr lang="ru-RU" sz="2000" dirty="0" smtClean="0"/>
              <a:t>Консолидация бизнеса</a:t>
            </a:r>
          </a:p>
          <a:p>
            <a:pPr marL="899251" lvl="3" indent="-430938">
              <a:spcAft>
                <a:spcPts val="400"/>
              </a:spcAft>
            </a:pPr>
            <a:r>
              <a:rPr lang="ru-RU" sz="1700" dirty="0"/>
              <a:t>Унификация и стандартизация однотипных процессов, распространение единых стандартов операционной деятельности</a:t>
            </a:r>
          </a:p>
          <a:p>
            <a:pPr marL="899251" lvl="3" indent="-430938">
              <a:spcAft>
                <a:spcPts val="400"/>
              </a:spcAft>
            </a:pPr>
            <a:r>
              <a:rPr lang="ru-RU" sz="1700" dirty="0"/>
              <a:t>Выстраивание и оптимизация внутренних процессов </a:t>
            </a:r>
            <a:r>
              <a:rPr lang="ru-RU" sz="1700" dirty="0" smtClean="0"/>
              <a:t/>
            </a:r>
            <a:br>
              <a:rPr lang="ru-RU" sz="1700" dirty="0" smtClean="0"/>
            </a:br>
            <a:r>
              <a:rPr lang="ru-RU" sz="1700" dirty="0" smtClean="0"/>
              <a:t>за </a:t>
            </a:r>
            <a:r>
              <a:rPr lang="ru-RU" sz="1700" dirty="0"/>
              <a:t>счет интеграции старых и новых структур</a:t>
            </a:r>
          </a:p>
          <a:p>
            <a:pPr marL="899251" lvl="3" indent="-430938">
              <a:spcAft>
                <a:spcPts val="1000"/>
              </a:spcAft>
            </a:pPr>
            <a:r>
              <a:rPr lang="ru-RU" sz="1700" dirty="0"/>
              <a:t>Консолидация отчетов</a:t>
            </a:r>
          </a:p>
          <a:p>
            <a:pPr marL="0">
              <a:spcBef>
                <a:spcPts val="0"/>
              </a:spcBef>
              <a:spcAft>
                <a:spcPts val="600"/>
              </a:spcAft>
            </a:pPr>
            <a:r>
              <a:rPr lang="ru-RU" sz="2000" dirty="0"/>
              <a:t>Быстрое расширение спектра операций</a:t>
            </a:r>
          </a:p>
          <a:p>
            <a:pPr marL="0">
              <a:spcBef>
                <a:spcPts val="0"/>
              </a:spcBef>
              <a:spcAft>
                <a:spcPts val="600"/>
              </a:spcAft>
            </a:pPr>
            <a:r>
              <a:rPr lang="ru-RU" sz="2000" dirty="0"/>
              <a:t>Повышение требований к оперативному управлению рисками</a:t>
            </a:r>
          </a:p>
          <a:p>
            <a:pPr marL="0">
              <a:spcBef>
                <a:spcPts val="300"/>
              </a:spcBef>
              <a:spcAft>
                <a:spcPts val="800"/>
              </a:spcAft>
            </a:pPr>
            <a:r>
              <a:rPr lang="ru-RU" sz="2000" dirty="0"/>
              <a:t>Оперативный контроль со стороны владельцев </a:t>
            </a: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 smtClean="0"/>
              <a:t>или </a:t>
            </a:r>
            <a:r>
              <a:rPr lang="ru-RU" sz="2000" dirty="0"/>
              <a:t>руководства бизнеса</a:t>
            </a:r>
          </a:p>
          <a:p>
            <a:pPr marL="0">
              <a:spcBef>
                <a:spcPts val="300"/>
              </a:spcBef>
              <a:spcAft>
                <a:spcPts val="0"/>
              </a:spcAft>
            </a:pPr>
            <a:endParaRPr lang="ru-RU" sz="1800" dirty="0" smtClean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DE702AFE-4204-4D84-8950-B211D23D9E60}" type="slidenum">
              <a:rPr lang="ru-RU" smtClean="0"/>
              <a:pPr>
                <a:defRPr/>
              </a:pPr>
              <a:t>6</a:t>
            </a:fld>
            <a:r>
              <a:rPr lang="ru-RU" smtClean="0"/>
              <a:t>/18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764600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dirty="0" smtClean="0"/>
              <a:t>Требования бизнеса к ИТ</a:t>
            </a:r>
            <a:br>
              <a:rPr lang="ru-RU" dirty="0" smtClean="0"/>
            </a:br>
            <a:endParaRPr lang="ru-RU" dirty="0"/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539749" y="1807959"/>
            <a:ext cx="7200603" cy="4357892"/>
          </a:xfrm>
        </p:spPr>
        <p:txBody>
          <a:bodyPr/>
          <a:lstStyle/>
          <a:p>
            <a:pPr>
              <a:spcAft>
                <a:spcPts val="800"/>
              </a:spcAft>
            </a:pPr>
            <a:r>
              <a:rPr lang="ru-RU" sz="2200" dirty="0" smtClean="0"/>
              <a:t>Поддержка </a:t>
            </a:r>
            <a:r>
              <a:rPr lang="ru-RU" sz="2200" dirty="0"/>
              <a:t>принятия управленческих решений </a:t>
            </a:r>
            <a:r>
              <a:rPr lang="ru-RU" sz="2200" dirty="0" smtClean="0"/>
              <a:t/>
            </a:r>
            <a:br>
              <a:rPr lang="ru-RU" sz="2200" dirty="0" smtClean="0"/>
            </a:br>
            <a:r>
              <a:rPr lang="ru-RU" sz="2200" dirty="0" smtClean="0"/>
              <a:t>на </a:t>
            </a:r>
            <a:r>
              <a:rPr lang="ru-RU" sz="2200" dirty="0"/>
              <a:t>основе </a:t>
            </a:r>
            <a:r>
              <a:rPr lang="ru-RU" sz="2200" b="1" dirty="0"/>
              <a:t>качественных </a:t>
            </a:r>
            <a:r>
              <a:rPr lang="ru-RU" sz="2200" b="1" dirty="0" smtClean="0"/>
              <a:t>данных</a:t>
            </a:r>
          </a:p>
          <a:p>
            <a:pPr>
              <a:spcAft>
                <a:spcPts val="600"/>
              </a:spcAft>
            </a:pPr>
            <a:r>
              <a:rPr lang="ru-RU" sz="2200" dirty="0" smtClean="0"/>
              <a:t>Повышение уровня информационной </a:t>
            </a:r>
            <a:r>
              <a:rPr lang="ru-RU" sz="2200" b="1" dirty="0" smtClean="0"/>
              <a:t>поддержки управления</a:t>
            </a:r>
            <a:r>
              <a:rPr lang="ru-RU" sz="2200" dirty="0" smtClean="0"/>
              <a:t> бизнесом в рамках новой структуры</a:t>
            </a:r>
          </a:p>
          <a:p>
            <a:pPr marL="0" lvl="0" indent="0" defTabSz="914400">
              <a:lnSpc>
                <a:spcPct val="150000"/>
              </a:lnSpc>
              <a:spcAft>
                <a:spcPts val="1000"/>
              </a:spcAft>
              <a:buClrTx/>
              <a:buSzTx/>
              <a:buNone/>
            </a:pPr>
            <a:r>
              <a:rPr lang="ru-RU" sz="2800" dirty="0" smtClean="0">
                <a:solidFill>
                  <a:prstClr val="black"/>
                </a:solidFill>
                <a:latin typeface="Arial" charset="0"/>
                <a:cs typeface="Arial" charset="0"/>
              </a:rPr>
              <a:t>Трансформация</a:t>
            </a:r>
            <a:r>
              <a:rPr lang="ru-RU" dirty="0" smtClean="0">
                <a:solidFill>
                  <a:prstClr val="black"/>
                </a:solidFill>
                <a:latin typeface="Arial" charset="0"/>
                <a:cs typeface="Arial" charset="0"/>
              </a:rPr>
              <a:t> ИТ</a:t>
            </a:r>
          </a:p>
          <a:p>
            <a:pPr lvl="0">
              <a:spcAft>
                <a:spcPts val="800"/>
              </a:spcAft>
            </a:pPr>
            <a:r>
              <a:rPr lang="ru-RU" sz="2200" b="1" dirty="0"/>
              <a:t>Консолидация</a:t>
            </a:r>
            <a:r>
              <a:rPr lang="ru-RU" sz="2200" dirty="0"/>
              <a:t> данных </a:t>
            </a:r>
            <a:r>
              <a:rPr lang="ru-RU" sz="2200" dirty="0" smtClean="0"/>
              <a:t>и разных видов учета</a:t>
            </a:r>
            <a:endParaRPr lang="en-US" sz="2200" dirty="0"/>
          </a:p>
          <a:p>
            <a:pPr lvl="0">
              <a:spcAft>
                <a:spcPts val="800"/>
              </a:spcAft>
            </a:pPr>
            <a:r>
              <a:rPr lang="ru-RU" sz="2200" b="1" dirty="0"/>
              <a:t>Стандартизация</a:t>
            </a:r>
            <a:r>
              <a:rPr lang="ru-RU" sz="2200" dirty="0"/>
              <a:t> информационного обеспечения бизнес-процессов</a:t>
            </a:r>
          </a:p>
          <a:p>
            <a:pPr lvl="0">
              <a:spcAft>
                <a:spcPts val="800"/>
              </a:spcAft>
            </a:pPr>
            <a:r>
              <a:rPr lang="ru-RU" sz="2200" b="1" dirty="0"/>
              <a:t>Интеграция</a:t>
            </a:r>
            <a:r>
              <a:rPr lang="ru-RU" sz="2200" dirty="0"/>
              <a:t> разнородных систем в единый </a:t>
            </a:r>
            <a:br>
              <a:rPr lang="ru-RU" sz="2200" dirty="0"/>
            </a:br>
            <a:r>
              <a:rPr lang="ru-RU" sz="2200" dirty="0" smtClean="0"/>
              <a:t>ИТ-ландшафт</a:t>
            </a:r>
            <a:endParaRPr lang="ru-RU" sz="2200" dirty="0"/>
          </a:p>
          <a:p>
            <a:pPr marL="0" lvl="0" indent="0" defTabSz="914400">
              <a:spcAft>
                <a:spcPct val="0"/>
              </a:spcAft>
              <a:buClrTx/>
              <a:buSzTx/>
              <a:buNone/>
            </a:pPr>
            <a:endParaRPr lang="ru-RU" sz="1800" dirty="0" smtClean="0">
              <a:solidFill>
                <a:prstClr val="black"/>
              </a:solidFill>
              <a:latin typeface="Arial" charset="0"/>
              <a:cs typeface="Arial" charset="0"/>
            </a:endParaRPr>
          </a:p>
          <a:p>
            <a:pPr marL="0" lvl="0" indent="0" defTabSz="914400">
              <a:spcAft>
                <a:spcPct val="0"/>
              </a:spcAft>
              <a:buClrTx/>
              <a:buSzTx/>
              <a:buNone/>
            </a:pPr>
            <a:endParaRPr lang="ru-RU" sz="1800" dirty="0">
              <a:solidFill>
                <a:prstClr val="black"/>
              </a:solidFill>
              <a:latin typeface="Arial" charset="0"/>
              <a:cs typeface="Arial" charset="0"/>
            </a:endParaRPr>
          </a:p>
          <a:p>
            <a:endParaRPr lang="ru-RU" sz="1800" dirty="0" smtClean="0"/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DE702AFE-4204-4D84-8950-B211D23D9E60}" type="slidenum">
              <a:rPr lang="ru-RU" smtClean="0"/>
              <a:pPr>
                <a:defRPr/>
              </a:pPr>
              <a:t>7</a:t>
            </a:fld>
            <a:r>
              <a:rPr lang="ru-RU" smtClean="0"/>
              <a:t>/18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982558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749" y="1052513"/>
            <a:ext cx="6696076" cy="1140122"/>
          </a:xfrm>
        </p:spPr>
        <p:txBody>
          <a:bodyPr>
            <a:noAutofit/>
          </a:bodyPr>
          <a:lstStyle/>
          <a:p>
            <a:r>
              <a:rPr lang="ru-RU" dirty="0" smtClean="0"/>
              <a:t>Управление в компонентной </a:t>
            </a:r>
            <a:br>
              <a:rPr lang="ru-RU" dirty="0" smtClean="0"/>
            </a:br>
            <a:r>
              <a:rPr lang="ru-RU" dirty="0" smtClean="0"/>
              <a:t>архитектуре</a:t>
            </a:r>
            <a:r>
              <a:rPr lang="en-US" dirty="0" smtClean="0"/>
              <a:t> </a:t>
            </a:r>
            <a:r>
              <a:rPr lang="ru-RU" dirty="0" smtClean="0"/>
              <a:t>предприятия</a:t>
            </a:r>
            <a:endParaRPr lang="ru-RU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DE702AFE-4204-4D84-8950-B211D23D9E60}" type="slidenum">
              <a:rPr lang="ru-RU" smtClean="0"/>
              <a:pPr>
                <a:defRPr/>
              </a:pPr>
              <a:t>8</a:t>
            </a:fld>
            <a:r>
              <a:rPr lang="ru-RU" smtClean="0"/>
              <a:t>/18</a:t>
            </a:r>
            <a:endParaRPr lang="ru-RU" dirty="0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932" y="2327816"/>
            <a:ext cx="5118758" cy="3397730"/>
          </a:xfrm>
          <a:prstGeom prst="rect">
            <a:avLst/>
          </a:prstGeom>
        </p:spPr>
      </p:pic>
      <p:sp>
        <p:nvSpPr>
          <p:cNvPr id="6" name="Скругленная прямоугольная выноска 5"/>
          <p:cNvSpPr/>
          <p:nvPr/>
        </p:nvSpPr>
        <p:spPr>
          <a:xfrm>
            <a:off x="5354334" y="2349450"/>
            <a:ext cx="3168352" cy="2406700"/>
          </a:xfrm>
          <a:prstGeom prst="wedgeRoundRectCallout">
            <a:avLst>
              <a:gd name="adj1" fmla="val -43833"/>
              <a:gd name="adj2" fmla="val 63565"/>
              <a:gd name="adj3" fmla="val 16667"/>
            </a:avLst>
          </a:prstGeom>
          <a:solidFill>
            <a:schemeClr val="bg1"/>
          </a:solidFill>
          <a:ln>
            <a:solidFill>
              <a:srgbClr val="0066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08000" lvl="0"/>
            <a:r>
              <a:rPr lang="ru-RU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charset="0"/>
              </a:rPr>
              <a:t>Как обеспечить </a:t>
            </a:r>
            <a:r>
              <a:rPr lang="ru-RU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charset="0"/>
              </a:rPr>
              <a:t/>
            </a:r>
            <a:br>
              <a:rPr lang="ru-RU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charset="0"/>
              </a:rPr>
            </a:br>
            <a:r>
              <a:rPr lang="ru-RU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charset="0"/>
              </a:rPr>
              <a:t>в </a:t>
            </a:r>
            <a:r>
              <a:rPr lang="ru-RU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charset="0"/>
              </a:rPr>
              <a:t>компонентной архитектуре управление информационными системами как единым целым </a:t>
            </a:r>
            <a:r>
              <a:rPr lang="ru-RU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charset="0"/>
              </a:rPr>
              <a:t>для </a:t>
            </a:r>
            <a:r>
              <a:rPr lang="ru-RU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charset="0"/>
              </a:rPr>
              <a:t>реализации целей </a:t>
            </a:r>
            <a:r>
              <a:rPr lang="ru-RU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charset="0"/>
              </a:rPr>
              <a:t>бизнеса?</a:t>
            </a:r>
            <a:endParaRPr lang="ru-RU" dirty="0">
              <a:solidFill>
                <a:schemeClr val="tx1">
                  <a:lumMod val="85000"/>
                  <a:lumOff val="15000"/>
                </a:schemeClr>
              </a:solidFill>
              <a:latin typeface="Arial" panose="020B0604020202020204" pitchFamily="34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211706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539749" y="1052512"/>
            <a:ext cx="6696075" cy="1080343"/>
          </a:xfrm>
        </p:spPr>
        <p:txBody>
          <a:bodyPr>
            <a:noAutofit/>
          </a:bodyPr>
          <a:lstStyle/>
          <a:p>
            <a:r>
              <a:rPr lang="ru-RU" dirty="0" smtClean="0"/>
              <a:t>Учетно-ориентированная архитектура (УОА) 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39749" y="2349501"/>
            <a:ext cx="7200603" cy="3167731"/>
          </a:xfrm>
        </p:spPr>
        <p:txBody>
          <a:bodyPr/>
          <a:lstStyle/>
          <a:p>
            <a:r>
              <a:rPr lang="ru-RU" dirty="0" smtClean="0"/>
              <a:t>Инструмент, который создается </a:t>
            </a:r>
            <a:br>
              <a:rPr lang="ru-RU" dirty="0" smtClean="0"/>
            </a:br>
            <a:r>
              <a:rPr lang="ru-RU" dirty="0" smtClean="0"/>
              <a:t>для управления и развития бизнеса</a:t>
            </a:r>
          </a:p>
          <a:p>
            <a:r>
              <a:rPr lang="ru-RU" dirty="0" smtClean="0"/>
              <a:t>Ответ на потребность в оперативном учете </a:t>
            </a:r>
            <a:br>
              <a:rPr lang="ru-RU" dirty="0" smtClean="0"/>
            </a:br>
            <a:r>
              <a:rPr lang="ru-RU" dirty="0" smtClean="0"/>
              <a:t>с обратной связью в условиях компонентной архитектуры, следствием которой является распределенность этого учета между несколькими системами</a:t>
            </a: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DE702AFE-4204-4D84-8950-B211D23D9E60}" type="slidenum">
              <a:rPr lang="ru-RU" smtClean="0"/>
              <a:pPr>
                <a:defRPr/>
              </a:pPr>
              <a:t>9</a:t>
            </a:fld>
            <a:r>
              <a:rPr lang="ru-RU" smtClean="0"/>
              <a:t>/18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364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Шаблон презентации">
  <a:themeElements>
    <a:clrScheme name="Волна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Другая 1">
      <a:majorFont>
        <a:latin typeface="PragmaticaCTT"/>
        <a:ea typeface=""/>
        <a:cs typeface=""/>
      </a:majorFont>
      <a:minorFont>
        <a:latin typeface="PragmaticaCTT"/>
        <a:ea typeface=""/>
        <a:cs typeface=""/>
      </a:minorFont>
    </a:fontScheme>
    <a:fmtScheme name="Солнцестояние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15975</TotalTime>
  <Words>1338</Words>
  <Application>Microsoft Office PowerPoint</Application>
  <PresentationFormat>Экран (4:3)</PresentationFormat>
  <Paragraphs>177</Paragraphs>
  <Slides>18</Slides>
  <Notes>18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24" baseType="lpstr">
      <vt:lpstr>Arial</vt:lpstr>
      <vt:lpstr>Calibri</vt:lpstr>
      <vt:lpstr>PragmaticaCTT</vt:lpstr>
      <vt:lpstr>Wingdings</vt:lpstr>
      <vt:lpstr>Wingdings 2</vt:lpstr>
      <vt:lpstr>Шаблон презентации</vt:lpstr>
      <vt:lpstr>Построение учетно- ориентированной архитектуры  в компонентном ИТ-ландшафте </vt:lpstr>
      <vt:lpstr>О компании  </vt:lpstr>
      <vt:lpstr>Услуга компании</vt:lpstr>
      <vt:lpstr>Контекст доклада (что подразумеваем)</vt:lpstr>
      <vt:lpstr>Учет как инструмент управления </vt:lpstr>
      <vt:lpstr>Когда учет становится одним из ключевых инструментов управления</vt:lpstr>
      <vt:lpstr>Требования бизнеса к ИТ </vt:lpstr>
      <vt:lpstr>Управление в компонентной  архитектуре предприятия</vt:lpstr>
      <vt:lpstr>Учетно-ориентированная архитектура (УОА) </vt:lpstr>
      <vt:lpstr>Основные составляющие УОА         </vt:lpstr>
      <vt:lpstr>Принципы построения  учетно-ориентированной архитектуры</vt:lpstr>
      <vt:lpstr>Выделение объектов учета  в исходном IT-ландшафте</vt:lpstr>
      <vt:lpstr>Создание Центральной учетной системы</vt:lpstr>
      <vt:lpstr>Организация учетной связи</vt:lpstr>
      <vt:lpstr>Распространение учетной политики</vt:lpstr>
      <vt:lpstr>Встраивание Универсального учетного модуля</vt:lpstr>
      <vt:lpstr>Опыт создания УОА</vt:lpstr>
      <vt:lpstr>Спасибо за внимание!  Вопросы?</vt:lpstr>
    </vt:vector>
  </TitlesOfParts>
  <Company>Custis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DDD и развитие аналитиков: есть контакт!</dc:title>
  <dc:creator>Customer</dc:creator>
  <cp:lastModifiedBy>Вельянинова А. C.</cp:lastModifiedBy>
  <cp:revision>1065</cp:revision>
  <cp:lastPrinted>2013-10-22T08:37:50Z</cp:lastPrinted>
  <dcterms:created xsi:type="dcterms:W3CDTF">2012-04-28T09:04:42Z</dcterms:created>
  <dcterms:modified xsi:type="dcterms:W3CDTF">2013-11-06T16:56:17Z</dcterms:modified>
</cp:coreProperties>
</file>