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6" r:id="rId3"/>
    <p:sldMasterId id="2147483670" r:id="rId4"/>
  </p:sldMasterIdLst>
  <p:notesMasterIdLst>
    <p:notesMasterId r:id="rId32"/>
  </p:notesMasterIdLst>
  <p:handoutMasterIdLst>
    <p:handoutMasterId r:id="rId33"/>
  </p:handoutMasterIdLst>
  <p:sldIdLst>
    <p:sldId id="265" r:id="rId5"/>
    <p:sldId id="317" r:id="rId6"/>
    <p:sldId id="276" r:id="rId7"/>
    <p:sldId id="278" r:id="rId8"/>
    <p:sldId id="279" r:id="rId9"/>
    <p:sldId id="280" r:id="rId10"/>
    <p:sldId id="281" r:id="rId11"/>
    <p:sldId id="282" r:id="rId12"/>
    <p:sldId id="322" r:id="rId13"/>
    <p:sldId id="314" r:id="rId14"/>
    <p:sldId id="315" r:id="rId15"/>
    <p:sldId id="302" r:id="rId16"/>
    <p:sldId id="299" r:id="rId17"/>
    <p:sldId id="316" r:id="rId18"/>
    <p:sldId id="319" r:id="rId19"/>
    <p:sldId id="305" r:id="rId20"/>
    <p:sldId id="306" r:id="rId21"/>
    <p:sldId id="307" r:id="rId22"/>
    <p:sldId id="308" r:id="rId23"/>
    <p:sldId id="310" r:id="rId24"/>
    <p:sldId id="323" r:id="rId25"/>
    <p:sldId id="311" r:id="rId26"/>
    <p:sldId id="320" r:id="rId27"/>
    <p:sldId id="321" r:id="rId28"/>
    <p:sldId id="294" r:id="rId29"/>
    <p:sldId id="295" r:id="rId30"/>
    <p:sldId id="271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удряшов Владимир Сергеевич" initials="КВС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003"/>
    <a:srgbClr val="9FA8AD"/>
    <a:srgbClr val="970B5D"/>
    <a:srgbClr val="CA0F6C"/>
    <a:srgbClr val="9B7DB9"/>
    <a:srgbClr val="810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6473" autoAdjust="0"/>
  </p:normalViewPr>
  <p:slideViewPr>
    <p:cSldViewPr snapToGrid="0" snapToObjects="1">
      <p:cViewPr varScale="1">
        <p:scale>
          <a:sx n="117" d="100"/>
          <a:sy n="117" d="100"/>
        </p:scale>
        <p:origin x="14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09EEEA-DC2D-4C2D-87F6-A6A4D037FCC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015D93-D137-4405-9518-EA2691C41DBE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Работоспособность ИТ-инфраструктуры не гарантирует функциональность ИТ-сервисов</a:t>
          </a:r>
          <a:endParaRPr lang="ru-RU" b="1" dirty="0">
            <a:solidFill>
              <a:schemeClr val="bg1"/>
            </a:solidFill>
          </a:endParaRPr>
        </a:p>
      </dgm:t>
    </dgm:pt>
    <dgm:pt modelId="{0EEADC8F-4DB0-4163-AE6B-3FCAFE4AAD48}" type="parTrans" cxnId="{9B229B9F-6DAB-4BAD-AB65-F11755489E5F}">
      <dgm:prSet/>
      <dgm:spPr/>
      <dgm:t>
        <a:bodyPr/>
        <a:lstStyle/>
        <a:p>
          <a:endParaRPr lang="ru-RU"/>
        </a:p>
      </dgm:t>
    </dgm:pt>
    <dgm:pt modelId="{AD8849E0-F701-4B03-963A-8700342D5CC5}" type="sibTrans" cxnId="{9B229B9F-6DAB-4BAD-AB65-F11755489E5F}">
      <dgm:prSet/>
      <dgm:spPr/>
      <dgm:t>
        <a:bodyPr/>
        <a:lstStyle/>
        <a:p>
          <a:endParaRPr lang="ru-RU"/>
        </a:p>
      </dgm:t>
    </dgm:pt>
    <dgm:pt modelId="{9D5C042C-50A7-4E11-BC3C-9C6ED7AE8815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Простой ИТ-сервисов для бизнеса</a:t>
          </a:r>
          <a:endParaRPr lang="ru-RU" b="1" dirty="0">
            <a:solidFill>
              <a:schemeClr val="bg1"/>
            </a:solidFill>
          </a:endParaRPr>
        </a:p>
      </dgm:t>
    </dgm:pt>
    <dgm:pt modelId="{F4F2D163-801D-431B-A69B-04A0B465054A}" type="parTrans" cxnId="{71B7184C-106B-4687-9554-B9AC0FB63BE0}">
      <dgm:prSet/>
      <dgm:spPr/>
      <dgm:t>
        <a:bodyPr/>
        <a:lstStyle/>
        <a:p>
          <a:endParaRPr lang="ru-RU"/>
        </a:p>
      </dgm:t>
    </dgm:pt>
    <dgm:pt modelId="{CBB5B2FA-B081-4553-9D5A-CDF81E0934E7}" type="sibTrans" cxnId="{71B7184C-106B-4687-9554-B9AC0FB63BE0}">
      <dgm:prSet/>
      <dgm:spPr/>
      <dgm:t>
        <a:bodyPr/>
        <a:lstStyle/>
        <a:p>
          <a:endParaRPr lang="ru-RU"/>
        </a:p>
      </dgm:t>
    </dgm:pt>
    <dgm:pt modelId="{7E5E89EB-66D0-44F9-A2DE-FDCEEBA1FF0D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Сложность в оценке эффективности ИТ</a:t>
          </a:r>
          <a:endParaRPr lang="ru-RU" b="1" dirty="0">
            <a:solidFill>
              <a:schemeClr val="bg1"/>
            </a:solidFill>
          </a:endParaRPr>
        </a:p>
      </dgm:t>
    </dgm:pt>
    <dgm:pt modelId="{2144DFFC-1174-4BE2-8ACB-6608B20F6016}" type="sibTrans" cxnId="{1E25F328-FEC0-4ED9-A3C9-413EF7FEEB77}">
      <dgm:prSet/>
      <dgm:spPr/>
      <dgm:t>
        <a:bodyPr/>
        <a:lstStyle/>
        <a:p>
          <a:endParaRPr lang="ru-RU"/>
        </a:p>
      </dgm:t>
    </dgm:pt>
    <dgm:pt modelId="{0DD1E6A0-BFD2-46F2-93BD-2595A916B09E}" type="parTrans" cxnId="{1E25F328-FEC0-4ED9-A3C9-413EF7FEEB77}">
      <dgm:prSet/>
      <dgm:spPr/>
      <dgm:t>
        <a:bodyPr/>
        <a:lstStyle/>
        <a:p>
          <a:endParaRPr lang="ru-RU"/>
        </a:p>
      </dgm:t>
    </dgm:pt>
    <dgm:pt modelId="{8B36831A-B8B1-4B9F-A0AA-A01F387B78FC}" type="pres">
      <dgm:prSet presAssocID="{B009EEEA-DC2D-4C2D-87F6-A6A4D037FCC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A35C1C5-3B3A-4A8A-8D01-72F3061400B0}" type="pres">
      <dgm:prSet presAssocID="{B009EEEA-DC2D-4C2D-87F6-A6A4D037FCCC}" presName="Name1" presStyleCnt="0"/>
      <dgm:spPr/>
    </dgm:pt>
    <dgm:pt modelId="{D55D8ACC-37DA-4CCD-A24F-9E273A493799}" type="pres">
      <dgm:prSet presAssocID="{B009EEEA-DC2D-4C2D-87F6-A6A4D037FCCC}" presName="cycle" presStyleCnt="0"/>
      <dgm:spPr/>
    </dgm:pt>
    <dgm:pt modelId="{E0E3BAFC-5473-43FD-9A9D-CA237D8F0C8F}" type="pres">
      <dgm:prSet presAssocID="{B009EEEA-DC2D-4C2D-87F6-A6A4D037FCCC}" presName="srcNode" presStyleLbl="node1" presStyleIdx="0" presStyleCnt="3"/>
      <dgm:spPr/>
    </dgm:pt>
    <dgm:pt modelId="{23E9939F-9659-4719-9DD7-DA31C85A383E}" type="pres">
      <dgm:prSet presAssocID="{B009EEEA-DC2D-4C2D-87F6-A6A4D037FCCC}" presName="conn" presStyleLbl="parChTrans1D2" presStyleIdx="0" presStyleCnt="1"/>
      <dgm:spPr/>
      <dgm:t>
        <a:bodyPr/>
        <a:lstStyle/>
        <a:p>
          <a:endParaRPr lang="ru-RU"/>
        </a:p>
      </dgm:t>
    </dgm:pt>
    <dgm:pt modelId="{028A6617-4C0B-4CA8-ADF5-C2FD9DBA625F}" type="pres">
      <dgm:prSet presAssocID="{B009EEEA-DC2D-4C2D-87F6-A6A4D037FCCC}" presName="extraNode" presStyleLbl="node1" presStyleIdx="0" presStyleCnt="3"/>
      <dgm:spPr/>
    </dgm:pt>
    <dgm:pt modelId="{A2F54054-D8AF-4F80-9BF3-3CE63534B5F3}" type="pres">
      <dgm:prSet presAssocID="{B009EEEA-DC2D-4C2D-87F6-A6A4D037FCCC}" presName="dstNode" presStyleLbl="node1" presStyleIdx="0" presStyleCnt="3"/>
      <dgm:spPr/>
    </dgm:pt>
    <dgm:pt modelId="{3FBB6A7C-B2AA-4767-8E83-208174A18927}" type="pres">
      <dgm:prSet presAssocID="{12015D93-D137-4405-9518-EA2691C41DB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7D342-F6E2-487A-A7F6-52AD44F8EB74}" type="pres">
      <dgm:prSet presAssocID="{12015D93-D137-4405-9518-EA2691C41DBE}" presName="accent_1" presStyleCnt="0"/>
      <dgm:spPr/>
    </dgm:pt>
    <dgm:pt modelId="{33C7CFE5-76F1-4387-A2F5-9D80FBA279B6}" type="pres">
      <dgm:prSet presAssocID="{12015D93-D137-4405-9518-EA2691C41DBE}" presName="accentRepeatNode" presStyleLbl="solidFgAcc1" presStyleIdx="0" presStyleCnt="3"/>
      <dgm:spPr>
        <a:solidFill>
          <a:schemeClr val="lt1">
            <a:hueOff val="0"/>
            <a:satOff val="0"/>
            <a:lumOff val="0"/>
          </a:schemeClr>
        </a:solidFill>
      </dgm:spPr>
    </dgm:pt>
    <dgm:pt modelId="{FBAD4988-BF7F-4F68-B8B4-63FCE0D26D95}" type="pres">
      <dgm:prSet presAssocID="{9D5C042C-50A7-4E11-BC3C-9C6ED7AE881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F38A9-0A0A-433F-8DDE-3DDE92F32E38}" type="pres">
      <dgm:prSet presAssocID="{9D5C042C-50A7-4E11-BC3C-9C6ED7AE8815}" presName="accent_2" presStyleCnt="0"/>
      <dgm:spPr/>
    </dgm:pt>
    <dgm:pt modelId="{0ADD9581-8C72-47CA-A105-6E68F613DB6B}" type="pres">
      <dgm:prSet presAssocID="{9D5C042C-50A7-4E11-BC3C-9C6ED7AE8815}" presName="accentRepeatNode" presStyleLbl="solidFgAcc1" presStyleIdx="1" presStyleCnt="3" custLinFactNeighborX="-17786" custLinFactNeighborY="-1772"/>
      <dgm:spPr/>
    </dgm:pt>
    <dgm:pt modelId="{79A91D16-4934-4B70-987A-810F89AF6770}" type="pres">
      <dgm:prSet presAssocID="{7E5E89EB-66D0-44F9-A2DE-FDCEEBA1FF0D}" presName="text_3" presStyleLbl="node1" presStyleIdx="2" presStyleCnt="3" custLinFactNeighborX="-499" custLinFactNeighborY="52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F6961A-1733-4AA3-92B0-A83A212BFD3D}" type="pres">
      <dgm:prSet presAssocID="{7E5E89EB-66D0-44F9-A2DE-FDCEEBA1FF0D}" presName="accent_3" presStyleCnt="0"/>
      <dgm:spPr/>
    </dgm:pt>
    <dgm:pt modelId="{4DA4770A-699A-4F49-BECA-1A1A580C5F8F}" type="pres">
      <dgm:prSet presAssocID="{7E5E89EB-66D0-44F9-A2DE-FDCEEBA1FF0D}" presName="accentRepeatNode" presStyleLbl="solidFgAcc1" presStyleIdx="2" presStyleCnt="3"/>
      <dgm:spPr/>
    </dgm:pt>
  </dgm:ptLst>
  <dgm:cxnLst>
    <dgm:cxn modelId="{3F0F55B9-722D-453B-B196-7162CAD3D442}" type="presOf" srcId="{AD8849E0-F701-4B03-963A-8700342D5CC5}" destId="{23E9939F-9659-4719-9DD7-DA31C85A383E}" srcOrd="0" destOrd="0" presId="urn:microsoft.com/office/officeart/2008/layout/VerticalCurvedList"/>
    <dgm:cxn modelId="{16DEC759-575F-40FB-B33E-E66C142260CE}" type="presOf" srcId="{7E5E89EB-66D0-44F9-A2DE-FDCEEBA1FF0D}" destId="{79A91D16-4934-4B70-987A-810F89AF6770}" srcOrd="0" destOrd="0" presId="urn:microsoft.com/office/officeart/2008/layout/VerticalCurvedList"/>
    <dgm:cxn modelId="{1E25F328-FEC0-4ED9-A3C9-413EF7FEEB77}" srcId="{B009EEEA-DC2D-4C2D-87F6-A6A4D037FCCC}" destId="{7E5E89EB-66D0-44F9-A2DE-FDCEEBA1FF0D}" srcOrd="2" destOrd="0" parTransId="{0DD1E6A0-BFD2-46F2-93BD-2595A916B09E}" sibTransId="{2144DFFC-1174-4BE2-8ACB-6608B20F6016}"/>
    <dgm:cxn modelId="{1873C514-6012-4AA8-BA2D-9B2AECE47E49}" type="presOf" srcId="{B009EEEA-DC2D-4C2D-87F6-A6A4D037FCCC}" destId="{8B36831A-B8B1-4B9F-A0AA-A01F387B78FC}" srcOrd="0" destOrd="0" presId="urn:microsoft.com/office/officeart/2008/layout/VerticalCurvedList"/>
    <dgm:cxn modelId="{71B7184C-106B-4687-9554-B9AC0FB63BE0}" srcId="{B009EEEA-DC2D-4C2D-87F6-A6A4D037FCCC}" destId="{9D5C042C-50A7-4E11-BC3C-9C6ED7AE8815}" srcOrd="1" destOrd="0" parTransId="{F4F2D163-801D-431B-A69B-04A0B465054A}" sibTransId="{CBB5B2FA-B081-4553-9D5A-CDF81E0934E7}"/>
    <dgm:cxn modelId="{6BCCBB37-7335-497D-B4BC-BFBAC7B55176}" type="presOf" srcId="{12015D93-D137-4405-9518-EA2691C41DBE}" destId="{3FBB6A7C-B2AA-4767-8E83-208174A18927}" srcOrd="0" destOrd="0" presId="urn:microsoft.com/office/officeart/2008/layout/VerticalCurvedList"/>
    <dgm:cxn modelId="{9B229B9F-6DAB-4BAD-AB65-F11755489E5F}" srcId="{B009EEEA-DC2D-4C2D-87F6-A6A4D037FCCC}" destId="{12015D93-D137-4405-9518-EA2691C41DBE}" srcOrd="0" destOrd="0" parTransId="{0EEADC8F-4DB0-4163-AE6B-3FCAFE4AAD48}" sibTransId="{AD8849E0-F701-4B03-963A-8700342D5CC5}"/>
    <dgm:cxn modelId="{022D8911-5A1B-41A5-A4EF-EADEC15ADE9E}" type="presOf" srcId="{9D5C042C-50A7-4E11-BC3C-9C6ED7AE8815}" destId="{FBAD4988-BF7F-4F68-B8B4-63FCE0D26D95}" srcOrd="0" destOrd="0" presId="urn:microsoft.com/office/officeart/2008/layout/VerticalCurvedList"/>
    <dgm:cxn modelId="{2B5A4167-AAF7-453F-8185-F977489341C7}" type="presParOf" srcId="{8B36831A-B8B1-4B9F-A0AA-A01F387B78FC}" destId="{1A35C1C5-3B3A-4A8A-8D01-72F3061400B0}" srcOrd="0" destOrd="0" presId="urn:microsoft.com/office/officeart/2008/layout/VerticalCurvedList"/>
    <dgm:cxn modelId="{7E1DA5F2-9C3B-4EA2-ADAF-E3A5F2E4A203}" type="presParOf" srcId="{1A35C1C5-3B3A-4A8A-8D01-72F3061400B0}" destId="{D55D8ACC-37DA-4CCD-A24F-9E273A493799}" srcOrd="0" destOrd="0" presId="urn:microsoft.com/office/officeart/2008/layout/VerticalCurvedList"/>
    <dgm:cxn modelId="{3228A2A1-6AA1-4A89-A490-23F0268F0B5D}" type="presParOf" srcId="{D55D8ACC-37DA-4CCD-A24F-9E273A493799}" destId="{E0E3BAFC-5473-43FD-9A9D-CA237D8F0C8F}" srcOrd="0" destOrd="0" presId="urn:microsoft.com/office/officeart/2008/layout/VerticalCurvedList"/>
    <dgm:cxn modelId="{73D7D6B0-0E11-437B-A8F9-917F08CA98E2}" type="presParOf" srcId="{D55D8ACC-37DA-4CCD-A24F-9E273A493799}" destId="{23E9939F-9659-4719-9DD7-DA31C85A383E}" srcOrd="1" destOrd="0" presId="urn:microsoft.com/office/officeart/2008/layout/VerticalCurvedList"/>
    <dgm:cxn modelId="{6E118D91-163F-4E6D-BC49-F98B7D039593}" type="presParOf" srcId="{D55D8ACC-37DA-4CCD-A24F-9E273A493799}" destId="{028A6617-4C0B-4CA8-ADF5-C2FD9DBA625F}" srcOrd="2" destOrd="0" presId="urn:microsoft.com/office/officeart/2008/layout/VerticalCurvedList"/>
    <dgm:cxn modelId="{27AC0687-42FD-4FCB-901D-804A33535CA0}" type="presParOf" srcId="{D55D8ACC-37DA-4CCD-A24F-9E273A493799}" destId="{A2F54054-D8AF-4F80-9BF3-3CE63534B5F3}" srcOrd="3" destOrd="0" presId="urn:microsoft.com/office/officeart/2008/layout/VerticalCurvedList"/>
    <dgm:cxn modelId="{101D03C2-C5F0-4DEE-B5B7-992145830028}" type="presParOf" srcId="{1A35C1C5-3B3A-4A8A-8D01-72F3061400B0}" destId="{3FBB6A7C-B2AA-4767-8E83-208174A18927}" srcOrd="1" destOrd="0" presId="urn:microsoft.com/office/officeart/2008/layout/VerticalCurvedList"/>
    <dgm:cxn modelId="{E7C8C1EE-EDCC-4484-A061-DFA48A0C26C7}" type="presParOf" srcId="{1A35C1C5-3B3A-4A8A-8D01-72F3061400B0}" destId="{0D67D342-F6E2-487A-A7F6-52AD44F8EB74}" srcOrd="2" destOrd="0" presId="urn:microsoft.com/office/officeart/2008/layout/VerticalCurvedList"/>
    <dgm:cxn modelId="{F91E68E1-1FDA-41AA-9B0B-C8ABAAC84490}" type="presParOf" srcId="{0D67D342-F6E2-487A-A7F6-52AD44F8EB74}" destId="{33C7CFE5-76F1-4387-A2F5-9D80FBA279B6}" srcOrd="0" destOrd="0" presId="urn:microsoft.com/office/officeart/2008/layout/VerticalCurvedList"/>
    <dgm:cxn modelId="{0AD4373B-B219-4286-80E7-79F168DAC1CC}" type="presParOf" srcId="{1A35C1C5-3B3A-4A8A-8D01-72F3061400B0}" destId="{FBAD4988-BF7F-4F68-B8B4-63FCE0D26D95}" srcOrd="3" destOrd="0" presId="urn:microsoft.com/office/officeart/2008/layout/VerticalCurvedList"/>
    <dgm:cxn modelId="{65DA6190-67AC-410D-8B8A-873F75968E01}" type="presParOf" srcId="{1A35C1C5-3B3A-4A8A-8D01-72F3061400B0}" destId="{8ABF38A9-0A0A-433F-8DDE-3DDE92F32E38}" srcOrd="4" destOrd="0" presId="urn:microsoft.com/office/officeart/2008/layout/VerticalCurvedList"/>
    <dgm:cxn modelId="{7317727C-E431-4530-BC38-6A762B204F2F}" type="presParOf" srcId="{8ABF38A9-0A0A-433F-8DDE-3DDE92F32E38}" destId="{0ADD9581-8C72-47CA-A105-6E68F613DB6B}" srcOrd="0" destOrd="0" presId="urn:microsoft.com/office/officeart/2008/layout/VerticalCurvedList"/>
    <dgm:cxn modelId="{3FB96348-B847-472B-93EB-446BD3347518}" type="presParOf" srcId="{1A35C1C5-3B3A-4A8A-8D01-72F3061400B0}" destId="{79A91D16-4934-4B70-987A-810F89AF6770}" srcOrd="5" destOrd="0" presId="urn:microsoft.com/office/officeart/2008/layout/VerticalCurvedList"/>
    <dgm:cxn modelId="{71F29A58-5E95-4432-B925-C6A2404C404C}" type="presParOf" srcId="{1A35C1C5-3B3A-4A8A-8D01-72F3061400B0}" destId="{B4F6961A-1733-4AA3-92B0-A83A212BFD3D}" srcOrd="6" destOrd="0" presId="urn:microsoft.com/office/officeart/2008/layout/VerticalCurvedList"/>
    <dgm:cxn modelId="{9198BB5C-665A-431D-A48C-36C13A501853}" type="presParOf" srcId="{B4F6961A-1733-4AA3-92B0-A83A212BFD3D}" destId="{4DA4770A-699A-4F49-BECA-1A1A580C5F8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4386F9-9A19-4D63-AE41-E72F3D02E3A5}" type="doc">
      <dgm:prSet loTypeId="urn:microsoft.com/office/officeart/2005/8/layout/vList2" loCatId="list" qsTypeId="urn:microsoft.com/office/officeart/2005/8/quickstyle/simple1#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0E09EA3-3A7E-4DDD-92BC-F2CE0C56950E}">
      <dgm:prSet custT="1"/>
      <dgm:spPr>
        <a:solidFill>
          <a:srgbClr val="970B5D"/>
        </a:solidFill>
      </dgm:spPr>
      <dgm:t>
        <a:bodyPr/>
        <a:lstStyle/>
        <a:p>
          <a:pPr algn="ctr" rtl="0"/>
          <a:r>
            <a:rPr lang="ru-RU" sz="2400" u="none" dirty="0" smtClean="0"/>
            <a:t>ИТ-инфраструктура</a:t>
          </a:r>
          <a:endParaRPr lang="ru-RU" sz="2400" u="none" dirty="0"/>
        </a:p>
      </dgm:t>
    </dgm:pt>
    <dgm:pt modelId="{1D93AE19-EDD9-42B2-AD98-C1815B8FC807}" type="parTrans" cxnId="{33939DAD-AFE4-4B16-BAA6-780E7A043481}">
      <dgm:prSet/>
      <dgm:spPr/>
      <dgm:t>
        <a:bodyPr/>
        <a:lstStyle/>
        <a:p>
          <a:endParaRPr lang="ru-RU"/>
        </a:p>
      </dgm:t>
    </dgm:pt>
    <dgm:pt modelId="{76A4D9DE-FC10-4D2E-A70E-BB7CCF5356A9}" type="sibTrans" cxnId="{33939DAD-AFE4-4B16-BAA6-780E7A043481}">
      <dgm:prSet/>
      <dgm:spPr/>
      <dgm:t>
        <a:bodyPr/>
        <a:lstStyle/>
        <a:p>
          <a:endParaRPr lang="ru-RU"/>
        </a:p>
      </dgm:t>
    </dgm:pt>
    <dgm:pt modelId="{8F692F20-95AD-4C8B-B8A9-E6517FDAA1CB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прочее ИТ оборудование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CCED7940-FFDA-45C2-8889-678AA7F71B7A}" type="sibTrans" cxnId="{0E83D33B-FF8B-4779-A2C2-A62BF718C104}">
      <dgm:prSet/>
      <dgm:spPr/>
      <dgm:t>
        <a:bodyPr/>
        <a:lstStyle/>
        <a:p>
          <a:endParaRPr lang="ru-RU"/>
        </a:p>
      </dgm:t>
    </dgm:pt>
    <dgm:pt modelId="{693D6986-B8FE-455F-820D-B65C85884C18}" type="parTrans" cxnId="{0E83D33B-FF8B-4779-A2C2-A62BF718C104}">
      <dgm:prSet/>
      <dgm:spPr/>
      <dgm:t>
        <a:bodyPr/>
        <a:lstStyle/>
        <a:p>
          <a:endParaRPr lang="ru-RU"/>
        </a:p>
      </dgm:t>
    </dgm:pt>
    <dgm:pt modelId="{1C44C67E-3BE4-47DA-A5F9-0C2B147B88CB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системные события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2E864714-392B-4B66-BD51-7586C2A5FB32}" type="sibTrans" cxnId="{6351A0AF-CDC9-4470-847A-18D717F2C985}">
      <dgm:prSet/>
      <dgm:spPr/>
      <dgm:t>
        <a:bodyPr/>
        <a:lstStyle/>
        <a:p>
          <a:endParaRPr lang="ru-RU"/>
        </a:p>
      </dgm:t>
    </dgm:pt>
    <dgm:pt modelId="{80BDC5BD-5D29-4FD0-AAA5-A4FDCB4A6335}" type="parTrans" cxnId="{6351A0AF-CDC9-4470-847A-18D717F2C985}">
      <dgm:prSet/>
      <dgm:spPr/>
      <dgm:t>
        <a:bodyPr/>
        <a:lstStyle/>
        <a:p>
          <a:endParaRPr lang="ru-RU"/>
        </a:p>
      </dgm:t>
    </dgm:pt>
    <dgm:pt modelId="{63AE22BC-792C-4D49-9E40-C9E4B0646F41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системное ПО (</a:t>
          </a:r>
          <a:r>
            <a:rPr lang="en-US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WEB </a:t>
          </a: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серверы, </a:t>
          </a:r>
          <a:r>
            <a:rPr lang="en-US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IBM WebSphere Application Server,  Oracle Fusion Middleware </a:t>
          </a: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и т.п.)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705015B8-36BE-4DA5-A659-C20D4A562C00}" type="sibTrans" cxnId="{3577EDB0-8458-425E-B2DD-37C52CFDB1BD}">
      <dgm:prSet/>
      <dgm:spPr/>
      <dgm:t>
        <a:bodyPr/>
        <a:lstStyle/>
        <a:p>
          <a:endParaRPr lang="ru-RU"/>
        </a:p>
      </dgm:t>
    </dgm:pt>
    <dgm:pt modelId="{C1D6963B-6D0E-4F63-A2AA-545A03E10698}" type="parTrans" cxnId="{3577EDB0-8458-425E-B2DD-37C52CFDB1BD}">
      <dgm:prSet/>
      <dgm:spPr/>
      <dgm:t>
        <a:bodyPr/>
        <a:lstStyle/>
        <a:p>
          <a:endParaRPr lang="ru-RU"/>
        </a:p>
      </dgm:t>
    </dgm:pt>
    <dgm:pt modelId="{8A7D86B0-D83C-4204-9261-A23B27589573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СУБД (</a:t>
          </a:r>
          <a:r>
            <a:rPr lang="en-US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MS SQL, Oracle, MySQL, IBM DB2 </a:t>
          </a: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и проч.)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BAAA9CD6-38A6-470C-A366-F7A2D11023F9}" type="sibTrans" cxnId="{EAD2A119-56F7-45C2-84BF-40C9D3FC8938}">
      <dgm:prSet/>
      <dgm:spPr/>
      <dgm:t>
        <a:bodyPr/>
        <a:lstStyle/>
        <a:p>
          <a:endParaRPr lang="ru-RU"/>
        </a:p>
      </dgm:t>
    </dgm:pt>
    <dgm:pt modelId="{C42E959C-3310-40FA-84F0-87F916E773FD}" type="parTrans" cxnId="{EAD2A119-56F7-45C2-84BF-40C9D3FC8938}">
      <dgm:prSet/>
      <dgm:spPr/>
      <dgm:t>
        <a:bodyPr/>
        <a:lstStyle/>
        <a:p>
          <a:endParaRPr lang="ru-RU"/>
        </a:p>
      </dgm:t>
    </dgm:pt>
    <dgm:pt modelId="{EB838805-BACC-4E82-B361-FD8EEB80C87E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системы резервного копирования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EC490FC1-A136-4328-B2F8-E50776B4C238}" type="sibTrans" cxnId="{7B6C1068-4E86-4C86-ACB9-11DD9CAB5584}">
      <dgm:prSet/>
      <dgm:spPr/>
      <dgm:t>
        <a:bodyPr/>
        <a:lstStyle/>
        <a:p>
          <a:endParaRPr lang="ru-RU"/>
        </a:p>
      </dgm:t>
    </dgm:pt>
    <dgm:pt modelId="{F5F3C190-0FC7-4E33-B431-066659BF9FC3}" type="parTrans" cxnId="{7B6C1068-4E86-4C86-ACB9-11DD9CAB5584}">
      <dgm:prSet/>
      <dgm:spPr/>
      <dgm:t>
        <a:bodyPr/>
        <a:lstStyle/>
        <a:p>
          <a:endParaRPr lang="ru-RU"/>
        </a:p>
      </dgm:t>
    </dgm:pt>
    <dgm:pt modelId="{2C36C8FC-7971-4D81-B9D0-16B4BA8FD95E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операционные системы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BFADE967-F9A1-4A4E-BECE-9E2B022CDBB2}" type="sibTrans" cxnId="{8FE281F1-AE87-4F5E-B1A1-BFA6AD999BA4}">
      <dgm:prSet/>
      <dgm:spPr/>
      <dgm:t>
        <a:bodyPr/>
        <a:lstStyle/>
        <a:p>
          <a:endParaRPr lang="ru-RU"/>
        </a:p>
      </dgm:t>
    </dgm:pt>
    <dgm:pt modelId="{74174C77-F7B7-4AB1-9394-0851E1C0A0F1}" type="parTrans" cxnId="{8FE281F1-AE87-4F5E-B1A1-BFA6AD999BA4}">
      <dgm:prSet/>
      <dgm:spPr/>
      <dgm:t>
        <a:bodyPr/>
        <a:lstStyle/>
        <a:p>
          <a:endParaRPr lang="ru-RU"/>
        </a:p>
      </dgm:t>
    </dgm:pt>
    <dgm:pt modelId="{D909DB72-C2D0-4C43-9F93-BCA29365A40F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сетевая инфраструктура и информационная безопасность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F3380A97-68EE-4833-99D5-512D453E1DCB}" type="sibTrans" cxnId="{87D6A283-81F9-4BA5-9255-33B474210A5C}">
      <dgm:prSet/>
      <dgm:spPr/>
      <dgm:t>
        <a:bodyPr/>
        <a:lstStyle/>
        <a:p>
          <a:endParaRPr lang="ru-RU"/>
        </a:p>
      </dgm:t>
    </dgm:pt>
    <dgm:pt modelId="{4BE26638-DC5B-4511-89C4-CC6BA4D7552B}" type="parTrans" cxnId="{87D6A283-81F9-4BA5-9255-33B474210A5C}">
      <dgm:prSet/>
      <dgm:spPr/>
      <dgm:t>
        <a:bodyPr/>
        <a:lstStyle/>
        <a:p>
          <a:endParaRPr lang="ru-RU"/>
        </a:p>
      </dgm:t>
    </dgm:pt>
    <dgm:pt modelId="{D21F7EF3-14C0-4E21-A071-6A4C9EEBF09E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аппаратные серверы и дисковые массивы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DEE6E497-CE3B-4DE6-912C-88019763A4ED}" type="sibTrans" cxnId="{02E0CA10-563B-400A-9787-FB4DA49542DF}">
      <dgm:prSet/>
      <dgm:spPr/>
      <dgm:t>
        <a:bodyPr/>
        <a:lstStyle/>
        <a:p>
          <a:endParaRPr lang="ru-RU"/>
        </a:p>
      </dgm:t>
    </dgm:pt>
    <dgm:pt modelId="{291D84B5-5949-4E3A-80AF-1B0EBD146C14}" type="parTrans" cxnId="{02E0CA10-563B-400A-9787-FB4DA49542DF}">
      <dgm:prSet/>
      <dgm:spPr/>
      <dgm:t>
        <a:bodyPr/>
        <a:lstStyle/>
        <a:p>
          <a:endParaRPr lang="ru-RU"/>
        </a:p>
      </dgm:t>
    </dgm:pt>
    <dgm:pt modelId="{45740539-FCA9-44DF-A650-B23EC86D7BBF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виртуальные инфраструктуры (кластерное ПО, ПО виртуализации)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C77FF394-B7E7-4EC1-8010-7B7470DB94B9}" type="sibTrans" cxnId="{6134D75B-6818-44FD-97D0-01C182E2DAF8}">
      <dgm:prSet/>
      <dgm:spPr/>
      <dgm:t>
        <a:bodyPr/>
        <a:lstStyle/>
        <a:p>
          <a:endParaRPr lang="ru-RU"/>
        </a:p>
      </dgm:t>
    </dgm:pt>
    <dgm:pt modelId="{55F1A9E2-E4FE-4AF9-A056-320A93FB4310}" type="parTrans" cxnId="{6134D75B-6818-44FD-97D0-01C182E2DAF8}">
      <dgm:prSet/>
      <dgm:spPr/>
      <dgm:t>
        <a:bodyPr/>
        <a:lstStyle/>
        <a:p>
          <a:endParaRPr lang="ru-RU"/>
        </a:p>
      </dgm:t>
    </dgm:pt>
    <dgm:pt modelId="{9F257CF4-C1F8-46A8-AD05-4A2F70EF6E34}" type="pres">
      <dgm:prSet presAssocID="{D54386F9-9A19-4D63-AE41-E72F3D02E3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65B56D-73A6-4C59-9A07-9D51E00EC095}" type="pres">
      <dgm:prSet presAssocID="{A0E09EA3-3A7E-4DDD-92BC-F2CE0C56950E}" presName="parentText" presStyleLbl="node1" presStyleIdx="0" presStyleCnt="1" custAng="0" custScaleY="53524" custLinFactNeighborY="-8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8913F-5F8F-42F7-A5AE-503AD00993AF}" type="pres">
      <dgm:prSet presAssocID="{A0E09EA3-3A7E-4DDD-92BC-F2CE0C56950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D64C2B-83BA-4DF4-B9AC-C970C09EFDFD}" type="presOf" srcId="{63AE22BC-792C-4D49-9E40-C9E4B0646F41}" destId="{8808913F-5F8F-42F7-A5AE-503AD00993AF}" srcOrd="0" destOrd="6" presId="urn:microsoft.com/office/officeart/2005/8/layout/vList2"/>
    <dgm:cxn modelId="{7FD21165-2844-4DFB-A6D9-EADFAEF360DE}" type="presOf" srcId="{EB838805-BACC-4E82-B361-FD8EEB80C87E}" destId="{8808913F-5F8F-42F7-A5AE-503AD00993AF}" srcOrd="0" destOrd="4" presId="urn:microsoft.com/office/officeart/2005/8/layout/vList2"/>
    <dgm:cxn modelId="{8FE281F1-AE87-4F5E-B1A1-BFA6AD999BA4}" srcId="{A0E09EA3-3A7E-4DDD-92BC-F2CE0C56950E}" destId="{2C36C8FC-7971-4D81-B9D0-16B4BA8FD95E}" srcOrd="3" destOrd="0" parTransId="{74174C77-F7B7-4AB1-9394-0851E1C0A0F1}" sibTransId="{BFADE967-F9A1-4A4E-BECE-9E2B022CDBB2}"/>
    <dgm:cxn modelId="{87D6A283-81F9-4BA5-9255-33B474210A5C}" srcId="{A0E09EA3-3A7E-4DDD-92BC-F2CE0C56950E}" destId="{D909DB72-C2D0-4C43-9F93-BCA29365A40F}" srcOrd="2" destOrd="0" parTransId="{4BE26638-DC5B-4511-89C4-CC6BA4D7552B}" sibTransId="{F3380A97-68EE-4833-99D5-512D453E1DCB}"/>
    <dgm:cxn modelId="{6351A0AF-CDC9-4470-847A-18D717F2C985}" srcId="{A0E09EA3-3A7E-4DDD-92BC-F2CE0C56950E}" destId="{1C44C67E-3BE4-47DA-A5F9-0C2B147B88CB}" srcOrd="7" destOrd="0" parTransId="{80BDC5BD-5D29-4FD0-AAA5-A4FDCB4A6335}" sibTransId="{2E864714-392B-4B66-BD51-7586C2A5FB32}"/>
    <dgm:cxn modelId="{B185252B-4F6A-48DC-BDB0-055E2557D0D0}" type="presOf" srcId="{D21F7EF3-14C0-4E21-A071-6A4C9EEBF09E}" destId="{8808913F-5F8F-42F7-A5AE-503AD00993AF}" srcOrd="0" destOrd="0" presId="urn:microsoft.com/office/officeart/2005/8/layout/vList2"/>
    <dgm:cxn modelId="{653FD6F4-BDD1-4E0F-B9F6-54FDFD4E97D1}" type="presOf" srcId="{A0E09EA3-3A7E-4DDD-92BC-F2CE0C56950E}" destId="{0365B56D-73A6-4C59-9A07-9D51E00EC095}" srcOrd="0" destOrd="0" presId="urn:microsoft.com/office/officeart/2005/8/layout/vList2"/>
    <dgm:cxn modelId="{EAD2A119-56F7-45C2-84BF-40C9D3FC8938}" srcId="{A0E09EA3-3A7E-4DDD-92BC-F2CE0C56950E}" destId="{8A7D86B0-D83C-4204-9261-A23B27589573}" srcOrd="5" destOrd="0" parTransId="{C42E959C-3310-40FA-84F0-87F916E773FD}" sibTransId="{BAAA9CD6-38A6-470C-A366-F7A2D11023F9}"/>
    <dgm:cxn modelId="{6134D75B-6818-44FD-97D0-01C182E2DAF8}" srcId="{A0E09EA3-3A7E-4DDD-92BC-F2CE0C56950E}" destId="{45740539-FCA9-44DF-A650-B23EC86D7BBF}" srcOrd="1" destOrd="0" parTransId="{55F1A9E2-E4FE-4AF9-A056-320A93FB4310}" sibTransId="{C77FF394-B7E7-4EC1-8010-7B7470DB94B9}"/>
    <dgm:cxn modelId="{7B6C1068-4E86-4C86-ACB9-11DD9CAB5584}" srcId="{A0E09EA3-3A7E-4DDD-92BC-F2CE0C56950E}" destId="{EB838805-BACC-4E82-B361-FD8EEB80C87E}" srcOrd="4" destOrd="0" parTransId="{F5F3C190-0FC7-4E33-B431-066659BF9FC3}" sibTransId="{EC490FC1-A136-4328-B2F8-E50776B4C238}"/>
    <dgm:cxn modelId="{8F248504-DA32-4241-B9BB-B69F1E611F40}" type="presOf" srcId="{D54386F9-9A19-4D63-AE41-E72F3D02E3A5}" destId="{9F257CF4-C1F8-46A8-AD05-4A2F70EF6E34}" srcOrd="0" destOrd="0" presId="urn:microsoft.com/office/officeart/2005/8/layout/vList2"/>
    <dgm:cxn modelId="{8D031FF9-1B6A-4AE4-9CDD-940F0632888F}" type="presOf" srcId="{D909DB72-C2D0-4C43-9F93-BCA29365A40F}" destId="{8808913F-5F8F-42F7-A5AE-503AD00993AF}" srcOrd="0" destOrd="2" presId="urn:microsoft.com/office/officeart/2005/8/layout/vList2"/>
    <dgm:cxn modelId="{5E348F7E-CAEC-465D-B422-60245EFA38FE}" type="presOf" srcId="{45740539-FCA9-44DF-A650-B23EC86D7BBF}" destId="{8808913F-5F8F-42F7-A5AE-503AD00993AF}" srcOrd="0" destOrd="1" presId="urn:microsoft.com/office/officeart/2005/8/layout/vList2"/>
    <dgm:cxn modelId="{336A820C-2A6E-4734-8956-857C0FF77C60}" type="presOf" srcId="{1C44C67E-3BE4-47DA-A5F9-0C2B147B88CB}" destId="{8808913F-5F8F-42F7-A5AE-503AD00993AF}" srcOrd="0" destOrd="7" presId="urn:microsoft.com/office/officeart/2005/8/layout/vList2"/>
    <dgm:cxn modelId="{97A650BE-F468-4895-BDBD-AB912FEF60EA}" type="presOf" srcId="{2C36C8FC-7971-4D81-B9D0-16B4BA8FD95E}" destId="{8808913F-5F8F-42F7-A5AE-503AD00993AF}" srcOrd="0" destOrd="3" presId="urn:microsoft.com/office/officeart/2005/8/layout/vList2"/>
    <dgm:cxn modelId="{33939DAD-AFE4-4B16-BAA6-780E7A043481}" srcId="{D54386F9-9A19-4D63-AE41-E72F3D02E3A5}" destId="{A0E09EA3-3A7E-4DDD-92BC-F2CE0C56950E}" srcOrd="0" destOrd="0" parTransId="{1D93AE19-EDD9-42B2-AD98-C1815B8FC807}" sibTransId="{76A4D9DE-FC10-4D2E-A70E-BB7CCF5356A9}"/>
    <dgm:cxn modelId="{02E0CA10-563B-400A-9787-FB4DA49542DF}" srcId="{A0E09EA3-3A7E-4DDD-92BC-F2CE0C56950E}" destId="{D21F7EF3-14C0-4E21-A071-6A4C9EEBF09E}" srcOrd="0" destOrd="0" parTransId="{291D84B5-5949-4E3A-80AF-1B0EBD146C14}" sibTransId="{DEE6E497-CE3B-4DE6-912C-88019763A4ED}"/>
    <dgm:cxn modelId="{0FCAAB87-78A7-4AC1-8D88-37F9D8FFC621}" type="presOf" srcId="{8A7D86B0-D83C-4204-9261-A23B27589573}" destId="{8808913F-5F8F-42F7-A5AE-503AD00993AF}" srcOrd="0" destOrd="5" presId="urn:microsoft.com/office/officeart/2005/8/layout/vList2"/>
    <dgm:cxn modelId="{0E83D33B-FF8B-4779-A2C2-A62BF718C104}" srcId="{A0E09EA3-3A7E-4DDD-92BC-F2CE0C56950E}" destId="{8F692F20-95AD-4C8B-B8A9-E6517FDAA1CB}" srcOrd="8" destOrd="0" parTransId="{693D6986-B8FE-455F-820D-B65C85884C18}" sibTransId="{CCED7940-FFDA-45C2-8889-678AA7F71B7A}"/>
    <dgm:cxn modelId="{951C39AE-06E7-4A41-95BE-352B99290667}" type="presOf" srcId="{8F692F20-95AD-4C8B-B8A9-E6517FDAA1CB}" destId="{8808913F-5F8F-42F7-A5AE-503AD00993AF}" srcOrd="0" destOrd="8" presId="urn:microsoft.com/office/officeart/2005/8/layout/vList2"/>
    <dgm:cxn modelId="{3577EDB0-8458-425E-B2DD-37C52CFDB1BD}" srcId="{A0E09EA3-3A7E-4DDD-92BC-F2CE0C56950E}" destId="{63AE22BC-792C-4D49-9E40-C9E4B0646F41}" srcOrd="6" destOrd="0" parTransId="{C1D6963B-6D0E-4F63-A2AA-545A03E10698}" sibTransId="{705015B8-36BE-4DA5-A659-C20D4A562C00}"/>
    <dgm:cxn modelId="{8B72E40B-445E-47C2-A32D-5F98280D7587}" type="presParOf" srcId="{9F257CF4-C1F8-46A8-AD05-4A2F70EF6E34}" destId="{0365B56D-73A6-4C59-9A07-9D51E00EC095}" srcOrd="0" destOrd="0" presId="urn:microsoft.com/office/officeart/2005/8/layout/vList2"/>
    <dgm:cxn modelId="{3A806768-700B-4491-ABBA-24D9CC40E70B}" type="presParOf" srcId="{9F257CF4-C1F8-46A8-AD05-4A2F70EF6E34}" destId="{8808913F-5F8F-42F7-A5AE-503AD00993A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6009F7-59C3-439E-9C3F-B28D0B1BD0E8}" type="doc">
      <dgm:prSet loTypeId="urn:microsoft.com/office/officeart/2005/8/layout/vList2" loCatId="list" qsTypeId="urn:microsoft.com/office/officeart/2005/8/quickstyle/simple1#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F2B7A22-35BE-4F2F-8A32-E56AA28F347F}">
      <dgm:prSet custT="1"/>
      <dgm:spPr>
        <a:solidFill>
          <a:srgbClr val="970B5D"/>
        </a:solidFill>
      </dgm:spPr>
      <dgm:t>
        <a:bodyPr/>
        <a:lstStyle/>
        <a:p>
          <a:pPr algn="ctr" rtl="0"/>
          <a:r>
            <a:rPr lang="ru-RU" sz="2400" dirty="0" smtClean="0"/>
            <a:t>ИТ-сервисы</a:t>
          </a:r>
          <a:endParaRPr lang="ru-RU" sz="2400" dirty="0"/>
        </a:p>
      </dgm:t>
    </dgm:pt>
    <dgm:pt modelId="{3F4A40AE-27E0-4612-81B8-6B7917F831D1}" type="parTrans" cxnId="{41CC8C94-3663-4B06-991C-13547AD82008}">
      <dgm:prSet/>
      <dgm:spPr/>
      <dgm:t>
        <a:bodyPr/>
        <a:lstStyle/>
        <a:p>
          <a:endParaRPr lang="ru-RU"/>
        </a:p>
      </dgm:t>
    </dgm:pt>
    <dgm:pt modelId="{2EFEAFAD-F3CF-420A-A62D-CEA68250004B}" type="sibTrans" cxnId="{41CC8C94-3663-4B06-991C-13547AD82008}">
      <dgm:prSet/>
      <dgm:spPr/>
      <dgm:t>
        <a:bodyPr/>
        <a:lstStyle/>
        <a:p>
          <a:endParaRPr lang="ru-RU"/>
        </a:p>
      </dgm:t>
    </dgm:pt>
    <dgm:pt modelId="{FA754863-D366-43C7-9925-E9D989BEB1DC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Информационные порталы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D0270A05-D5D1-4496-AE96-B5D2B25DF66C}" type="parTrans" cxnId="{0C606C96-8110-493E-B1CB-CB2C0CAF6FF9}">
      <dgm:prSet/>
      <dgm:spPr/>
      <dgm:t>
        <a:bodyPr/>
        <a:lstStyle/>
        <a:p>
          <a:endParaRPr lang="ru-RU"/>
        </a:p>
      </dgm:t>
    </dgm:pt>
    <dgm:pt modelId="{5EA3D0F8-87FA-469F-BEE6-60D69EC9930E}" type="sibTrans" cxnId="{0C606C96-8110-493E-B1CB-CB2C0CAF6FF9}">
      <dgm:prSet/>
      <dgm:spPr/>
      <dgm:t>
        <a:bodyPr/>
        <a:lstStyle/>
        <a:p>
          <a:endParaRPr lang="ru-RU"/>
        </a:p>
      </dgm:t>
    </dgm:pt>
    <dgm:pt modelId="{51927FF8-DBAC-401E-9EE3-6504E479E398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Системы управления проектами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D0CF033F-FF37-43C4-A6F0-D3A9F7556DBB}" type="parTrans" cxnId="{AAB9BB30-8783-4B66-BC9B-7642E92D8653}">
      <dgm:prSet/>
      <dgm:spPr/>
      <dgm:t>
        <a:bodyPr/>
        <a:lstStyle/>
        <a:p>
          <a:endParaRPr lang="ru-RU"/>
        </a:p>
      </dgm:t>
    </dgm:pt>
    <dgm:pt modelId="{328827BD-549B-4FB3-A846-2CBD72726BC4}" type="sibTrans" cxnId="{AAB9BB30-8783-4B66-BC9B-7642E92D8653}">
      <dgm:prSet/>
      <dgm:spPr/>
      <dgm:t>
        <a:bodyPr/>
        <a:lstStyle/>
        <a:p>
          <a:endParaRPr lang="ru-RU"/>
        </a:p>
      </dgm:t>
    </dgm:pt>
    <dgm:pt modelId="{E74C6CB9-F562-407A-8F97-884180C25BB6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Информационно-аналитические системы 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32F24340-9CED-4AF6-B7DF-7E26FD38C2A9}" type="parTrans" cxnId="{F956FEF7-B3AC-47E7-8144-4B75DC8C9B25}">
      <dgm:prSet/>
      <dgm:spPr/>
      <dgm:t>
        <a:bodyPr/>
        <a:lstStyle/>
        <a:p>
          <a:endParaRPr lang="ru-RU"/>
        </a:p>
      </dgm:t>
    </dgm:pt>
    <dgm:pt modelId="{5B5EAD26-AA71-4B9D-91E5-E56B024E8447}" type="sibTrans" cxnId="{F956FEF7-B3AC-47E7-8144-4B75DC8C9B25}">
      <dgm:prSet/>
      <dgm:spPr/>
      <dgm:t>
        <a:bodyPr/>
        <a:lstStyle/>
        <a:p>
          <a:endParaRPr lang="ru-RU"/>
        </a:p>
      </dgm:t>
    </dgm:pt>
    <dgm:pt modelId="{2B88B94E-5E7B-4444-B164-1057A19080B6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Электронный документооборот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036CC345-547B-48B8-B8C5-E3806A0458A7}" type="parTrans" cxnId="{F17DA9DF-64E1-441B-9E8D-B7054257D88E}">
      <dgm:prSet/>
      <dgm:spPr/>
      <dgm:t>
        <a:bodyPr/>
        <a:lstStyle/>
        <a:p>
          <a:endParaRPr lang="ru-RU"/>
        </a:p>
      </dgm:t>
    </dgm:pt>
    <dgm:pt modelId="{01A895EC-0219-43D6-9562-B755219F3D73}" type="sibTrans" cxnId="{F17DA9DF-64E1-441B-9E8D-B7054257D88E}">
      <dgm:prSet/>
      <dgm:spPr/>
      <dgm:t>
        <a:bodyPr/>
        <a:lstStyle/>
        <a:p>
          <a:endParaRPr lang="ru-RU"/>
        </a:p>
      </dgm:t>
    </dgm:pt>
    <dgm:pt modelId="{86FF70BD-EE35-40B9-A26B-0E8B9879ADF6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Геоинформационные сервисы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797F6343-24AC-48DD-8C00-98D51F60E824}" type="parTrans" cxnId="{6D13561B-5AA6-490A-8278-9659B3CC77D5}">
      <dgm:prSet/>
      <dgm:spPr/>
      <dgm:t>
        <a:bodyPr/>
        <a:lstStyle/>
        <a:p>
          <a:endParaRPr lang="ru-RU"/>
        </a:p>
      </dgm:t>
    </dgm:pt>
    <dgm:pt modelId="{BA9AC329-0FEE-4672-99C7-29D13BE18589}" type="sibTrans" cxnId="{6D13561B-5AA6-490A-8278-9659B3CC77D5}">
      <dgm:prSet/>
      <dgm:spPr/>
      <dgm:t>
        <a:bodyPr/>
        <a:lstStyle/>
        <a:p>
          <a:endParaRPr lang="ru-RU"/>
        </a:p>
      </dgm:t>
    </dgm:pt>
    <dgm:pt modelId="{E5ABDCC3-82F5-4AF6-82BB-4B1AB9DF07ED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Профильные АСУ (ОДС ЖКХиБ, АИС ЕГЭ)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69396762-143D-4199-A147-838BF1B99A84}" type="parTrans" cxnId="{C78F2E38-CF59-4BAF-81A0-E7F5A104F95E}">
      <dgm:prSet/>
      <dgm:spPr/>
      <dgm:t>
        <a:bodyPr/>
        <a:lstStyle/>
        <a:p>
          <a:endParaRPr lang="ru-RU"/>
        </a:p>
      </dgm:t>
    </dgm:pt>
    <dgm:pt modelId="{76B48541-A1AB-4F11-86CE-A1E5F7702E11}" type="sibTrans" cxnId="{C78F2E38-CF59-4BAF-81A0-E7F5A104F95E}">
      <dgm:prSet/>
      <dgm:spPr/>
      <dgm:t>
        <a:bodyPr/>
        <a:lstStyle/>
        <a:p>
          <a:endParaRPr lang="ru-RU"/>
        </a:p>
      </dgm:t>
    </dgm:pt>
    <dgm:pt modelId="{01114921-8E85-4C4C-8406-3A82C169821C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Транспортные и инфраструктурные сервисы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B1703B8C-EFA2-40CC-A62D-8752E953881E}" type="parTrans" cxnId="{1313BBBE-6FC0-4C7F-8C88-BB7BFDA3E8B9}">
      <dgm:prSet/>
      <dgm:spPr/>
      <dgm:t>
        <a:bodyPr/>
        <a:lstStyle/>
        <a:p>
          <a:endParaRPr lang="ru-RU"/>
        </a:p>
      </dgm:t>
    </dgm:pt>
    <dgm:pt modelId="{D0F1E06E-E7BE-47BB-BB87-7CC8EA2C1356}" type="sibTrans" cxnId="{1313BBBE-6FC0-4C7F-8C88-BB7BFDA3E8B9}">
      <dgm:prSet/>
      <dgm:spPr/>
      <dgm:t>
        <a:bodyPr/>
        <a:lstStyle/>
        <a:p>
          <a:endParaRPr lang="ru-RU"/>
        </a:p>
      </dgm:t>
    </dgm:pt>
    <dgm:pt modelId="{3AA911BB-58D2-4A4C-AB79-1A7C6205C2D4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Веб-почта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A108331D-4AFE-4147-9536-A7AE9686E28F}" type="parTrans" cxnId="{08D0ADC3-D23C-458C-BF03-65E2888E604E}">
      <dgm:prSet/>
      <dgm:spPr/>
      <dgm:t>
        <a:bodyPr/>
        <a:lstStyle/>
        <a:p>
          <a:endParaRPr lang="ru-RU"/>
        </a:p>
      </dgm:t>
    </dgm:pt>
    <dgm:pt modelId="{D02CEDA2-320B-406C-9614-126F7CF6D0C2}" type="sibTrans" cxnId="{08D0ADC3-D23C-458C-BF03-65E2888E604E}">
      <dgm:prSet/>
      <dgm:spPr/>
      <dgm:t>
        <a:bodyPr/>
        <a:lstStyle/>
        <a:p>
          <a:endParaRPr lang="ru-RU"/>
        </a:p>
      </dgm:t>
    </dgm:pt>
    <dgm:pt modelId="{5FEDF2A3-CA2B-4E73-B577-5B5BCE64357F}">
      <dgm:prSet custT="1"/>
      <dgm:spPr/>
      <dgm:t>
        <a:bodyPr/>
        <a:lstStyle/>
        <a:p>
          <a:pPr marL="0" indent="0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None/>
          </a:pP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06039E2D-7B0E-4EE9-B653-222A0D983270}" type="sibTrans" cxnId="{51D852B0-1F1E-4934-AB9E-402A87F2842A}">
      <dgm:prSet/>
      <dgm:spPr/>
      <dgm:t>
        <a:bodyPr/>
        <a:lstStyle/>
        <a:p>
          <a:endParaRPr lang="ru-RU"/>
        </a:p>
      </dgm:t>
    </dgm:pt>
    <dgm:pt modelId="{676C8029-4DC0-4B03-A2DF-A0F3A9ED637C}" type="parTrans" cxnId="{51D852B0-1F1E-4934-AB9E-402A87F2842A}">
      <dgm:prSet/>
      <dgm:spPr/>
      <dgm:t>
        <a:bodyPr/>
        <a:lstStyle/>
        <a:p>
          <a:endParaRPr lang="ru-RU"/>
        </a:p>
      </dgm:t>
    </dgm:pt>
    <dgm:pt modelId="{23B9FFC7-948B-4E71-B642-5C2D3CB1D3A3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Мобильные приемные, МФЦ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25728937-D0BD-4B37-BDBA-C6A4DEA047CB}" type="parTrans" cxnId="{816BD1B5-DEA0-4A10-A17E-757A41D93E24}">
      <dgm:prSet/>
      <dgm:spPr/>
      <dgm:t>
        <a:bodyPr/>
        <a:lstStyle/>
        <a:p>
          <a:endParaRPr lang="ru-RU"/>
        </a:p>
      </dgm:t>
    </dgm:pt>
    <dgm:pt modelId="{84A9E7D6-8A5A-4ABF-A181-929C09F84343}" type="sibTrans" cxnId="{816BD1B5-DEA0-4A10-A17E-757A41D93E24}">
      <dgm:prSet/>
      <dgm:spPr/>
      <dgm:t>
        <a:bodyPr/>
        <a:lstStyle/>
        <a:p>
          <a:endParaRPr lang="ru-RU"/>
        </a:p>
      </dgm:t>
    </dgm:pt>
    <dgm:pt modelId="{911D1EBB-6090-4889-9098-FEB02450BE25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…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31899AD2-9776-4085-A5E8-6C6E07D09519}" type="parTrans" cxnId="{CC4B9220-BDCD-4B40-BD56-600CECC1F017}">
      <dgm:prSet/>
      <dgm:spPr/>
      <dgm:t>
        <a:bodyPr/>
        <a:lstStyle/>
        <a:p>
          <a:endParaRPr lang="ru-RU"/>
        </a:p>
      </dgm:t>
    </dgm:pt>
    <dgm:pt modelId="{9719331D-858E-4CE9-87B1-1431ECD78802}" type="sibTrans" cxnId="{CC4B9220-BDCD-4B40-BD56-600CECC1F017}">
      <dgm:prSet/>
      <dgm:spPr/>
      <dgm:t>
        <a:bodyPr/>
        <a:lstStyle/>
        <a:p>
          <a:endParaRPr lang="ru-RU"/>
        </a:p>
      </dgm:t>
    </dgm:pt>
    <dgm:pt modelId="{EF9794BE-FA57-47F6-AA41-E554377D5660}" type="pres">
      <dgm:prSet presAssocID="{846009F7-59C3-439E-9C3F-B28D0B1BD0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3D9114-20BA-4C10-B609-22052B46E6B1}" type="pres">
      <dgm:prSet presAssocID="{6F2B7A22-35BE-4F2F-8A32-E56AA28F347F}" presName="parentText" presStyleLbl="node1" presStyleIdx="0" presStyleCnt="1" custAng="0" custScaleY="45735" custLinFactNeighborX="-527" custLinFactNeighborY="-99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5C50C-C417-40DA-9BB6-363FCC939B59}" type="pres">
      <dgm:prSet presAssocID="{6F2B7A22-35BE-4F2F-8A32-E56AA28F347F}" presName="childText" presStyleLbl="revTx" presStyleIdx="0" presStyleCnt="1" custScaleY="121148" custLinFactNeighborY="-48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B9BB30-8783-4B66-BC9B-7642E92D8653}" srcId="{6F2B7A22-35BE-4F2F-8A32-E56AA28F347F}" destId="{51927FF8-DBAC-401E-9EE3-6504E479E398}" srcOrd="4" destOrd="0" parTransId="{D0CF033F-FF37-43C4-A6F0-D3A9F7556DBB}" sibTransId="{328827BD-549B-4FB3-A846-2CBD72726BC4}"/>
    <dgm:cxn modelId="{588F9B38-CBD5-4080-B990-82FB62150580}" type="presOf" srcId="{911D1EBB-6090-4889-9098-FEB02450BE25}" destId="{A015C50C-C417-40DA-9BB6-363FCC939B59}" srcOrd="0" destOrd="9" presId="urn:microsoft.com/office/officeart/2005/8/layout/vList2"/>
    <dgm:cxn modelId="{F17DA9DF-64E1-441B-9E8D-B7054257D88E}" srcId="{6F2B7A22-35BE-4F2F-8A32-E56AA28F347F}" destId="{2B88B94E-5E7B-4444-B164-1057A19080B6}" srcOrd="6" destOrd="0" parTransId="{036CC345-547B-48B8-B8C5-E3806A0458A7}" sibTransId="{01A895EC-0219-43D6-9562-B755219F3D73}"/>
    <dgm:cxn modelId="{6D13561B-5AA6-490A-8278-9659B3CC77D5}" srcId="{6F2B7A22-35BE-4F2F-8A32-E56AA28F347F}" destId="{86FF70BD-EE35-40B9-A26B-0E8B9879ADF6}" srcOrd="3" destOrd="0" parTransId="{797F6343-24AC-48DD-8C00-98D51F60E824}" sibTransId="{BA9AC329-0FEE-4672-99C7-29D13BE18589}"/>
    <dgm:cxn modelId="{0C606C96-8110-493E-B1CB-CB2C0CAF6FF9}" srcId="{6F2B7A22-35BE-4F2F-8A32-E56AA28F347F}" destId="{FA754863-D366-43C7-9925-E9D989BEB1DC}" srcOrd="0" destOrd="0" parTransId="{D0270A05-D5D1-4496-AE96-B5D2B25DF66C}" sibTransId="{5EA3D0F8-87FA-469F-BEE6-60D69EC9930E}"/>
    <dgm:cxn modelId="{510B5408-0C3C-4C17-A411-E09E364A0BDA}" type="presOf" srcId="{3AA911BB-58D2-4A4C-AB79-1A7C6205C2D4}" destId="{A015C50C-C417-40DA-9BB6-363FCC939B59}" srcOrd="0" destOrd="1" presId="urn:microsoft.com/office/officeart/2005/8/layout/vList2"/>
    <dgm:cxn modelId="{0DC758B6-7315-405E-94B8-3B85819C941E}" type="presOf" srcId="{86FF70BD-EE35-40B9-A26B-0E8B9879ADF6}" destId="{A015C50C-C417-40DA-9BB6-363FCC939B59}" srcOrd="0" destOrd="3" presId="urn:microsoft.com/office/officeart/2005/8/layout/vList2"/>
    <dgm:cxn modelId="{AA025CD5-7C98-49CD-B127-0A0105FAA6D4}" type="presOf" srcId="{E5ABDCC3-82F5-4AF6-82BB-4B1AB9DF07ED}" destId="{A015C50C-C417-40DA-9BB6-363FCC939B59}" srcOrd="0" destOrd="7" presId="urn:microsoft.com/office/officeart/2005/8/layout/vList2"/>
    <dgm:cxn modelId="{51D852B0-1F1E-4934-AB9E-402A87F2842A}" srcId="{6F2B7A22-35BE-4F2F-8A32-E56AA28F347F}" destId="{5FEDF2A3-CA2B-4E73-B577-5B5BCE64357F}" srcOrd="10" destOrd="0" parTransId="{676C8029-4DC0-4B03-A2DF-A0F3A9ED637C}" sibTransId="{06039E2D-7B0E-4EE9-B653-222A0D983270}"/>
    <dgm:cxn modelId="{20741263-4870-4857-BB8D-C5B9D37AC596}" type="presOf" srcId="{E74C6CB9-F562-407A-8F97-884180C25BB6}" destId="{A015C50C-C417-40DA-9BB6-363FCC939B59}" srcOrd="0" destOrd="5" presId="urn:microsoft.com/office/officeart/2005/8/layout/vList2"/>
    <dgm:cxn modelId="{2EC9A274-9B6F-46CE-8DC9-A155927B6B21}" type="presOf" srcId="{2B88B94E-5E7B-4444-B164-1057A19080B6}" destId="{A015C50C-C417-40DA-9BB6-363FCC939B59}" srcOrd="0" destOrd="6" presId="urn:microsoft.com/office/officeart/2005/8/layout/vList2"/>
    <dgm:cxn modelId="{07EECF86-55C9-4910-AAFC-CFFA17ACCE26}" type="presOf" srcId="{51927FF8-DBAC-401E-9EE3-6504E479E398}" destId="{A015C50C-C417-40DA-9BB6-363FCC939B59}" srcOrd="0" destOrd="4" presId="urn:microsoft.com/office/officeart/2005/8/layout/vList2"/>
    <dgm:cxn modelId="{08D0ADC3-D23C-458C-BF03-65E2888E604E}" srcId="{6F2B7A22-35BE-4F2F-8A32-E56AA28F347F}" destId="{3AA911BB-58D2-4A4C-AB79-1A7C6205C2D4}" srcOrd="1" destOrd="0" parTransId="{A108331D-4AFE-4147-9536-A7AE9686E28F}" sibTransId="{D02CEDA2-320B-406C-9614-126F7CF6D0C2}"/>
    <dgm:cxn modelId="{C191CF3E-A837-4CC2-B7D8-FFCCD88A357A}" type="presOf" srcId="{FA754863-D366-43C7-9925-E9D989BEB1DC}" destId="{A015C50C-C417-40DA-9BB6-363FCC939B59}" srcOrd="0" destOrd="0" presId="urn:microsoft.com/office/officeart/2005/8/layout/vList2"/>
    <dgm:cxn modelId="{C971CFA9-A4B1-4FFC-992D-836E0FC7E570}" type="presOf" srcId="{01114921-8E85-4C4C-8406-3A82C169821C}" destId="{A015C50C-C417-40DA-9BB6-363FCC939B59}" srcOrd="0" destOrd="2" presId="urn:microsoft.com/office/officeart/2005/8/layout/vList2"/>
    <dgm:cxn modelId="{816BD1B5-DEA0-4A10-A17E-757A41D93E24}" srcId="{6F2B7A22-35BE-4F2F-8A32-E56AA28F347F}" destId="{23B9FFC7-948B-4E71-B642-5C2D3CB1D3A3}" srcOrd="8" destOrd="0" parTransId="{25728937-D0BD-4B37-BDBA-C6A4DEA047CB}" sibTransId="{84A9E7D6-8A5A-4ABF-A181-929C09F84343}"/>
    <dgm:cxn modelId="{C78F2E38-CF59-4BAF-81A0-E7F5A104F95E}" srcId="{6F2B7A22-35BE-4F2F-8A32-E56AA28F347F}" destId="{E5ABDCC3-82F5-4AF6-82BB-4B1AB9DF07ED}" srcOrd="7" destOrd="0" parTransId="{69396762-143D-4199-A147-838BF1B99A84}" sibTransId="{76B48541-A1AB-4F11-86CE-A1E5F7702E11}"/>
    <dgm:cxn modelId="{F956FEF7-B3AC-47E7-8144-4B75DC8C9B25}" srcId="{6F2B7A22-35BE-4F2F-8A32-E56AA28F347F}" destId="{E74C6CB9-F562-407A-8F97-884180C25BB6}" srcOrd="5" destOrd="0" parTransId="{32F24340-9CED-4AF6-B7DF-7E26FD38C2A9}" sibTransId="{5B5EAD26-AA71-4B9D-91E5-E56B024E8447}"/>
    <dgm:cxn modelId="{9FD21C86-34A8-488D-B73F-21D6CDCC9280}" type="presOf" srcId="{6F2B7A22-35BE-4F2F-8A32-E56AA28F347F}" destId="{523D9114-20BA-4C10-B609-22052B46E6B1}" srcOrd="0" destOrd="0" presId="urn:microsoft.com/office/officeart/2005/8/layout/vList2"/>
    <dgm:cxn modelId="{3BD0C56E-EE76-4C6F-A0FE-333E73F0CC0F}" type="presOf" srcId="{5FEDF2A3-CA2B-4E73-B577-5B5BCE64357F}" destId="{A015C50C-C417-40DA-9BB6-363FCC939B59}" srcOrd="0" destOrd="10" presId="urn:microsoft.com/office/officeart/2005/8/layout/vList2"/>
    <dgm:cxn modelId="{41CC8C94-3663-4B06-991C-13547AD82008}" srcId="{846009F7-59C3-439E-9C3F-B28D0B1BD0E8}" destId="{6F2B7A22-35BE-4F2F-8A32-E56AA28F347F}" srcOrd="0" destOrd="0" parTransId="{3F4A40AE-27E0-4612-81B8-6B7917F831D1}" sibTransId="{2EFEAFAD-F3CF-420A-A62D-CEA68250004B}"/>
    <dgm:cxn modelId="{549D259E-69F5-45C4-9B46-CB4D4DA3A91C}" type="presOf" srcId="{23B9FFC7-948B-4E71-B642-5C2D3CB1D3A3}" destId="{A015C50C-C417-40DA-9BB6-363FCC939B59}" srcOrd="0" destOrd="8" presId="urn:microsoft.com/office/officeart/2005/8/layout/vList2"/>
    <dgm:cxn modelId="{1313BBBE-6FC0-4C7F-8C88-BB7BFDA3E8B9}" srcId="{6F2B7A22-35BE-4F2F-8A32-E56AA28F347F}" destId="{01114921-8E85-4C4C-8406-3A82C169821C}" srcOrd="2" destOrd="0" parTransId="{B1703B8C-EFA2-40CC-A62D-8752E953881E}" sibTransId="{D0F1E06E-E7BE-47BB-BB87-7CC8EA2C1356}"/>
    <dgm:cxn modelId="{61CA3AFE-245C-4EE7-B46B-23C090B15B37}" type="presOf" srcId="{846009F7-59C3-439E-9C3F-B28D0B1BD0E8}" destId="{EF9794BE-FA57-47F6-AA41-E554377D5660}" srcOrd="0" destOrd="0" presId="urn:microsoft.com/office/officeart/2005/8/layout/vList2"/>
    <dgm:cxn modelId="{CC4B9220-BDCD-4B40-BD56-600CECC1F017}" srcId="{6F2B7A22-35BE-4F2F-8A32-E56AA28F347F}" destId="{911D1EBB-6090-4889-9098-FEB02450BE25}" srcOrd="9" destOrd="0" parTransId="{31899AD2-9776-4085-A5E8-6C6E07D09519}" sibTransId="{9719331D-858E-4CE9-87B1-1431ECD78802}"/>
    <dgm:cxn modelId="{B9EB3C59-417D-4B8F-8998-ED254990F3B5}" type="presParOf" srcId="{EF9794BE-FA57-47F6-AA41-E554377D5660}" destId="{523D9114-20BA-4C10-B609-22052B46E6B1}" srcOrd="0" destOrd="0" presId="urn:microsoft.com/office/officeart/2005/8/layout/vList2"/>
    <dgm:cxn modelId="{856DC8FE-9ABA-4CD4-BFF2-6796C15542FC}" type="presParOf" srcId="{EF9794BE-FA57-47F6-AA41-E554377D5660}" destId="{A015C50C-C417-40DA-9BB6-363FCC939B5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4160E0-5031-4FA2-BBAE-827858D8EA2D}" type="doc">
      <dgm:prSet loTypeId="urn:microsoft.com/office/officeart/2005/8/layout/vList2" loCatId="list" qsTypeId="urn:microsoft.com/office/officeart/2005/8/quickstyle/simple1#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F6AB2D8B-AAF9-451C-98EE-AA9022DF3026}">
      <dgm:prSet custT="1"/>
      <dgm:spPr>
        <a:solidFill>
          <a:srgbClr val="810148"/>
        </a:solidFill>
      </dgm:spPr>
      <dgm:t>
        <a:bodyPr/>
        <a:lstStyle/>
        <a:p>
          <a:pPr algn="ctr" rtl="0"/>
          <a:r>
            <a:rPr lang="ru-RU" sz="2000" b="1" dirty="0" smtClean="0"/>
            <a:t>Контроль качества предоставления услуг</a:t>
          </a:r>
        </a:p>
      </dgm:t>
    </dgm:pt>
    <dgm:pt modelId="{1FA98547-3F5C-4555-8192-E0C4988CA1F6}" type="parTrans" cxnId="{3ABD6DFF-FA44-43D3-8CF4-8E10B6CAA322}">
      <dgm:prSet/>
      <dgm:spPr/>
      <dgm:t>
        <a:bodyPr/>
        <a:lstStyle/>
        <a:p>
          <a:endParaRPr lang="ru-RU"/>
        </a:p>
      </dgm:t>
    </dgm:pt>
    <dgm:pt modelId="{5C14CD1F-72F7-433D-BA6C-37A6701D4F32}" type="sibTrans" cxnId="{3ABD6DFF-FA44-43D3-8CF4-8E10B6CAA322}">
      <dgm:prSet/>
      <dgm:spPr/>
      <dgm:t>
        <a:bodyPr/>
        <a:lstStyle/>
        <a:p>
          <a:endParaRPr lang="ru-RU"/>
        </a:p>
      </dgm:t>
    </dgm:pt>
    <dgm:pt modelId="{05529590-0455-4A6F-A31C-F1A8233EB873}">
      <dgm:prSet custT="1"/>
      <dgm:spPr/>
      <dgm:t>
        <a:bodyPr/>
        <a:lstStyle/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2000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Контроль доступности и функциональности ИТ-сервисов и приложений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86B204AC-E7D9-432B-AF3E-4B3B3DF568EA}" type="parTrans" cxnId="{31146C04-9A6E-4E6B-B190-C4A4FC981F7B}">
      <dgm:prSet/>
      <dgm:spPr/>
      <dgm:t>
        <a:bodyPr/>
        <a:lstStyle/>
        <a:p>
          <a:endParaRPr lang="ru-RU"/>
        </a:p>
      </dgm:t>
    </dgm:pt>
    <dgm:pt modelId="{D09E65F6-6441-4F41-8E02-01D10E54CD7C}" type="sibTrans" cxnId="{31146C04-9A6E-4E6B-B190-C4A4FC981F7B}">
      <dgm:prSet/>
      <dgm:spPr/>
      <dgm:t>
        <a:bodyPr/>
        <a:lstStyle/>
        <a:p>
          <a:endParaRPr lang="ru-RU"/>
        </a:p>
      </dgm:t>
    </dgm:pt>
    <dgm:pt modelId="{E855F81F-C84F-4AEA-A4B5-1666A4E8E9D6}">
      <dgm:prSet custT="1"/>
      <dgm:spPr>
        <a:solidFill>
          <a:srgbClr val="810148"/>
        </a:solidFill>
      </dgm:spPr>
      <dgm:t>
        <a:bodyPr/>
        <a:lstStyle/>
        <a:p>
          <a:pPr algn="ctr" rtl="0"/>
          <a:r>
            <a:rPr lang="ru-RU" sz="2000" b="1" dirty="0" smtClean="0"/>
            <a:t>Повышение управляемости ИТ-сервисов</a:t>
          </a:r>
          <a:endParaRPr lang="ru-RU" sz="2000" b="1" dirty="0"/>
        </a:p>
      </dgm:t>
    </dgm:pt>
    <dgm:pt modelId="{86038312-2440-4EA4-885F-E3F61249C641}" type="parTrans" cxnId="{EEEE0B30-B5BB-4F96-897E-7062F2AC5E21}">
      <dgm:prSet/>
      <dgm:spPr/>
      <dgm:t>
        <a:bodyPr/>
        <a:lstStyle/>
        <a:p>
          <a:endParaRPr lang="ru-RU"/>
        </a:p>
      </dgm:t>
    </dgm:pt>
    <dgm:pt modelId="{0713A611-EB63-4CD7-A6A7-39F21D677303}" type="sibTrans" cxnId="{EEEE0B30-B5BB-4F96-897E-7062F2AC5E21}">
      <dgm:prSet/>
      <dgm:spPr/>
      <dgm:t>
        <a:bodyPr/>
        <a:lstStyle/>
        <a:p>
          <a:endParaRPr lang="ru-RU"/>
        </a:p>
      </dgm:t>
    </dgm:pt>
    <dgm:pt modelId="{8BD980F9-4E54-45E4-BD77-4615BC9946C4}">
      <dgm:prSet custT="1"/>
      <dgm:spPr/>
      <dgm:t>
        <a:bodyPr/>
        <a:lstStyle/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2000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Контроль функционирования ИТ-сервисов, приложений и скорости выполнения операций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08253CC2-A17F-4FAA-8AB5-7C09B715FF70}" type="parTrans" cxnId="{64E8270E-8CEF-4077-BDD8-76F9DE048015}">
      <dgm:prSet/>
      <dgm:spPr/>
      <dgm:t>
        <a:bodyPr/>
        <a:lstStyle/>
        <a:p>
          <a:endParaRPr lang="ru-RU"/>
        </a:p>
      </dgm:t>
    </dgm:pt>
    <dgm:pt modelId="{32439291-20A9-4268-A4E9-A4D45A53CF1E}" type="sibTrans" cxnId="{64E8270E-8CEF-4077-BDD8-76F9DE048015}">
      <dgm:prSet/>
      <dgm:spPr/>
      <dgm:t>
        <a:bodyPr/>
        <a:lstStyle/>
        <a:p>
          <a:endParaRPr lang="ru-RU"/>
        </a:p>
      </dgm:t>
    </dgm:pt>
    <dgm:pt modelId="{8D5E73FC-98B3-491E-ACCB-9B0068C9BBC0}">
      <dgm:prSet custT="1"/>
      <dgm:spPr/>
      <dgm:t>
        <a:bodyPr/>
        <a:lstStyle/>
        <a:p>
          <a:pPr marL="171450" lvl="1" indent="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ru-RU" sz="1600" kern="1200" dirty="0"/>
        </a:p>
      </dgm:t>
    </dgm:pt>
    <dgm:pt modelId="{58407862-9381-4F35-8708-35DD4E67BFE3}" type="parTrans" cxnId="{7D9BC552-D962-4BB7-B59E-FC29745E92EA}">
      <dgm:prSet/>
      <dgm:spPr/>
      <dgm:t>
        <a:bodyPr/>
        <a:lstStyle/>
        <a:p>
          <a:endParaRPr lang="ru-RU"/>
        </a:p>
      </dgm:t>
    </dgm:pt>
    <dgm:pt modelId="{824F7BA3-7D09-4A0C-B63E-0EA0112B929E}" type="sibTrans" cxnId="{7D9BC552-D962-4BB7-B59E-FC29745E92EA}">
      <dgm:prSet/>
      <dgm:spPr/>
      <dgm:t>
        <a:bodyPr/>
        <a:lstStyle/>
        <a:p>
          <a:endParaRPr lang="ru-RU"/>
        </a:p>
      </dgm:t>
    </dgm:pt>
    <dgm:pt modelId="{C1551371-1C41-4880-9F2E-38045A0B026A}">
      <dgm:prSet custT="1"/>
      <dgm:spPr/>
      <dgm:t>
        <a:bodyPr/>
        <a:lstStyle/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2000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Контроль соблюдения </a:t>
          </a:r>
          <a:r>
            <a:rPr lang="en-US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SLA </a:t>
          </a: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внешних и внутренних поставщиков услуг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7E014CA5-3298-4CE9-BD47-0152C715ED00}" type="parTrans" cxnId="{C578A0AF-F652-4232-B645-9A5301B2AF6C}">
      <dgm:prSet/>
      <dgm:spPr/>
      <dgm:t>
        <a:bodyPr/>
        <a:lstStyle/>
        <a:p>
          <a:endParaRPr lang="ru-RU"/>
        </a:p>
      </dgm:t>
    </dgm:pt>
    <dgm:pt modelId="{7B8B71BE-82DB-4AD3-BAB7-F0AA7B4E3BE5}" type="sibTrans" cxnId="{C578A0AF-F652-4232-B645-9A5301B2AF6C}">
      <dgm:prSet/>
      <dgm:spPr/>
      <dgm:t>
        <a:bodyPr/>
        <a:lstStyle/>
        <a:p>
          <a:endParaRPr lang="ru-RU"/>
        </a:p>
      </dgm:t>
    </dgm:pt>
    <dgm:pt modelId="{B812D74D-FE58-4A0E-866B-63C416517DEF}">
      <dgm:prSet custT="1"/>
      <dgm:spPr/>
      <dgm:t>
        <a:bodyPr/>
        <a:lstStyle/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2000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Проактивное выявление потенциальных точек отказа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CE5E03D2-BF0E-4C10-878A-3B26FE2FA50C}" type="parTrans" cxnId="{CA45046D-8ABF-472B-B33D-9B7068634541}">
      <dgm:prSet/>
      <dgm:spPr/>
      <dgm:t>
        <a:bodyPr/>
        <a:lstStyle/>
        <a:p>
          <a:endParaRPr lang="ru-RU"/>
        </a:p>
      </dgm:t>
    </dgm:pt>
    <dgm:pt modelId="{6FCC7DEE-4C02-442D-A206-FAFFCC4A7D76}" type="sibTrans" cxnId="{CA45046D-8ABF-472B-B33D-9B7068634541}">
      <dgm:prSet/>
      <dgm:spPr/>
      <dgm:t>
        <a:bodyPr/>
        <a:lstStyle/>
        <a:p>
          <a:endParaRPr lang="ru-RU"/>
        </a:p>
      </dgm:t>
    </dgm:pt>
    <dgm:pt modelId="{88619E2D-970D-4ABE-B254-58F2140BDE32}">
      <dgm:prSet custT="1"/>
      <dgm:spPr/>
      <dgm:t>
        <a:bodyPr/>
        <a:lstStyle/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2000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Автоматизированное получение управленческой отчетности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98A4ABF4-437A-45CF-BB2A-162A937694D8}" type="parTrans" cxnId="{B65EAE02-0387-4525-BE1C-8D777991B023}">
      <dgm:prSet/>
      <dgm:spPr/>
      <dgm:t>
        <a:bodyPr/>
        <a:lstStyle/>
        <a:p>
          <a:endParaRPr lang="ru-RU"/>
        </a:p>
      </dgm:t>
    </dgm:pt>
    <dgm:pt modelId="{9266AD51-F31B-48AE-9062-F42B6BCA2B05}" type="sibTrans" cxnId="{B65EAE02-0387-4525-BE1C-8D777991B023}">
      <dgm:prSet/>
      <dgm:spPr/>
      <dgm:t>
        <a:bodyPr/>
        <a:lstStyle/>
        <a:p>
          <a:endParaRPr lang="ru-RU"/>
        </a:p>
      </dgm:t>
    </dgm:pt>
    <dgm:pt modelId="{C8A0A7ED-6AEE-454E-83FF-6149EF3C82CD}">
      <dgm:prSet custT="1"/>
      <dgm:spPr/>
      <dgm:t>
        <a:bodyPr/>
        <a:lstStyle/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2000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Независимая оценка работы ИТ-службы и внешних поставщиков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B03DF135-F3FF-4DF0-AC2C-5A99466CF782}" type="sibTrans" cxnId="{B4030BB2-086E-4E99-95CB-16D394FCCC6B}">
      <dgm:prSet/>
      <dgm:spPr/>
      <dgm:t>
        <a:bodyPr/>
        <a:lstStyle/>
        <a:p>
          <a:endParaRPr lang="ru-RU"/>
        </a:p>
      </dgm:t>
    </dgm:pt>
    <dgm:pt modelId="{A5E21371-0C07-4AD6-89B2-B8CD1E05EE10}" type="parTrans" cxnId="{B4030BB2-086E-4E99-95CB-16D394FCCC6B}">
      <dgm:prSet/>
      <dgm:spPr/>
      <dgm:t>
        <a:bodyPr/>
        <a:lstStyle/>
        <a:p>
          <a:endParaRPr lang="ru-RU"/>
        </a:p>
      </dgm:t>
    </dgm:pt>
    <dgm:pt modelId="{B02F4946-1EC8-4B1C-8AB0-1725FC3BBA9D}">
      <dgm:prSet custT="1"/>
      <dgm:spPr/>
      <dgm:t>
        <a:bodyPr/>
        <a:lstStyle/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2000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Контроль загруженности приложений и своевременное планирование модернизации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41B1D65C-1289-4D5B-9654-6F7D3763D21A}" type="sibTrans" cxnId="{FBA3E5E4-3CF9-47F0-9CBF-BA7A2FF8BCB3}">
      <dgm:prSet/>
      <dgm:spPr/>
      <dgm:t>
        <a:bodyPr/>
        <a:lstStyle/>
        <a:p>
          <a:endParaRPr lang="ru-RU"/>
        </a:p>
      </dgm:t>
    </dgm:pt>
    <dgm:pt modelId="{2F5955BB-D2BD-491E-B437-51DF91302ACB}" type="parTrans" cxnId="{FBA3E5E4-3CF9-47F0-9CBF-BA7A2FF8BCB3}">
      <dgm:prSet/>
      <dgm:spPr/>
      <dgm:t>
        <a:bodyPr/>
        <a:lstStyle/>
        <a:p>
          <a:endParaRPr lang="ru-RU"/>
        </a:p>
      </dgm:t>
    </dgm:pt>
    <dgm:pt modelId="{DBA375CB-DABC-49AD-A225-CAE138A19E01}">
      <dgm:prSet custT="1"/>
      <dgm:spPr/>
      <dgm:t>
        <a:bodyPr/>
        <a:lstStyle/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2000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Получение информации о работе ИТ-сервисов в</a:t>
          </a:r>
          <a:r>
            <a:rPr lang="en-US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режиме</a:t>
          </a:r>
          <a:r>
            <a:rPr lang="en-US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реального времени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9784C176-27E4-47ED-BCEE-950B55228AC2}" type="sibTrans" cxnId="{3108914E-99FB-4221-BF34-2334CBE68347}">
      <dgm:prSet/>
      <dgm:spPr/>
      <dgm:t>
        <a:bodyPr/>
        <a:lstStyle/>
        <a:p>
          <a:endParaRPr lang="ru-RU"/>
        </a:p>
      </dgm:t>
    </dgm:pt>
    <dgm:pt modelId="{03156BA0-AD9E-4D11-BC7F-92DDAD6559EB}" type="parTrans" cxnId="{3108914E-99FB-4221-BF34-2334CBE68347}">
      <dgm:prSet/>
      <dgm:spPr/>
      <dgm:t>
        <a:bodyPr/>
        <a:lstStyle/>
        <a:p>
          <a:endParaRPr lang="ru-RU"/>
        </a:p>
      </dgm:t>
    </dgm:pt>
    <dgm:pt modelId="{AB6F942A-0554-47A4-9E87-63443FF4E63A}">
      <dgm:prSet custT="1"/>
      <dgm:spPr/>
      <dgm:t>
        <a:bodyPr/>
        <a:lstStyle/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2000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Повышение лояльности пользователей сервисов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E7475461-8C72-4005-9E16-7F1B1BC73EE0}" type="parTrans" cxnId="{FC8F044D-09EC-43A1-817C-D44770C04B56}">
      <dgm:prSet/>
      <dgm:spPr/>
      <dgm:t>
        <a:bodyPr/>
        <a:lstStyle/>
        <a:p>
          <a:endParaRPr lang="ru-RU"/>
        </a:p>
      </dgm:t>
    </dgm:pt>
    <dgm:pt modelId="{9F9DC3E5-17D5-4C7C-8C22-35EEEDE191F1}" type="sibTrans" cxnId="{FC8F044D-09EC-43A1-817C-D44770C04B56}">
      <dgm:prSet/>
      <dgm:spPr/>
      <dgm:t>
        <a:bodyPr/>
        <a:lstStyle/>
        <a:p>
          <a:endParaRPr lang="ru-RU"/>
        </a:p>
      </dgm:t>
    </dgm:pt>
    <dgm:pt modelId="{BF62C8F4-F4B2-47ED-BAA9-A8BD433F65FD}" type="pres">
      <dgm:prSet presAssocID="{E34160E0-5031-4FA2-BBAE-827858D8EA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5FF58A-3CFA-41F2-9B0E-5677C6A4EFDC}" type="pres">
      <dgm:prSet presAssocID="{F6AB2D8B-AAF9-451C-98EE-AA9022DF3026}" presName="parentText" presStyleLbl="node1" presStyleIdx="0" presStyleCnt="2" custScaleY="89268" custLinFactNeighborY="-57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1C64E-9542-4E72-90FA-9CF11C76F701}" type="pres">
      <dgm:prSet presAssocID="{F6AB2D8B-AAF9-451C-98EE-AA9022DF3026}" presName="childText" presStyleLbl="revTx" presStyleIdx="0" presStyleCnt="2" custLinFactNeighborY="-19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28B12-6785-4601-81BC-405E08FBF61D}" type="pres">
      <dgm:prSet presAssocID="{E855F81F-C84F-4AEA-A4B5-1666A4E8E9D6}" presName="parentText" presStyleLbl="node1" presStyleIdx="1" presStyleCnt="2" custScaleY="84925" custLinFactNeighborY="-4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84CA94-94B6-4658-B501-7262756C493F}" type="pres">
      <dgm:prSet presAssocID="{E855F81F-C84F-4AEA-A4B5-1666A4E8E9D6}" presName="childText" presStyleLbl="revTx" presStyleIdx="1" presStyleCnt="2" custLinFactNeighborY="-23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9CF7C3-6AF7-4DD9-A0D6-CB8DFECBB411}" type="presOf" srcId="{E34160E0-5031-4FA2-BBAE-827858D8EA2D}" destId="{BF62C8F4-F4B2-47ED-BAA9-A8BD433F65FD}" srcOrd="0" destOrd="0" presId="urn:microsoft.com/office/officeart/2005/8/layout/vList2"/>
    <dgm:cxn modelId="{4F375609-4FA3-4BC2-892F-D1EEDBA69C9F}" type="presOf" srcId="{E855F81F-C84F-4AEA-A4B5-1666A4E8E9D6}" destId="{24328B12-6785-4601-81BC-405E08FBF61D}" srcOrd="0" destOrd="0" presId="urn:microsoft.com/office/officeart/2005/8/layout/vList2"/>
    <dgm:cxn modelId="{AA964458-D9C3-486A-A8AC-5DC9C69B6BE6}" type="presOf" srcId="{8D5E73FC-98B3-491E-ACCB-9B0068C9BBC0}" destId="{CBD1C64E-9542-4E72-90FA-9CF11C76F701}" srcOrd="0" destOrd="5" presId="urn:microsoft.com/office/officeart/2005/8/layout/vList2"/>
    <dgm:cxn modelId="{FBA3E5E4-3CF9-47F0-9CBF-BA7A2FF8BCB3}" srcId="{E855F81F-C84F-4AEA-A4B5-1666A4E8E9D6}" destId="{B02F4946-1EC8-4B1C-8AB0-1725FC3BBA9D}" srcOrd="1" destOrd="0" parTransId="{2F5955BB-D2BD-491E-B437-51DF91302ACB}" sibTransId="{41B1D65C-1289-4D5B-9654-6F7D3763D21A}"/>
    <dgm:cxn modelId="{3108914E-99FB-4221-BF34-2334CBE68347}" srcId="{E855F81F-C84F-4AEA-A4B5-1666A4E8E9D6}" destId="{DBA375CB-DABC-49AD-A225-CAE138A19E01}" srcOrd="0" destOrd="0" parTransId="{03156BA0-AD9E-4D11-BC7F-92DDAD6559EB}" sibTransId="{9784C176-27E4-47ED-BCEE-950B55228AC2}"/>
    <dgm:cxn modelId="{FC8F044D-09EC-43A1-817C-D44770C04B56}" srcId="{E855F81F-C84F-4AEA-A4B5-1666A4E8E9D6}" destId="{AB6F942A-0554-47A4-9E87-63443FF4E63A}" srcOrd="3" destOrd="0" parTransId="{E7475461-8C72-4005-9E16-7F1B1BC73EE0}" sibTransId="{9F9DC3E5-17D5-4C7C-8C22-35EEEDE191F1}"/>
    <dgm:cxn modelId="{EEEE0B30-B5BB-4F96-897E-7062F2AC5E21}" srcId="{E34160E0-5031-4FA2-BBAE-827858D8EA2D}" destId="{E855F81F-C84F-4AEA-A4B5-1666A4E8E9D6}" srcOrd="1" destOrd="0" parTransId="{86038312-2440-4EA4-885F-E3F61249C641}" sibTransId="{0713A611-EB63-4CD7-A6A7-39F21D677303}"/>
    <dgm:cxn modelId="{B4030BB2-086E-4E99-95CB-16D394FCCC6B}" srcId="{E855F81F-C84F-4AEA-A4B5-1666A4E8E9D6}" destId="{C8A0A7ED-6AEE-454E-83FF-6149EF3C82CD}" srcOrd="2" destOrd="0" parTransId="{A5E21371-0C07-4AD6-89B2-B8CD1E05EE10}" sibTransId="{B03DF135-F3FF-4DF0-AC2C-5A99466CF782}"/>
    <dgm:cxn modelId="{31146C04-9A6E-4E6B-B190-C4A4FC981F7B}" srcId="{F6AB2D8B-AAF9-451C-98EE-AA9022DF3026}" destId="{05529590-0455-4A6F-A31C-F1A8233EB873}" srcOrd="0" destOrd="0" parTransId="{86B204AC-E7D9-432B-AF3E-4B3B3DF568EA}" sibTransId="{D09E65F6-6441-4F41-8E02-01D10E54CD7C}"/>
    <dgm:cxn modelId="{2604E34D-74DA-4A6C-8DC1-567E6E524199}" type="presOf" srcId="{8BD980F9-4E54-45E4-BD77-4615BC9946C4}" destId="{CBD1C64E-9542-4E72-90FA-9CF11C76F701}" srcOrd="0" destOrd="1" presId="urn:microsoft.com/office/officeart/2005/8/layout/vList2"/>
    <dgm:cxn modelId="{CA45046D-8ABF-472B-B33D-9B7068634541}" srcId="{F6AB2D8B-AAF9-451C-98EE-AA9022DF3026}" destId="{B812D74D-FE58-4A0E-866B-63C416517DEF}" srcOrd="4" destOrd="0" parTransId="{CE5E03D2-BF0E-4C10-878A-3B26FE2FA50C}" sibTransId="{6FCC7DEE-4C02-442D-A206-FAFFCC4A7D76}"/>
    <dgm:cxn modelId="{3ABD6DFF-FA44-43D3-8CF4-8E10B6CAA322}" srcId="{E34160E0-5031-4FA2-BBAE-827858D8EA2D}" destId="{F6AB2D8B-AAF9-451C-98EE-AA9022DF3026}" srcOrd="0" destOrd="0" parTransId="{1FA98547-3F5C-4555-8192-E0C4988CA1F6}" sibTransId="{5C14CD1F-72F7-433D-BA6C-37A6701D4F32}"/>
    <dgm:cxn modelId="{AE67D2D9-414D-4878-BE85-5C61D4960597}" type="presOf" srcId="{DBA375CB-DABC-49AD-A225-CAE138A19E01}" destId="{8584CA94-94B6-4658-B501-7262756C493F}" srcOrd="0" destOrd="0" presId="urn:microsoft.com/office/officeart/2005/8/layout/vList2"/>
    <dgm:cxn modelId="{ED1AE79D-F9F0-4482-BDC4-71B4293F9751}" type="presOf" srcId="{88619E2D-970D-4ABE-B254-58F2140BDE32}" destId="{CBD1C64E-9542-4E72-90FA-9CF11C76F701}" srcOrd="0" destOrd="3" presId="urn:microsoft.com/office/officeart/2005/8/layout/vList2"/>
    <dgm:cxn modelId="{0CB01C4D-ADC1-4822-9ACA-7F7B5CCB5AAB}" type="presOf" srcId="{C8A0A7ED-6AEE-454E-83FF-6149EF3C82CD}" destId="{8584CA94-94B6-4658-B501-7262756C493F}" srcOrd="0" destOrd="2" presId="urn:microsoft.com/office/officeart/2005/8/layout/vList2"/>
    <dgm:cxn modelId="{7D9BC552-D962-4BB7-B59E-FC29745E92EA}" srcId="{F6AB2D8B-AAF9-451C-98EE-AA9022DF3026}" destId="{8D5E73FC-98B3-491E-ACCB-9B0068C9BBC0}" srcOrd="5" destOrd="0" parTransId="{58407862-9381-4F35-8708-35DD4E67BFE3}" sibTransId="{824F7BA3-7D09-4A0C-B63E-0EA0112B929E}"/>
    <dgm:cxn modelId="{92EE7461-5C52-48C0-9947-EA5E8080457F}" type="presOf" srcId="{05529590-0455-4A6F-A31C-F1A8233EB873}" destId="{CBD1C64E-9542-4E72-90FA-9CF11C76F701}" srcOrd="0" destOrd="0" presId="urn:microsoft.com/office/officeart/2005/8/layout/vList2"/>
    <dgm:cxn modelId="{79CCEC46-1431-4A54-87F3-88950C5398C3}" type="presOf" srcId="{C1551371-1C41-4880-9F2E-38045A0B026A}" destId="{CBD1C64E-9542-4E72-90FA-9CF11C76F701}" srcOrd="0" destOrd="2" presId="urn:microsoft.com/office/officeart/2005/8/layout/vList2"/>
    <dgm:cxn modelId="{381456A1-5EFD-4B45-8B76-6408A80D798A}" type="presOf" srcId="{B812D74D-FE58-4A0E-866B-63C416517DEF}" destId="{CBD1C64E-9542-4E72-90FA-9CF11C76F701}" srcOrd="0" destOrd="4" presId="urn:microsoft.com/office/officeart/2005/8/layout/vList2"/>
    <dgm:cxn modelId="{64E8270E-8CEF-4077-BDD8-76F9DE048015}" srcId="{F6AB2D8B-AAF9-451C-98EE-AA9022DF3026}" destId="{8BD980F9-4E54-45E4-BD77-4615BC9946C4}" srcOrd="1" destOrd="0" parTransId="{08253CC2-A17F-4FAA-8AB5-7C09B715FF70}" sibTransId="{32439291-20A9-4268-A4E9-A4D45A53CF1E}"/>
    <dgm:cxn modelId="{C781A2B1-5063-4985-BE0D-2BDD0D2E920A}" type="presOf" srcId="{F6AB2D8B-AAF9-451C-98EE-AA9022DF3026}" destId="{D15FF58A-3CFA-41F2-9B0E-5677C6A4EFDC}" srcOrd="0" destOrd="0" presId="urn:microsoft.com/office/officeart/2005/8/layout/vList2"/>
    <dgm:cxn modelId="{B65EAE02-0387-4525-BE1C-8D777991B023}" srcId="{F6AB2D8B-AAF9-451C-98EE-AA9022DF3026}" destId="{88619E2D-970D-4ABE-B254-58F2140BDE32}" srcOrd="3" destOrd="0" parTransId="{98A4ABF4-437A-45CF-BB2A-162A937694D8}" sibTransId="{9266AD51-F31B-48AE-9062-F42B6BCA2B05}"/>
    <dgm:cxn modelId="{C578A0AF-F652-4232-B645-9A5301B2AF6C}" srcId="{F6AB2D8B-AAF9-451C-98EE-AA9022DF3026}" destId="{C1551371-1C41-4880-9F2E-38045A0B026A}" srcOrd="2" destOrd="0" parTransId="{7E014CA5-3298-4CE9-BD47-0152C715ED00}" sibTransId="{7B8B71BE-82DB-4AD3-BAB7-F0AA7B4E3BE5}"/>
    <dgm:cxn modelId="{B0C168EB-54A3-4A58-924E-8938FFDC6662}" type="presOf" srcId="{AB6F942A-0554-47A4-9E87-63443FF4E63A}" destId="{8584CA94-94B6-4658-B501-7262756C493F}" srcOrd="0" destOrd="3" presId="urn:microsoft.com/office/officeart/2005/8/layout/vList2"/>
    <dgm:cxn modelId="{7609CD02-9B2D-42C8-A959-0428AD54ADFD}" type="presOf" srcId="{B02F4946-1EC8-4B1C-8AB0-1725FC3BBA9D}" destId="{8584CA94-94B6-4658-B501-7262756C493F}" srcOrd="0" destOrd="1" presId="urn:microsoft.com/office/officeart/2005/8/layout/vList2"/>
    <dgm:cxn modelId="{4D7F6C07-3493-41BB-B931-08078891C5B1}" type="presParOf" srcId="{BF62C8F4-F4B2-47ED-BAA9-A8BD433F65FD}" destId="{D15FF58A-3CFA-41F2-9B0E-5677C6A4EFDC}" srcOrd="0" destOrd="0" presId="urn:microsoft.com/office/officeart/2005/8/layout/vList2"/>
    <dgm:cxn modelId="{C1EAA80D-F7B1-48DB-B224-89C7E0AB0F06}" type="presParOf" srcId="{BF62C8F4-F4B2-47ED-BAA9-A8BD433F65FD}" destId="{CBD1C64E-9542-4E72-90FA-9CF11C76F701}" srcOrd="1" destOrd="0" presId="urn:microsoft.com/office/officeart/2005/8/layout/vList2"/>
    <dgm:cxn modelId="{EAF2C63A-279C-4DDC-A40F-748240901277}" type="presParOf" srcId="{BF62C8F4-F4B2-47ED-BAA9-A8BD433F65FD}" destId="{24328B12-6785-4601-81BC-405E08FBF61D}" srcOrd="2" destOrd="0" presId="urn:microsoft.com/office/officeart/2005/8/layout/vList2"/>
    <dgm:cxn modelId="{199396C8-1696-43A4-B160-AFEC184D8CF4}" type="presParOf" srcId="{BF62C8F4-F4B2-47ED-BAA9-A8BD433F65FD}" destId="{8584CA94-94B6-4658-B501-7262756C493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19A2E1-7069-4E18-9F12-C00593A9284F}" type="doc">
      <dgm:prSet loTypeId="urn:microsoft.com/office/officeart/2005/8/layout/radial6" loCatId="relationship" qsTypeId="urn:microsoft.com/office/officeart/2005/8/quickstyle/simple1#4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EBD84739-BE03-4D44-9C65-6879E323A23D}">
      <dgm:prSet phldrT="[Текст]" custT="1"/>
      <dgm:spPr>
        <a:blipFill dpi="0" rotWithShape="0">
          <a:blip xmlns:r="http://schemas.openxmlformats.org/officeDocument/2006/relationships" r:embed="rId1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ru-RU" sz="1300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300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400" b="1" dirty="0" smtClean="0">
            <a:solidFill>
              <a:srgbClr val="080003"/>
            </a:solidFill>
          </a:endParaRPr>
        </a:p>
        <a:p>
          <a:endParaRPr lang="ru-RU" sz="1400" b="1" dirty="0" smtClean="0">
            <a:solidFill>
              <a:srgbClr val="080003"/>
            </a:solidFill>
          </a:endParaRPr>
        </a:p>
        <a:p>
          <a:endParaRPr lang="ru-RU" sz="1400" b="1" dirty="0" smtClean="0">
            <a:solidFill>
              <a:srgbClr val="080003"/>
            </a:solidFill>
          </a:endParaRPr>
        </a:p>
        <a:p>
          <a:endParaRPr lang="ru-RU" sz="1400" b="1" dirty="0" smtClean="0">
            <a:solidFill>
              <a:srgbClr val="080003"/>
            </a:solidFill>
          </a:endParaRPr>
        </a:p>
        <a:p>
          <a:endParaRPr lang="ru-RU" sz="1400" b="1" dirty="0" smtClean="0">
            <a:solidFill>
              <a:srgbClr val="080003"/>
            </a:solidFill>
          </a:endParaRPr>
        </a:p>
        <a:p>
          <a:endParaRPr lang="ru-RU" sz="1400" b="1" dirty="0" smtClean="0">
            <a:solidFill>
              <a:srgbClr val="080003"/>
            </a:solidFill>
          </a:endParaRPr>
        </a:p>
        <a:p>
          <a:endParaRPr lang="ru-RU" sz="1400" b="1" dirty="0" smtClean="0">
            <a:solidFill>
              <a:srgbClr val="080003"/>
            </a:solidFill>
          </a:endParaRPr>
        </a:p>
        <a:p>
          <a:endParaRPr lang="ru-RU" sz="1400" b="1" dirty="0" smtClean="0">
            <a:solidFill>
              <a:srgbClr val="080003"/>
            </a:solidFill>
          </a:endParaRPr>
        </a:p>
        <a:p>
          <a:r>
            <a:rPr lang="ru-RU" sz="1400" b="1" dirty="0" smtClean="0">
              <a:solidFill>
                <a:srgbClr val="080003"/>
              </a:solidFill>
            </a:rPr>
            <a:t>Комплексная услуга</a:t>
          </a:r>
          <a:endParaRPr lang="ru-RU" sz="1400" b="1" dirty="0">
            <a:solidFill>
              <a:srgbClr val="080003"/>
            </a:solidFill>
          </a:endParaRPr>
        </a:p>
      </dgm:t>
    </dgm:pt>
    <dgm:pt modelId="{D9779CB0-610D-460D-9CE7-1274F078A62E}" type="parTrans" cxnId="{156B44BE-5EA4-41F0-85FB-3303C38E7561}">
      <dgm:prSet/>
      <dgm:spPr/>
      <dgm:t>
        <a:bodyPr/>
        <a:lstStyle/>
        <a:p>
          <a:endParaRPr lang="ru-RU"/>
        </a:p>
      </dgm:t>
    </dgm:pt>
    <dgm:pt modelId="{0DDB4DEB-64AC-4847-97FC-0DAC138B1CCA}" type="sibTrans" cxnId="{156B44BE-5EA4-41F0-85FB-3303C38E7561}">
      <dgm:prSet/>
      <dgm:spPr/>
      <dgm:t>
        <a:bodyPr/>
        <a:lstStyle/>
        <a:p>
          <a:endParaRPr lang="ru-RU"/>
        </a:p>
      </dgm:t>
    </dgm:pt>
    <dgm:pt modelId="{324D6F2B-8BEC-4579-820A-52A4337D6642}">
      <dgm:prSet phldrT="[Текст]" custT="1"/>
      <dgm:spPr>
        <a:blipFill dpi="0" rotWithShape="0">
          <a:blip xmlns:r="http://schemas.openxmlformats.org/officeDocument/2006/relationships" r:embed="rId2">
            <a:extLst/>
          </a:blip>
          <a:srcRect/>
          <a:stretch>
            <a:fillRect/>
          </a:stretch>
        </a:blipFill>
        <a:ln>
          <a:solidFill>
            <a:srgbClr val="9FA8AD"/>
          </a:solidFill>
        </a:ln>
      </dgm:spPr>
      <dgm:t>
        <a:bodyPr/>
        <a:lstStyle/>
        <a:p>
          <a:endParaRPr lang="ru-RU" sz="9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9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9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9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r>
            <a:rPr lang="ru-RU" sz="1000" b="1" dirty="0" smtClean="0">
              <a:solidFill>
                <a:schemeClr val="bg2">
                  <a:lumMod val="10000"/>
                </a:schemeClr>
              </a:solidFill>
            </a:rPr>
            <a:t>Техническая поддержка</a:t>
          </a:r>
        </a:p>
      </dgm:t>
    </dgm:pt>
    <dgm:pt modelId="{2E643AFD-3CEC-48E4-947B-959B1A2C6842}" type="parTrans" cxnId="{1A259014-DD36-4323-9498-DCA2ACCF847C}">
      <dgm:prSet/>
      <dgm:spPr/>
      <dgm:t>
        <a:bodyPr/>
        <a:lstStyle/>
        <a:p>
          <a:endParaRPr lang="ru-RU"/>
        </a:p>
      </dgm:t>
    </dgm:pt>
    <dgm:pt modelId="{B064C7D4-6FE6-4BC6-A833-78E5319660C6}" type="sibTrans" cxnId="{1A259014-DD36-4323-9498-DCA2ACCF847C}">
      <dgm:prSet/>
      <dgm:spPr>
        <a:solidFill>
          <a:srgbClr val="9FA8AD"/>
        </a:solidFill>
      </dgm:spPr>
      <dgm:t>
        <a:bodyPr/>
        <a:lstStyle/>
        <a:p>
          <a:endParaRPr lang="ru-RU"/>
        </a:p>
      </dgm:t>
    </dgm:pt>
    <dgm:pt modelId="{56D65A97-129C-463C-A181-2FDF74DF6D62}">
      <dgm:prSet phldrT="[Текст]" custT="1"/>
      <dgm:spPr>
        <a:blipFill dpi="0" rotWithShape="0">
          <a:blip xmlns:r="http://schemas.openxmlformats.org/officeDocument/2006/relationships" r:embed="rId3">
            <a:extLst/>
          </a:blip>
          <a:srcRect/>
          <a:stretch>
            <a:fillRect/>
          </a:stretch>
        </a:blipFill>
        <a:ln>
          <a:solidFill>
            <a:srgbClr val="9FA8AD"/>
          </a:solidFill>
        </a:ln>
      </dgm:spPr>
      <dgm:t>
        <a:bodyPr/>
        <a:lstStyle/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r>
            <a:rPr lang="ru-RU" sz="1000" b="1" dirty="0" smtClean="0">
              <a:solidFill>
                <a:schemeClr val="bg2">
                  <a:lumMod val="10000"/>
                </a:schemeClr>
              </a:solidFill>
            </a:rPr>
            <a:t>Мониторинг функционала</a:t>
          </a: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/>
        </a:p>
      </dgm:t>
    </dgm:pt>
    <dgm:pt modelId="{B81D1D08-DE5E-4D16-9CB7-FE4FBDD31CF1}" type="parTrans" cxnId="{D0D62BD8-7151-442E-A18F-EE9EFAD3815E}">
      <dgm:prSet/>
      <dgm:spPr/>
      <dgm:t>
        <a:bodyPr/>
        <a:lstStyle/>
        <a:p>
          <a:endParaRPr lang="ru-RU"/>
        </a:p>
      </dgm:t>
    </dgm:pt>
    <dgm:pt modelId="{AFF6EE47-2AF9-4265-BF35-15D466A65503}" type="sibTrans" cxnId="{D0D62BD8-7151-442E-A18F-EE9EFAD3815E}">
      <dgm:prSet/>
      <dgm:spPr>
        <a:solidFill>
          <a:srgbClr val="9FA8AD"/>
        </a:solidFill>
      </dgm:spPr>
      <dgm:t>
        <a:bodyPr/>
        <a:lstStyle/>
        <a:p>
          <a:endParaRPr lang="ru-RU"/>
        </a:p>
      </dgm:t>
    </dgm:pt>
    <dgm:pt modelId="{7073B929-F5FC-4CE8-BE55-3E49D2C5DC6E}">
      <dgm:prSet phldrT="[Текст]" custT="1"/>
      <dgm:spPr>
        <a:blipFill dpi="0" rotWithShape="0">
          <a:blip xmlns:r="http://schemas.openxmlformats.org/officeDocument/2006/relationships" r:embed="rId4">
            <a:extLst/>
          </a:blip>
          <a:srcRect/>
          <a:stretch>
            <a:fillRect/>
          </a:stretch>
        </a:blipFill>
        <a:ln>
          <a:solidFill>
            <a:srgbClr val="9FA8AD"/>
          </a:solidFill>
        </a:ln>
      </dgm:spPr>
      <dgm:t>
        <a:bodyPr/>
        <a:lstStyle/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r>
            <a:rPr lang="ru-RU" sz="1000" b="1" dirty="0" smtClean="0">
              <a:solidFill>
                <a:schemeClr val="bg2">
                  <a:lumMod val="10000"/>
                </a:schemeClr>
              </a:solidFill>
            </a:rPr>
            <a:t>Мониторинг </a:t>
          </a:r>
        </a:p>
        <a:p>
          <a:r>
            <a:rPr lang="ru-RU" sz="1000" b="1" dirty="0" smtClean="0">
              <a:solidFill>
                <a:schemeClr val="bg2">
                  <a:lumMod val="10000"/>
                </a:schemeClr>
              </a:solidFill>
            </a:rPr>
            <a:t>инфраструктуры</a:t>
          </a: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 smtClean="0">
            <a:solidFill>
              <a:schemeClr val="bg2">
                <a:lumMod val="10000"/>
              </a:schemeClr>
            </a:solidFill>
          </a:endParaRPr>
        </a:p>
        <a:p>
          <a:endParaRPr lang="ru-RU" sz="1000" b="1" dirty="0">
            <a:solidFill>
              <a:schemeClr val="bg2">
                <a:lumMod val="10000"/>
              </a:schemeClr>
            </a:solidFill>
          </a:endParaRPr>
        </a:p>
      </dgm:t>
    </dgm:pt>
    <dgm:pt modelId="{C4531E3F-FBCC-4621-A335-34601BBFF61B}" type="parTrans" cxnId="{4C3AA5D2-79C2-4599-A23A-705D50095837}">
      <dgm:prSet/>
      <dgm:spPr/>
      <dgm:t>
        <a:bodyPr/>
        <a:lstStyle/>
        <a:p>
          <a:endParaRPr lang="ru-RU"/>
        </a:p>
      </dgm:t>
    </dgm:pt>
    <dgm:pt modelId="{FED68611-82C3-4773-8B02-9CFAF73DABA2}" type="sibTrans" cxnId="{4C3AA5D2-79C2-4599-A23A-705D50095837}">
      <dgm:prSet/>
      <dgm:spPr>
        <a:solidFill>
          <a:srgbClr val="9FA8AD"/>
        </a:solidFill>
      </dgm:spPr>
      <dgm:t>
        <a:bodyPr/>
        <a:lstStyle/>
        <a:p>
          <a:endParaRPr lang="ru-RU"/>
        </a:p>
      </dgm:t>
    </dgm:pt>
    <dgm:pt modelId="{2322DE6F-8FB9-4CBC-8278-86EFCE6E59B8}">
      <dgm:prSet/>
      <dgm:spPr/>
      <dgm:t>
        <a:bodyPr/>
        <a:lstStyle/>
        <a:p>
          <a:endParaRPr lang="ru-RU"/>
        </a:p>
      </dgm:t>
    </dgm:pt>
    <dgm:pt modelId="{C62CADFE-056C-4C31-9544-3D598D7BBFF0}" type="parTrans" cxnId="{8E1FAB32-6EFC-437A-A2C5-53D882024533}">
      <dgm:prSet/>
      <dgm:spPr/>
      <dgm:t>
        <a:bodyPr/>
        <a:lstStyle/>
        <a:p>
          <a:endParaRPr lang="ru-RU"/>
        </a:p>
      </dgm:t>
    </dgm:pt>
    <dgm:pt modelId="{19D69D76-4774-46CE-8136-AF5AA31779FE}" type="sibTrans" cxnId="{8E1FAB32-6EFC-437A-A2C5-53D882024533}">
      <dgm:prSet/>
      <dgm:spPr/>
      <dgm:t>
        <a:bodyPr/>
        <a:lstStyle/>
        <a:p>
          <a:endParaRPr lang="ru-RU"/>
        </a:p>
      </dgm:t>
    </dgm:pt>
    <dgm:pt modelId="{8441B28E-3D4C-4AA4-9CD0-9EE41A2FF187}">
      <dgm:prSet/>
      <dgm:spPr/>
      <dgm:t>
        <a:bodyPr/>
        <a:lstStyle/>
        <a:p>
          <a:endParaRPr lang="ru-RU"/>
        </a:p>
      </dgm:t>
    </dgm:pt>
    <dgm:pt modelId="{A73A2D5F-2880-47AA-8852-FF3E3E02C8D4}" type="parTrans" cxnId="{FCAB835D-ADBA-495C-BA42-61B4890AFD53}">
      <dgm:prSet/>
      <dgm:spPr/>
      <dgm:t>
        <a:bodyPr/>
        <a:lstStyle/>
        <a:p>
          <a:endParaRPr lang="ru-RU"/>
        </a:p>
      </dgm:t>
    </dgm:pt>
    <dgm:pt modelId="{53A2757D-7DBF-4226-8B26-C7AE8783DE8A}" type="sibTrans" cxnId="{FCAB835D-ADBA-495C-BA42-61B4890AFD53}">
      <dgm:prSet/>
      <dgm:spPr/>
      <dgm:t>
        <a:bodyPr/>
        <a:lstStyle/>
        <a:p>
          <a:endParaRPr lang="ru-RU"/>
        </a:p>
      </dgm:t>
    </dgm:pt>
    <dgm:pt modelId="{18E66698-CA60-496C-8843-ECF4EB651C5F}" type="pres">
      <dgm:prSet presAssocID="{0619A2E1-7069-4E18-9F12-C00593A9284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352884-6CDD-4FD8-9EDE-850E26F78565}" type="pres">
      <dgm:prSet presAssocID="{EBD84739-BE03-4D44-9C65-6879E323A23D}" presName="centerShape" presStyleLbl="node0" presStyleIdx="0" presStyleCnt="1"/>
      <dgm:spPr/>
      <dgm:t>
        <a:bodyPr/>
        <a:lstStyle/>
        <a:p>
          <a:endParaRPr lang="ru-RU"/>
        </a:p>
      </dgm:t>
    </dgm:pt>
    <dgm:pt modelId="{70DC07FE-C7B1-4EE6-AA48-C2DAE6EE7B87}" type="pres">
      <dgm:prSet presAssocID="{324D6F2B-8BEC-4579-820A-52A4337D6642}" presName="node" presStyleLbl="node1" presStyleIdx="0" presStyleCnt="3" custScaleX="106345" custScaleY="106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D85D6-EDF2-45B6-9127-2EA649C7A4DC}" type="pres">
      <dgm:prSet presAssocID="{324D6F2B-8BEC-4579-820A-52A4337D6642}" presName="dummy" presStyleCnt="0"/>
      <dgm:spPr/>
    </dgm:pt>
    <dgm:pt modelId="{AAC9AF5C-2B2E-45EB-871C-3B36A56A2B4A}" type="pres">
      <dgm:prSet presAssocID="{B064C7D4-6FE6-4BC6-A833-78E5319660C6}" presName="sibTrans" presStyleLbl="sibTrans2D1" presStyleIdx="0" presStyleCnt="3"/>
      <dgm:spPr/>
      <dgm:t>
        <a:bodyPr/>
        <a:lstStyle/>
        <a:p>
          <a:endParaRPr lang="ru-RU"/>
        </a:p>
      </dgm:t>
    </dgm:pt>
    <dgm:pt modelId="{7D0FC4E7-A67E-472E-98C9-D706CC88CBCA}" type="pres">
      <dgm:prSet presAssocID="{56D65A97-129C-463C-A181-2FDF74DF6D62}" presName="node" presStyleLbl="node1" presStyleIdx="1" presStyleCnt="3" custScaleX="113320" custScaleY="110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0D13F-D590-401E-8D92-5240F0FACE7C}" type="pres">
      <dgm:prSet presAssocID="{56D65A97-129C-463C-A181-2FDF74DF6D62}" presName="dummy" presStyleCnt="0"/>
      <dgm:spPr/>
    </dgm:pt>
    <dgm:pt modelId="{BB11FC13-738A-4814-B98A-C6617C82A870}" type="pres">
      <dgm:prSet presAssocID="{AFF6EE47-2AF9-4265-BF35-15D466A65503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5FD75B6-FF9B-4663-866B-ECC319E6F79B}" type="pres">
      <dgm:prSet presAssocID="{7073B929-F5FC-4CE8-BE55-3E49D2C5DC6E}" presName="node" presStyleLbl="node1" presStyleIdx="2" presStyleCnt="3" custScaleX="116816" custScaleY="112931" custRadScaleRad="99065" custRadScaleInc="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822207-DB15-4DE5-A236-2C61D4D47346}" type="pres">
      <dgm:prSet presAssocID="{7073B929-F5FC-4CE8-BE55-3E49D2C5DC6E}" presName="dummy" presStyleCnt="0"/>
      <dgm:spPr/>
    </dgm:pt>
    <dgm:pt modelId="{C0ECCFBD-3196-4796-9BFC-9EB264CEA89C}" type="pres">
      <dgm:prSet presAssocID="{FED68611-82C3-4773-8B02-9CFAF73DABA2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F5514FFA-91C4-4B43-B8D1-56F966247719}" type="presOf" srcId="{FED68611-82C3-4773-8B02-9CFAF73DABA2}" destId="{C0ECCFBD-3196-4796-9BFC-9EB264CEA89C}" srcOrd="0" destOrd="0" presId="urn:microsoft.com/office/officeart/2005/8/layout/radial6"/>
    <dgm:cxn modelId="{FCAB835D-ADBA-495C-BA42-61B4890AFD53}" srcId="{0619A2E1-7069-4E18-9F12-C00593A9284F}" destId="{8441B28E-3D4C-4AA4-9CD0-9EE41A2FF187}" srcOrd="2" destOrd="0" parTransId="{A73A2D5F-2880-47AA-8852-FF3E3E02C8D4}" sibTransId="{53A2757D-7DBF-4226-8B26-C7AE8783DE8A}"/>
    <dgm:cxn modelId="{3D235A6C-83FB-4141-8CA4-D719C01790A3}" type="presOf" srcId="{7073B929-F5FC-4CE8-BE55-3E49D2C5DC6E}" destId="{85FD75B6-FF9B-4663-866B-ECC319E6F79B}" srcOrd="0" destOrd="0" presId="urn:microsoft.com/office/officeart/2005/8/layout/radial6"/>
    <dgm:cxn modelId="{D0D62BD8-7151-442E-A18F-EE9EFAD3815E}" srcId="{EBD84739-BE03-4D44-9C65-6879E323A23D}" destId="{56D65A97-129C-463C-A181-2FDF74DF6D62}" srcOrd="1" destOrd="0" parTransId="{B81D1D08-DE5E-4D16-9CB7-FE4FBDD31CF1}" sibTransId="{AFF6EE47-2AF9-4265-BF35-15D466A65503}"/>
    <dgm:cxn modelId="{72EDFFE4-F887-4B47-ACD5-CB87335247C7}" type="presOf" srcId="{AFF6EE47-2AF9-4265-BF35-15D466A65503}" destId="{BB11FC13-738A-4814-B98A-C6617C82A870}" srcOrd="0" destOrd="0" presId="urn:microsoft.com/office/officeart/2005/8/layout/radial6"/>
    <dgm:cxn modelId="{156B44BE-5EA4-41F0-85FB-3303C38E7561}" srcId="{0619A2E1-7069-4E18-9F12-C00593A9284F}" destId="{EBD84739-BE03-4D44-9C65-6879E323A23D}" srcOrd="0" destOrd="0" parTransId="{D9779CB0-610D-460D-9CE7-1274F078A62E}" sibTransId="{0DDB4DEB-64AC-4847-97FC-0DAC138B1CCA}"/>
    <dgm:cxn modelId="{1A259014-DD36-4323-9498-DCA2ACCF847C}" srcId="{EBD84739-BE03-4D44-9C65-6879E323A23D}" destId="{324D6F2B-8BEC-4579-820A-52A4337D6642}" srcOrd="0" destOrd="0" parTransId="{2E643AFD-3CEC-48E4-947B-959B1A2C6842}" sibTransId="{B064C7D4-6FE6-4BC6-A833-78E5319660C6}"/>
    <dgm:cxn modelId="{4C3AA5D2-79C2-4599-A23A-705D50095837}" srcId="{EBD84739-BE03-4D44-9C65-6879E323A23D}" destId="{7073B929-F5FC-4CE8-BE55-3E49D2C5DC6E}" srcOrd="2" destOrd="0" parTransId="{C4531E3F-FBCC-4621-A335-34601BBFF61B}" sibTransId="{FED68611-82C3-4773-8B02-9CFAF73DABA2}"/>
    <dgm:cxn modelId="{284578DD-3E76-4C52-891E-3802F08929E3}" type="presOf" srcId="{B064C7D4-6FE6-4BC6-A833-78E5319660C6}" destId="{AAC9AF5C-2B2E-45EB-871C-3B36A56A2B4A}" srcOrd="0" destOrd="0" presId="urn:microsoft.com/office/officeart/2005/8/layout/radial6"/>
    <dgm:cxn modelId="{8E1FAB32-6EFC-437A-A2C5-53D882024533}" srcId="{0619A2E1-7069-4E18-9F12-C00593A9284F}" destId="{2322DE6F-8FB9-4CBC-8278-86EFCE6E59B8}" srcOrd="1" destOrd="0" parTransId="{C62CADFE-056C-4C31-9544-3D598D7BBFF0}" sibTransId="{19D69D76-4774-46CE-8136-AF5AA31779FE}"/>
    <dgm:cxn modelId="{8F5A4E43-8BA8-45C7-802E-E8E0C315AF2C}" type="presOf" srcId="{324D6F2B-8BEC-4579-820A-52A4337D6642}" destId="{70DC07FE-C7B1-4EE6-AA48-C2DAE6EE7B87}" srcOrd="0" destOrd="0" presId="urn:microsoft.com/office/officeart/2005/8/layout/radial6"/>
    <dgm:cxn modelId="{6404A141-EDB2-4F7A-9440-918418E62152}" type="presOf" srcId="{EBD84739-BE03-4D44-9C65-6879E323A23D}" destId="{D2352884-6CDD-4FD8-9EDE-850E26F78565}" srcOrd="0" destOrd="0" presId="urn:microsoft.com/office/officeart/2005/8/layout/radial6"/>
    <dgm:cxn modelId="{DE02FBA0-D5B8-4625-861A-66DC807907E1}" type="presOf" srcId="{0619A2E1-7069-4E18-9F12-C00593A9284F}" destId="{18E66698-CA60-496C-8843-ECF4EB651C5F}" srcOrd="0" destOrd="0" presId="urn:microsoft.com/office/officeart/2005/8/layout/radial6"/>
    <dgm:cxn modelId="{C8644E3F-C637-48BD-B5FC-E25C42832F03}" type="presOf" srcId="{56D65A97-129C-463C-A181-2FDF74DF6D62}" destId="{7D0FC4E7-A67E-472E-98C9-D706CC88CBCA}" srcOrd="0" destOrd="0" presId="urn:microsoft.com/office/officeart/2005/8/layout/radial6"/>
    <dgm:cxn modelId="{942561FB-1829-4417-9820-71EA69DAEBF1}" type="presParOf" srcId="{18E66698-CA60-496C-8843-ECF4EB651C5F}" destId="{D2352884-6CDD-4FD8-9EDE-850E26F78565}" srcOrd="0" destOrd="0" presId="urn:microsoft.com/office/officeart/2005/8/layout/radial6"/>
    <dgm:cxn modelId="{EBAF11BE-C9EE-47E2-96BA-461F519EDF3C}" type="presParOf" srcId="{18E66698-CA60-496C-8843-ECF4EB651C5F}" destId="{70DC07FE-C7B1-4EE6-AA48-C2DAE6EE7B87}" srcOrd="1" destOrd="0" presId="urn:microsoft.com/office/officeart/2005/8/layout/radial6"/>
    <dgm:cxn modelId="{D4FCCFFE-C2CE-423C-9532-82472883A2DF}" type="presParOf" srcId="{18E66698-CA60-496C-8843-ECF4EB651C5F}" destId="{26AD85D6-EDF2-45B6-9127-2EA649C7A4DC}" srcOrd="2" destOrd="0" presId="urn:microsoft.com/office/officeart/2005/8/layout/radial6"/>
    <dgm:cxn modelId="{5A338ECC-A36A-4F18-9879-0FD0DC883BFE}" type="presParOf" srcId="{18E66698-CA60-496C-8843-ECF4EB651C5F}" destId="{AAC9AF5C-2B2E-45EB-871C-3B36A56A2B4A}" srcOrd="3" destOrd="0" presId="urn:microsoft.com/office/officeart/2005/8/layout/radial6"/>
    <dgm:cxn modelId="{5B5136CE-2F5F-40EE-9101-694420599E5B}" type="presParOf" srcId="{18E66698-CA60-496C-8843-ECF4EB651C5F}" destId="{7D0FC4E7-A67E-472E-98C9-D706CC88CBCA}" srcOrd="4" destOrd="0" presId="urn:microsoft.com/office/officeart/2005/8/layout/radial6"/>
    <dgm:cxn modelId="{640AC35D-7E45-493C-B422-5F3CE652DD48}" type="presParOf" srcId="{18E66698-CA60-496C-8843-ECF4EB651C5F}" destId="{4AA0D13F-D590-401E-8D92-5240F0FACE7C}" srcOrd="5" destOrd="0" presId="urn:microsoft.com/office/officeart/2005/8/layout/radial6"/>
    <dgm:cxn modelId="{A8EFBB36-3739-46B3-81E5-7E51E557DEBB}" type="presParOf" srcId="{18E66698-CA60-496C-8843-ECF4EB651C5F}" destId="{BB11FC13-738A-4814-B98A-C6617C82A870}" srcOrd="6" destOrd="0" presId="urn:microsoft.com/office/officeart/2005/8/layout/radial6"/>
    <dgm:cxn modelId="{0A1BDA55-17E8-4566-A4A7-8FA338F1F9E2}" type="presParOf" srcId="{18E66698-CA60-496C-8843-ECF4EB651C5F}" destId="{85FD75B6-FF9B-4663-866B-ECC319E6F79B}" srcOrd="7" destOrd="0" presId="urn:microsoft.com/office/officeart/2005/8/layout/radial6"/>
    <dgm:cxn modelId="{3101C3FD-7A40-4DD8-8CF3-EED4C2790B63}" type="presParOf" srcId="{18E66698-CA60-496C-8843-ECF4EB651C5F}" destId="{CB822207-DB15-4DE5-A236-2C61D4D47346}" srcOrd="8" destOrd="0" presId="urn:microsoft.com/office/officeart/2005/8/layout/radial6"/>
    <dgm:cxn modelId="{2A15B706-A669-45EE-B068-2FDECCBDFB9B}" type="presParOf" srcId="{18E66698-CA60-496C-8843-ECF4EB651C5F}" destId="{C0ECCFBD-3196-4796-9BFC-9EB264CEA89C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4160E0-5031-4FA2-BBAE-827858D8EA2D}" type="doc">
      <dgm:prSet loTypeId="urn:microsoft.com/office/officeart/2005/8/layout/vList2" loCatId="list" qsTypeId="urn:microsoft.com/office/officeart/2005/8/quickstyle/simple1#7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F6AB2D8B-AAF9-451C-98EE-AA9022DF3026}">
      <dgm:prSet custT="1"/>
      <dgm:spPr>
        <a:solidFill>
          <a:srgbClr val="970B5D"/>
        </a:solidFill>
      </dgm:spPr>
      <dgm:t>
        <a:bodyPr/>
        <a:lstStyle/>
        <a:p>
          <a:pPr rtl="0"/>
          <a:r>
            <a:rPr lang="ru-RU" sz="2000" u="none" dirty="0" smtClean="0"/>
            <a:t>Экономия и сроки</a:t>
          </a:r>
          <a:endParaRPr lang="ru-RU" sz="2000" u="none" dirty="0"/>
        </a:p>
      </dgm:t>
    </dgm:pt>
    <dgm:pt modelId="{1FA98547-3F5C-4555-8192-E0C4988CA1F6}" type="parTrans" cxnId="{3ABD6DFF-FA44-43D3-8CF4-8E10B6CAA322}">
      <dgm:prSet/>
      <dgm:spPr/>
      <dgm:t>
        <a:bodyPr/>
        <a:lstStyle/>
        <a:p>
          <a:endParaRPr lang="ru-RU"/>
        </a:p>
      </dgm:t>
    </dgm:pt>
    <dgm:pt modelId="{5C14CD1F-72F7-433D-BA6C-37A6701D4F32}" type="sibTrans" cxnId="{3ABD6DFF-FA44-43D3-8CF4-8E10B6CAA322}">
      <dgm:prSet/>
      <dgm:spPr/>
      <dgm:t>
        <a:bodyPr/>
        <a:lstStyle/>
        <a:p>
          <a:endParaRPr lang="ru-RU"/>
        </a:p>
      </dgm:t>
    </dgm:pt>
    <dgm:pt modelId="{05529590-0455-4A6F-A31C-F1A8233EB873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Используется ПО российской разработки, нет платы за лицензии и их поддержку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86B204AC-E7D9-432B-AF3E-4B3B3DF568EA}" type="parTrans" cxnId="{31146C04-9A6E-4E6B-B190-C4A4FC981F7B}">
      <dgm:prSet/>
      <dgm:spPr/>
      <dgm:t>
        <a:bodyPr/>
        <a:lstStyle/>
        <a:p>
          <a:endParaRPr lang="ru-RU"/>
        </a:p>
      </dgm:t>
    </dgm:pt>
    <dgm:pt modelId="{D09E65F6-6441-4F41-8E02-01D10E54CD7C}" type="sibTrans" cxnId="{31146C04-9A6E-4E6B-B190-C4A4FC981F7B}">
      <dgm:prSet/>
      <dgm:spPr/>
      <dgm:t>
        <a:bodyPr/>
        <a:lstStyle/>
        <a:p>
          <a:endParaRPr lang="ru-RU"/>
        </a:p>
      </dgm:t>
    </dgm:pt>
    <dgm:pt modelId="{C1F07E00-3283-4963-9EBC-4579586664AE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Нет необходимости в дорогостоящем персонале экспертного уровня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B1AEF3F3-E5AD-46C8-80F5-6B96EA6EBE34}" type="parTrans" cxnId="{55474CED-8455-4982-B792-09E1E55AA270}">
      <dgm:prSet/>
      <dgm:spPr/>
      <dgm:t>
        <a:bodyPr/>
        <a:lstStyle/>
        <a:p>
          <a:endParaRPr lang="ru-RU"/>
        </a:p>
      </dgm:t>
    </dgm:pt>
    <dgm:pt modelId="{A5B53B48-AC10-46C0-A731-447A1176A91F}" type="sibTrans" cxnId="{55474CED-8455-4982-B792-09E1E55AA270}">
      <dgm:prSet/>
      <dgm:spPr/>
      <dgm:t>
        <a:bodyPr/>
        <a:lstStyle/>
        <a:p>
          <a:endParaRPr lang="ru-RU"/>
        </a:p>
      </dgm:t>
    </dgm:pt>
    <dgm:pt modelId="{12C7D399-9C40-4648-BC15-C744153F5523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Нет платы за ИТ-инфраструктуру под мониторинг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47F75FD2-52A4-4DDC-A510-3665E368798A}" type="parTrans" cxnId="{BEA37444-D0ED-4AD8-AD84-9899C752EE95}">
      <dgm:prSet/>
      <dgm:spPr/>
      <dgm:t>
        <a:bodyPr/>
        <a:lstStyle/>
        <a:p>
          <a:endParaRPr lang="ru-RU"/>
        </a:p>
      </dgm:t>
    </dgm:pt>
    <dgm:pt modelId="{E591DD50-7E56-48DB-B259-1C75B0E6C562}" type="sibTrans" cxnId="{BEA37444-D0ED-4AD8-AD84-9899C752EE95}">
      <dgm:prSet/>
      <dgm:spPr/>
      <dgm:t>
        <a:bodyPr/>
        <a:lstStyle/>
        <a:p>
          <a:endParaRPr lang="ru-RU"/>
        </a:p>
      </dgm:t>
    </dgm:pt>
    <dgm:pt modelId="{40B3AFEB-6DC5-41B4-AECF-AD3C61CB75E9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Есть абонентская плата, зафиксированная в рублях, с возможностью оптимизации затрат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940F9E70-1F95-42A8-BAEF-A2DADA5FF023}" type="parTrans" cxnId="{22AF075C-0DD5-464F-87FA-CB393398F1CB}">
      <dgm:prSet/>
      <dgm:spPr/>
      <dgm:t>
        <a:bodyPr/>
        <a:lstStyle/>
        <a:p>
          <a:endParaRPr lang="ru-RU"/>
        </a:p>
      </dgm:t>
    </dgm:pt>
    <dgm:pt modelId="{40796C99-5B22-464D-803E-C1621D0C37D6}" type="sibTrans" cxnId="{22AF075C-0DD5-464F-87FA-CB393398F1CB}">
      <dgm:prSet/>
      <dgm:spPr/>
      <dgm:t>
        <a:bodyPr/>
        <a:lstStyle/>
        <a:p>
          <a:endParaRPr lang="ru-RU"/>
        </a:p>
      </dgm:t>
    </dgm:pt>
    <dgm:pt modelId="{E6832FA5-F3A6-4763-879F-C135A28027A6}">
      <dgm:prSet custT="1"/>
      <dgm:spPr>
        <a:solidFill>
          <a:schemeClr val="tx1"/>
        </a:solidFill>
      </dgm:spPr>
      <dgm:t>
        <a:bodyPr/>
        <a:lstStyle/>
        <a:p>
          <a:pPr rtl="0"/>
          <a:r>
            <a:rPr lang="ru-RU" sz="2000" dirty="0" smtClean="0"/>
            <a:t>Объективность</a:t>
          </a:r>
          <a:endParaRPr lang="ru-RU" sz="2000" dirty="0"/>
        </a:p>
      </dgm:t>
    </dgm:pt>
    <dgm:pt modelId="{BF01F222-D897-4913-823D-6D26BD162FD7}" type="parTrans" cxnId="{77C354EB-1B23-46EE-AA90-C5EBEA8C87BF}">
      <dgm:prSet/>
      <dgm:spPr/>
      <dgm:t>
        <a:bodyPr/>
        <a:lstStyle/>
        <a:p>
          <a:endParaRPr lang="ru-RU"/>
        </a:p>
      </dgm:t>
    </dgm:pt>
    <dgm:pt modelId="{14A56C5D-DC83-4EA8-87F8-D788232B559A}" type="sibTrans" cxnId="{77C354EB-1B23-46EE-AA90-C5EBEA8C87BF}">
      <dgm:prSet/>
      <dgm:spPr/>
      <dgm:t>
        <a:bodyPr/>
        <a:lstStyle/>
        <a:p>
          <a:endParaRPr lang="ru-RU"/>
        </a:p>
      </dgm:t>
    </dgm:pt>
    <dgm:pt modelId="{2EBE555E-3284-4A21-9EE9-31B32F9A9A20}">
      <dgm:prSet custT="1"/>
      <dgm:spPr>
        <a:solidFill>
          <a:srgbClr val="9B7DB9"/>
        </a:solidFill>
      </dgm:spPr>
      <dgm:t>
        <a:bodyPr/>
        <a:lstStyle/>
        <a:p>
          <a:pPr rtl="0"/>
          <a:r>
            <a:rPr lang="ru-RU" sz="2000" b="0" dirty="0" smtClean="0"/>
            <a:t>Эффективность</a:t>
          </a:r>
          <a:endParaRPr lang="ru-RU" sz="2000" b="0" dirty="0"/>
        </a:p>
      </dgm:t>
    </dgm:pt>
    <dgm:pt modelId="{B06712A1-9ECE-4188-92DE-3AD14935E603}" type="parTrans" cxnId="{193C9D93-281D-4194-88AE-61AF9E643E0E}">
      <dgm:prSet/>
      <dgm:spPr/>
      <dgm:t>
        <a:bodyPr/>
        <a:lstStyle/>
        <a:p>
          <a:endParaRPr lang="ru-RU"/>
        </a:p>
      </dgm:t>
    </dgm:pt>
    <dgm:pt modelId="{0968C7CD-3201-4457-8E22-1FE15409F218}" type="sibTrans" cxnId="{193C9D93-281D-4194-88AE-61AF9E643E0E}">
      <dgm:prSet/>
      <dgm:spPr/>
      <dgm:t>
        <a:bodyPr/>
        <a:lstStyle/>
        <a:p>
          <a:endParaRPr lang="ru-RU"/>
        </a:p>
      </dgm:t>
    </dgm:pt>
    <dgm:pt modelId="{9EAB4531-7A19-48CF-A310-50D35B8617AA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Нет ограничений по территории охвата сервиса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589CE65E-FEE2-4AB8-8F37-70DBDAC6575F}" type="parTrans" cxnId="{B4F94525-1D2F-4CBC-B12B-19EE8F58703C}">
      <dgm:prSet/>
      <dgm:spPr/>
      <dgm:t>
        <a:bodyPr/>
        <a:lstStyle/>
        <a:p>
          <a:endParaRPr lang="ru-RU"/>
        </a:p>
      </dgm:t>
    </dgm:pt>
    <dgm:pt modelId="{9597DBDD-93E1-4898-8C8D-906FD6EC0DBE}" type="sibTrans" cxnId="{B4F94525-1D2F-4CBC-B12B-19EE8F58703C}">
      <dgm:prSet/>
      <dgm:spPr/>
      <dgm:t>
        <a:bodyPr/>
        <a:lstStyle/>
        <a:p>
          <a:endParaRPr lang="ru-RU"/>
        </a:p>
      </dgm:t>
    </dgm:pt>
    <dgm:pt modelId="{6D277D5A-FC37-44D5-9D9F-09268B7C7E2B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Ускоренное решение инцидентов за счет экспертизы сервисного центра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98F148EF-3DC3-47AB-89FF-0C6C5D86ECB3}" type="parTrans" cxnId="{6AA45E47-846A-485C-B6FB-5990C5E7CF5F}">
      <dgm:prSet/>
      <dgm:spPr/>
      <dgm:t>
        <a:bodyPr/>
        <a:lstStyle/>
        <a:p>
          <a:endParaRPr lang="ru-RU"/>
        </a:p>
      </dgm:t>
    </dgm:pt>
    <dgm:pt modelId="{61AB277D-3EEC-4BC1-BC9A-C571EC8EBBE1}" type="sibTrans" cxnId="{6AA45E47-846A-485C-B6FB-5990C5E7CF5F}">
      <dgm:prSet/>
      <dgm:spPr/>
      <dgm:t>
        <a:bodyPr/>
        <a:lstStyle/>
        <a:p>
          <a:endParaRPr lang="ru-RU"/>
        </a:p>
      </dgm:t>
    </dgm:pt>
    <dgm:pt modelId="{7A8C9840-3BCB-44A6-9F88-F838C517BC66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Есть возможность отказаться от услуги или ее части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958CFF11-3911-450E-A9C2-0DB72384962E}" type="parTrans" cxnId="{2711CA20-2982-46E8-AA3A-6490EF9D39C9}">
      <dgm:prSet/>
      <dgm:spPr/>
      <dgm:t>
        <a:bodyPr/>
        <a:lstStyle/>
        <a:p>
          <a:endParaRPr lang="ru-RU"/>
        </a:p>
      </dgm:t>
    </dgm:pt>
    <dgm:pt modelId="{7A01C404-01E7-42ED-87FD-0DEB18E73E0F}" type="sibTrans" cxnId="{2711CA20-2982-46E8-AA3A-6490EF9D39C9}">
      <dgm:prSet/>
      <dgm:spPr/>
      <dgm:t>
        <a:bodyPr/>
        <a:lstStyle/>
        <a:p>
          <a:endParaRPr lang="ru-RU"/>
        </a:p>
      </dgm:t>
    </dgm:pt>
    <dgm:pt modelId="{F806E6ED-692D-4397-A6E3-968ED09DBEF9}">
      <dgm:prSet custT="1"/>
      <dgm:spPr/>
      <dgm:t>
        <a:bodyPr/>
        <a:lstStyle/>
        <a:p>
          <a:pPr marL="114300" indent="0" algn="l" defTabSz="622300" rtl="0">
            <a:spcBef>
              <a:spcPct val="0"/>
            </a:spcBef>
            <a:buNone/>
          </a:pPr>
          <a:endParaRPr lang="ru-RU" sz="1400" b="0" kern="1200" dirty="0"/>
        </a:p>
      </dgm:t>
    </dgm:pt>
    <dgm:pt modelId="{34229461-C58D-4FB2-A933-19D1456D936F}" type="parTrans" cxnId="{27CDA194-E25F-4F27-91BA-EE66141DC188}">
      <dgm:prSet/>
      <dgm:spPr/>
      <dgm:t>
        <a:bodyPr/>
        <a:lstStyle/>
        <a:p>
          <a:endParaRPr lang="ru-RU"/>
        </a:p>
      </dgm:t>
    </dgm:pt>
    <dgm:pt modelId="{382C7C48-BCA5-4A46-9CFB-1A94B76A5FD6}" type="sibTrans" cxnId="{27CDA194-E25F-4F27-91BA-EE66141DC188}">
      <dgm:prSet/>
      <dgm:spPr/>
      <dgm:t>
        <a:bodyPr/>
        <a:lstStyle/>
        <a:p>
          <a:endParaRPr lang="ru-RU"/>
        </a:p>
      </dgm:t>
    </dgm:pt>
    <dgm:pt modelId="{655CBB1A-A3E1-4BE7-B071-F186E1AFB490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Сокращение времени простоя оборудования и ПО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E871F3F4-B9C5-4019-9B1A-10B499AF57DA}" type="parTrans" cxnId="{B71BAA4D-A595-41EC-8579-7B2184EC9BA3}">
      <dgm:prSet/>
      <dgm:spPr/>
      <dgm:t>
        <a:bodyPr/>
        <a:lstStyle/>
        <a:p>
          <a:endParaRPr lang="ru-RU"/>
        </a:p>
      </dgm:t>
    </dgm:pt>
    <dgm:pt modelId="{ABAF8667-3486-4C15-9787-CB35729989A0}" type="sibTrans" cxnId="{B71BAA4D-A595-41EC-8579-7B2184EC9BA3}">
      <dgm:prSet/>
      <dgm:spPr/>
      <dgm:t>
        <a:bodyPr/>
        <a:lstStyle/>
        <a:p>
          <a:endParaRPr lang="ru-RU"/>
        </a:p>
      </dgm:t>
    </dgm:pt>
    <dgm:pt modelId="{165723AF-B7E4-4A48-BCBB-007468A1F9D7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Полный спектр отчетности для различных ролей в организационной структуре заказчика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706B9D98-CEFD-4A54-B6C7-00BE009B7A55}" type="sibTrans" cxnId="{E2E42EC3-DBA2-4165-A445-2B885DADD88B}">
      <dgm:prSet/>
      <dgm:spPr/>
      <dgm:t>
        <a:bodyPr/>
        <a:lstStyle/>
        <a:p>
          <a:endParaRPr lang="ru-RU"/>
        </a:p>
      </dgm:t>
    </dgm:pt>
    <dgm:pt modelId="{0A9C85A5-3EA5-4625-BF9C-BBAC52861649}" type="parTrans" cxnId="{E2E42EC3-DBA2-4165-A445-2B885DADD88B}">
      <dgm:prSet/>
      <dgm:spPr/>
      <dgm:t>
        <a:bodyPr/>
        <a:lstStyle/>
        <a:p>
          <a:endParaRPr lang="ru-RU"/>
        </a:p>
      </dgm:t>
    </dgm:pt>
    <dgm:pt modelId="{7EB1BC12-6B24-437C-8D64-17702A9E79CD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Есть мониторинг функциональности и работоспособности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013C7011-3E3A-4821-B6F4-96E2A33B289B}" type="sibTrans" cxnId="{CC8B2617-19AF-465F-B7E8-F040AC8CBFF0}">
      <dgm:prSet/>
      <dgm:spPr/>
      <dgm:t>
        <a:bodyPr/>
        <a:lstStyle/>
        <a:p>
          <a:endParaRPr lang="ru-RU"/>
        </a:p>
      </dgm:t>
    </dgm:pt>
    <dgm:pt modelId="{DA2808D7-97A6-4A0C-868F-4127469A170A}" type="parTrans" cxnId="{CC8B2617-19AF-465F-B7E8-F040AC8CBFF0}">
      <dgm:prSet/>
      <dgm:spPr/>
      <dgm:t>
        <a:bodyPr/>
        <a:lstStyle/>
        <a:p>
          <a:endParaRPr lang="ru-RU"/>
        </a:p>
      </dgm:t>
    </dgm:pt>
    <dgm:pt modelId="{8CA72AB5-E37E-45D7-9700-E52DBC9A00A9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Нет ограничений для мониторинга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D37ACDF8-2BE6-4D7C-8461-62F070FE9B1A}" type="sibTrans" cxnId="{C11BC553-43AE-4EB1-8C5B-6B18B271138C}">
      <dgm:prSet/>
      <dgm:spPr/>
      <dgm:t>
        <a:bodyPr/>
        <a:lstStyle/>
        <a:p>
          <a:endParaRPr lang="ru-RU"/>
        </a:p>
      </dgm:t>
    </dgm:pt>
    <dgm:pt modelId="{EDBC5662-F54B-4B41-949D-B3BC27BA517A}" type="parTrans" cxnId="{C11BC553-43AE-4EB1-8C5B-6B18B271138C}">
      <dgm:prSet/>
      <dgm:spPr/>
      <dgm:t>
        <a:bodyPr/>
        <a:lstStyle/>
        <a:p>
          <a:endParaRPr lang="ru-RU"/>
        </a:p>
      </dgm:t>
    </dgm:pt>
    <dgm:pt modelId="{DBA375CB-DABC-49AD-A225-CAE138A19E01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Нет желания скрыть инциденты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9784C176-27E4-47ED-BCEE-950B55228AC2}" type="sibTrans" cxnId="{3108914E-99FB-4221-BF34-2334CBE68347}">
      <dgm:prSet/>
      <dgm:spPr/>
      <dgm:t>
        <a:bodyPr/>
        <a:lstStyle/>
        <a:p>
          <a:endParaRPr lang="ru-RU"/>
        </a:p>
      </dgm:t>
    </dgm:pt>
    <dgm:pt modelId="{03156BA0-AD9E-4D11-BC7F-92DDAD6559EB}" type="parTrans" cxnId="{3108914E-99FB-4221-BF34-2334CBE68347}">
      <dgm:prSet/>
      <dgm:spPr/>
      <dgm:t>
        <a:bodyPr/>
        <a:lstStyle/>
        <a:p>
          <a:endParaRPr lang="ru-RU"/>
        </a:p>
      </dgm:t>
    </dgm:pt>
    <dgm:pt modelId="{D53A0E6E-AA8D-4B32-A7A0-882B87F1A313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Предупреждение и профилактика возможных аварийных ситуаций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00A1BDA3-2014-4E11-8E94-B61FFE3E4400}" type="parTrans" cxnId="{4669D994-EE20-4658-8946-4823AA82117C}">
      <dgm:prSet/>
      <dgm:spPr/>
      <dgm:t>
        <a:bodyPr/>
        <a:lstStyle/>
        <a:p>
          <a:endParaRPr lang="ru-RU"/>
        </a:p>
      </dgm:t>
    </dgm:pt>
    <dgm:pt modelId="{5419E144-1263-4F48-8173-CF3C7A6E7762}" type="sibTrans" cxnId="{4669D994-EE20-4658-8946-4823AA82117C}">
      <dgm:prSet/>
      <dgm:spPr/>
      <dgm:t>
        <a:bodyPr/>
        <a:lstStyle/>
        <a:p>
          <a:endParaRPr lang="ru-RU"/>
        </a:p>
      </dgm:t>
    </dgm:pt>
    <dgm:pt modelId="{818B1FEE-2E4E-4342-AD59-F48EC6C58920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Гарантированные сроки восстановления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91E9092C-E53F-4D35-BB77-EAE7D80DACAF}" type="parTrans" cxnId="{75DAF9E8-DA07-4460-8239-6F925B262621}">
      <dgm:prSet/>
      <dgm:spPr/>
      <dgm:t>
        <a:bodyPr/>
        <a:lstStyle/>
        <a:p>
          <a:endParaRPr lang="ru-RU"/>
        </a:p>
      </dgm:t>
    </dgm:pt>
    <dgm:pt modelId="{0A92ECAF-0DE6-4333-BB6C-55288960383B}" type="sibTrans" cxnId="{75DAF9E8-DA07-4460-8239-6F925B262621}">
      <dgm:prSet/>
      <dgm:spPr/>
      <dgm:t>
        <a:bodyPr/>
        <a:lstStyle/>
        <a:p>
          <a:endParaRPr lang="ru-RU"/>
        </a:p>
      </dgm:t>
    </dgm:pt>
    <dgm:pt modelId="{C7DA89E2-A78A-4547-82DA-8FE5CF29F3FB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Нет предела для масштабирования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75B91329-8A65-4C48-8857-17E819F8AC29}" type="parTrans" cxnId="{1266F7DB-90B9-43B9-BBEC-6EC325BDDD2D}">
      <dgm:prSet/>
      <dgm:spPr/>
      <dgm:t>
        <a:bodyPr/>
        <a:lstStyle/>
        <a:p>
          <a:endParaRPr lang="ru-RU"/>
        </a:p>
      </dgm:t>
    </dgm:pt>
    <dgm:pt modelId="{263FA155-6355-4EFE-96CA-D9957B98BF48}" type="sibTrans" cxnId="{1266F7DB-90B9-43B9-BBEC-6EC325BDDD2D}">
      <dgm:prSet/>
      <dgm:spPr/>
      <dgm:t>
        <a:bodyPr/>
        <a:lstStyle/>
        <a:p>
          <a:endParaRPr lang="ru-RU"/>
        </a:p>
      </dgm:t>
    </dgm:pt>
    <dgm:pt modelId="{397FC829-77A3-40B4-BD33-1C36937787F6}">
      <dgm:prSet custT="1"/>
      <dgm:spPr/>
      <dgm:t>
        <a:bodyPr/>
        <a:lstStyle/>
        <a:p>
          <a:pPr marL="244116" indent="-244116" algn="l" defTabSz="457200" rtl="0" eaLnBrk="1" latinLnBrk="0" hangingPunct="1">
            <a:spcBef>
              <a:spcPct val="20000"/>
            </a:spcBef>
            <a:buClr>
              <a:srgbClr val="DF0059"/>
            </a:buClr>
            <a:buFont typeface="Arial" panose="020B0604020202020204" pitchFamily="34" charset="0"/>
            <a:buChar char="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Есть мониторы для руководителей различных уровней и технических специалистов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gm:t>
    </dgm:pt>
    <dgm:pt modelId="{7CFBAB1B-A917-4CA9-A155-620EBF54DB0B}" type="parTrans" cxnId="{58890DCA-2C2E-43D6-A318-301C537F5E2D}">
      <dgm:prSet/>
      <dgm:spPr/>
      <dgm:t>
        <a:bodyPr/>
        <a:lstStyle/>
        <a:p>
          <a:endParaRPr lang="ru-RU"/>
        </a:p>
      </dgm:t>
    </dgm:pt>
    <dgm:pt modelId="{915D4305-0F51-4DAE-A53E-01763E9BD145}" type="sibTrans" cxnId="{58890DCA-2C2E-43D6-A318-301C537F5E2D}">
      <dgm:prSet/>
      <dgm:spPr/>
      <dgm:t>
        <a:bodyPr/>
        <a:lstStyle/>
        <a:p>
          <a:endParaRPr lang="ru-RU"/>
        </a:p>
      </dgm:t>
    </dgm:pt>
    <dgm:pt modelId="{BF62C8F4-F4B2-47ED-BAA9-A8BD433F65FD}" type="pres">
      <dgm:prSet presAssocID="{E34160E0-5031-4FA2-BBAE-827858D8EA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5FF58A-3CFA-41F2-9B0E-5677C6A4EFDC}" type="pres">
      <dgm:prSet presAssocID="{F6AB2D8B-AAF9-451C-98EE-AA9022DF3026}" presName="parentText" presStyleLbl="node1" presStyleIdx="0" presStyleCnt="3" custScaleY="32460" custLinFactNeighborY="-16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1C64E-9542-4E72-90FA-9CF11C76F701}" type="pres">
      <dgm:prSet presAssocID="{F6AB2D8B-AAF9-451C-98EE-AA9022DF3026}" presName="childText" presStyleLbl="revTx" presStyleIdx="0" presStyleCnt="3" custScaleY="102171" custLinFactNeighborY="3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8D7C3-3E8F-4003-9E40-D0DFB9889CB2}" type="pres">
      <dgm:prSet presAssocID="{E6832FA5-F3A6-4763-879F-C135A28027A6}" presName="parentText" presStyleLbl="node1" presStyleIdx="1" presStyleCnt="3" custScaleY="28970" custLinFactNeighborY="-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B2C43-436C-4736-ABC4-EB284159AEF0}" type="pres">
      <dgm:prSet presAssocID="{E6832FA5-F3A6-4763-879F-C135A28027A6}" presName="childText" presStyleLbl="revTx" presStyleIdx="1" presStyleCnt="3" custScaleY="95685" custLinFactNeighborY="39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954C8-A2C2-4295-8184-8535D2450FC3}" type="pres">
      <dgm:prSet presAssocID="{2EBE555E-3284-4A21-9EE9-31B32F9A9A20}" presName="parentText" presStyleLbl="node1" presStyleIdx="2" presStyleCnt="3" custScaleY="29459" custLinFactNeighborY="79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5D97B-4F5C-4D49-8955-3C49B65D299A}" type="pres">
      <dgm:prSet presAssocID="{2EBE555E-3284-4A21-9EE9-31B32F9A9A20}" presName="childText" presStyleLbl="revTx" presStyleIdx="2" presStyleCnt="3" custAng="0" custScaleY="89592" custLinFactNeighborY="-5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3C9D93-281D-4194-88AE-61AF9E643E0E}" srcId="{E34160E0-5031-4FA2-BBAE-827858D8EA2D}" destId="{2EBE555E-3284-4A21-9EE9-31B32F9A9A20}" srcOrd="2" destOrd="0" parTransId="{B06712A1-9ECE-4188-92DE-3AD14935E603}" sibTransId="{0968C7CD-3201-4457-8E22-1FE15409F218}"/>
    <dgm:cxn modelId="{27CDA194-E25F-4F27-91BA-EE66141DC188}" srcId="{2EBE555E-3284-4A21-9EE9-31B32F9A9A20}" destId="{F806E6ED-692D-4397-A6E3-968ED09DBEF9}" srcOrd="0" destOrd="0" parTransId="{34229461-C58D-4FB2-A933-19D1456D936F}" sibTransId="{382C7C48-BCA5-4A46-9CFB-1A94B76A5FD6}"/>
    <dgm:cxn modelId="{4669D994-EE20-4658-8946-4823AA82117C}" srcId="{2EBE555E-3284-4A21-9EE9-31B32F9A9A20}" destId="{D53A0E6E-AA8D-4B32-A7A0-882B87F1A313}" srcOrd="5" destOrd="0" parTransId="{00A1BDA3-2014-4E11-8E94-B61FFE3E4400}" sibTransId="{5419E144-1263-4F48-8173-CF3C7A6E7762}"/>
    <dgm:cxn modelId="{88A14F62-70E1-412B-9557-BE9D2266889C}" type="presOf" srcId="{12C7D399-9C40-4648-BC15-C744153F5523}" destId="{CBD1C64E-9542-4E72-90FA-9CF11C76F701}" srcOrd="0" destOrd="2" presId="urn:microsoft.com/office/officeart/2005/8/layout/vList2"/>
    <dgm:cxn modelId="{66723042-C337-4C64-B919-F2464C65C10E}" type="presOf" srcId="{D53A0E6E-AA8D-4B32-A7A0-882B87F1A313}" destId="{4ED5D97B-4F5C-4D49-8955-3C49B65D299A}" srcOrd="0" destOrd="5" presId="urn:microsoft.com/office/officeart/2005/8/layout/vList2"/>
    <dgm:cxn modelId="{3C4105F1-BD63-479D-AFCD-91BEE3684EE5}" type="presOf" srcId="{397FC829-77A3-40B4-BD33-1C36937787F6}" destId="{031B2C43-436C-4736-ABC4-EB284159AEF0}" srcOrd="0" destOrd="4" presId="urn:microsoft.com/office/officeart/2005/8/layout/vList2"/>
    <dgm:cxn modelId="{C0D90E31-D562-401C-8A3F-089F1E12F367}" type="presOf" srcId="{165723AF-B7E4-4A48-BCBB-007468A1F9D7}" destId="{031B2C43-436C-4736-ABC4-EB284159AEF0}" srcOrd="0" destOrd="3" presId="urn:microsoft.com/office/officeart/2005/8/layout/vList2"/>
    <dgm:cxn modelId="{9F294581-93C2-4FC7-854E-764BC6BC38EE}" type="presOf" srcId="{6D277D5A-FC37-44D5-9D9F-09268B7C7E2B}" destId="{4ED5D97B-4F5C-4D49-8955-3C49B65D299A}" srcOrd="0" destOrd="3" presId="urn:microsoft.com/office/officeart/2005/8/layout/vList2"/>
    <dgm:cxn modelId="{FCB0EDAC-EF9D-4F3C-90F5-ED7FF95B11BF}" type="presOf" srcId="{7EB1BC12-6B24-437C-8D64-17702A9E79CD}" destId="{031B2C43-436C-4736-ABC4-EB284159AEF0}" srcOrd="0" destOrd="2" presId="urn:microsoft.com/office/officeart/2005/8/layout/vList2"/>
    <dgm:cxn modelId="{47653C77-9F59-453C-9606-BD00A8AB2FF8}" type="presOf" srcId="{655CBB1A-A3E1-4BE7-B071-F186E1AFB490}" destId="{CBD1C64E-9542-4E72-90FA-9CF11C76F701}" srcOrd="0" destOrd="4" presId="urn:microsoft.com/office/officeart/2005/8/layout/vList2"/>
    <dgm:cxn modelId="{3108914E-99FB-4221-BF34-2334CBE68347}" srcId="{E6832FA5-F3A6-4763-879F-C135A28027A6}" destId="{DBA375CB-DABC-49AD-A225-CAE138A19E01}" srcOrd="0" destOrd="0" parTransId="{03156BA0-AD9E-4D11-BC7F-92DDAD6559EB}" sibTransId="{9784C176-27E4-47ED-BCEE-950B55228AC2}"/>
    <dgm:cxn modelId="{C11BC553-43AE-4EB1-8C5B-6B18B271138C}" srcId="{E6832FA5-F3A6-4763-879F-C135A28027A6}" destId="{8CA72AB5-E37E-45D7-9700-E52DBC9A00A9}" srcOrd="1" destOrd="0" parTransId="{EDBC5662-F54B-4B41-949D-B3BC27BA517A}" sibTransId="{D37ACDF8-2BE6-4D7C-8461-62F070FE9B1A}"/>
    <dgm:cxn modelId="{BEA37444-D0ED-4AD8-AD84-9899C752EE95}" srcId="{F6AB2D8B-AAF9-451C-98EE-AA9022DF3026}" destId="{12C7D399-9C40-4648-BC15-C744153F5523}" srcOrd="2" destOrd="0" parTransId="{47F75FD2-52A4-4DDC-A510-3665E368798A}" sibTransId="{E591DD50-7E56-48DB-B259-1C75B0E6C562}"/>
    <dgm:cxn modelId="{31146C04-9A6E-4E6B-B190-C4A4FC981F7B}" srcId="{F6AB2D8B-AAF9-451C-98EE-AA9022DF3026}" destId="{05529590-0455-4A6F-A31C-F1A8233EB873}" srcOrd="0" destOrd="0" parTransId="{86B204AC-E7D9-432B-AF3E-4B3B3DF568EA}" sibTransId="{D09E65F6-6441-4F41-8E02-01D10E54CD7C}"/>
    <dgm:cxn modelId="{2711CA20-2982-46E8-AA3A-6490EF9D39C9}" srcId="{2EBE555E-3284-4A21-9EE9-31B32F9A9A20}" destId="{7A8C9840-3BCB-44A6-9F88-F838C517BC66}" srcOrd="4" destOrd="0" parTransId="{958CFF11-3911-450E-A9C2-0DB72384962E}" sibTransId="{7A01C404-01E7-42ED-87FD-0DEB18E73E0F}"/>
    <dgm:cxn modelId="{684D9C30-B294-4061-A438-8D80059BD82D}" type="presOf" srcId="{7A8C9840-3BCB-44A6-9F88-F838C517BC66}" destId="{4ED5D97B-4F5C-4D49-8955-3C49B65D299A}" srcOrd="0" destOrd="4" presId="urn:microsoft.com/office/officeart/2005/8/layout/vList2"/>
    <dgm:cxn modelId="{E21F0873-0C23-4955-9115-CD801669F854}" type="presOf" srcId="{E6832FA5-F3A6-4763-879F-C135A28027A6}" destId="{F898D7C3-3E8F-4003-9E40-D0DFB9889CB2}" srcOrd="0" destOrd="0" presId="urn:microsoft.com/office/officeart/2005/8/layout/vList2"/>
    <dgm:cxn modelId="{99DB4752-5FC5-42AD-A806-BF012907834B}" type="presOf" srcId="{E34160E0-5031-4FA2-BBAE-827858D8EA2D}" destId="{BF62C8F4-F4B2-47ED-BAA9-A8BD433F65FD}" srcOrd="0" destOrd="0" presId="urn:microsoft.com/office/officeart/2005/8/layout/vList2"/>
    <dgm:cxn modelId="{58890DCA-2C2E-43D6-A318-301C537F5E2D}" srcId="{E6832FA5-F3A6-4763-879F-C135A28027A6}" destId="{397FC829-77A3-40B4-BD33-1C36937787F6}" srcOrd="4" destOrd="0" parTransId="{7CFBAB1B-A917-4CA9-A155-620EBF54DB0B}" sibTransId="{915D4305-0F51-4DAE-A53E-01763E9BD145}"/>
    <dgm:cxn modelId="{16D4F009-484C-4BB4-994D-5C5C32A855C5}" type="presOf" srcId="{F6AB2D8B-AAF9-451C-98EE-AA9022DF3026}" destId="{D15FF58A-3CFA-41F2-9B0E-5677C6A4EFDC}" srcOrd="0" destOrd="0" presId="urn:microsoft.com/office/officeart/2005/8/layout/vList2"/>
    <dgm:cxn modelId="{6AA45E47-846A-485C-B6FB-5990C5E7CF5F}" srcId="{2EBE555E-3284-4A21-9EE9-31B32F9A9A20}" destId="{6D277D5A-FC37-44D5-9D9F-09268B7C7E2B}" srcOrd="3" destOrd="0" parTransId="{98F148EF-3DC3-47AB-89FF-0C6C5D86ECB3}" sibTransId="{61AB277D-3EEC-4BC1-BC9A-C571EC8EBBE1}"/>
    <dgm:cxn modelId="{A9F4D0DE-7B72-41C4-A073-9A5BA1EDD6B9}" type="presOf" srcId="{818B1FEE-2E4E-4342-AD59-F48EC6C58920}" destId="{CBD1C64E-9542-4E72-90FA-9CF11C76F701}" srcOrd="0" destOrd="5" presId="urn:microsoft.com/office/officeart/2005/8/layout/vList2"/>
    <dgm:cxn modelId="{93B9184B-52DB-41AA-B48B-C2E1F97972CE}" type="presOf" srcId="{C1F07E00-3283-4963-9EBC-4579586664AE}" destId="{CBD1C64E-9542-4E72-90FA-9CF11C76F701}" srcOrd="0" destOrd="1" presId="urn:microsoft.com/office/officeart/2005/8/layout/vList2"/>
    <dgm:cxn modelId="{E5B2B9CC-99BE-46BB-8F16-608A430F7990}" type="presOf" srcId="{DBA375CB-DABC-49AD-A225-CAE138A19E01}" destId="{031B2C43-436C-4736-ABC4-EB284159AEF0}" srcOrd="0" destOrd="0" presId="urn:microsoft.com/office/officeart/2005/8/layout/vList2"/>
    <dgm:cxn modelId="{77C354EB-1B23-46EE-AA90-C5EBEA8C87BF}" srcId="{E34160E0-5031-4FA2-BBAE-827858D8EA2D}" destId="{E6832FA5-F3A6-4763-879F-C135A28027A6}" srcOrd="1" destOrd="0" parTransId="{BF01F222-D897-4913-823D-6D26BD162FD7}" sibTransId="{14A56C5D-DC83-4EA8-87F8-D788232B559A}"/>
    <dgm:cxn modelId="{856B7E0C-BD13-497C-BDCE-1D248215767F}" type="presOf" srcId="{40B3AFEB-6DC5-41B4-AECF-AD3C61CB75E9}" destId="{CBD1C64E-9542-4E72-90FA-9CF11C76F701}" srcOrd="0" destOrd="3" presId="urn:microsoft.com/office/officeart/2005/8/layout/vList2"/>
    <dgm:cxn modelId="{B71BAA4D-A595-41EC-8579-7B2184EC9BA3}" srcId="{F6AB2D8B-AAF9-451C-98EE-AA9022DF3026}" destId="{655CBB1A-A3E1-4BE7-B071-F186E1AFB490}" srcOrd="4" destOrd="0" parTransId="{E871F3F4-B9C5-4019-9B1A-10B499AF57DA}" sibTransId="{ABAF8667-3486-4C15-9787-CB35729989A0}"/>
    <dgm:cxn modelId="{1266F7DB-90B9-43B9-BBEC-6EC325BDDD2D}" srcId="{2EBE555E-3284-4A21-9EE9-31B32F9A9A20}" destId="{C7DA89E2-A78A-4547-82DA-8FE5CF29F3FB}" srcOrd="1" destOrd="0" parTransId="{75B91329-8A65-4C48-8857-17E819F8AC29}" sibTransId="{263FA155-6355-4EFE-96CA-D9957B98BF48}"/>
    <dgm:cxn modelId="{22AF075C-0DD5-464F-87FA-CB393398F1CB}" srcId="{F6AB2D8B-AAF9-451C-98EE-AA9022DF3026}" destId="{40B3AFEB-6DC5-41B4-AECF-AD3C61CB75E9}" srcOrd="3" destOrd="0" parTransId="{940F9E70-1F95-42A8-BAEF-A2DADA5FF023}" sibTransId="{40796C99-5B22-464D-803E-C1621D0C37D6}"/>
    <dgm:cxn modelId="{426ED1FE-BE15-432D-AF54-CDC204000FB2}" type="presOf" srcId="{C7DA89E2-A78A-4547-82DA-8FE5CF29F3FB}" destId="{4ED5D97B-4F5C-4D49-8955-3C49B65D299A}" srcOrd="0" destOrd="1" presId="urn:microsoft.com/office/officeart/2005/8/layout/vList2"/>
    <dgm:cxn modelId="{5071D5FF-1E09-4E9D-93E8-60C17095EF41}" type="presOf" srcId="{F806E6ED-692D-4397-A6E3-968ED09DBEF9}" destId="{4ED5D97B-4F5C-4D49-8955-3C49B65D299A}" srcOrd="0" destOrd="0" presId="urn:microsoft.com/office/officeart/2005/8/layout/vList2"/>
    <dgm:cxn modelId="{3054BECF-2CCC-4DE2-B1AF-D92DA0B10AEE}" type="presOf" srcId="{2EBE555E-3284-4A21-9EE9-31B32F9A9A20}" destId="{80D954C8-A2C2-4295-8184-8535D2450FC3}" srcOrd="0" destOrd="0" presId="urn:microsoft.com/office/officeart/2005/8/layout/vList2"/>
    <dgm:cxn modelId="{FBDCE95E-365D-4A41-95AE-E1B7650D7F88}" type="presOf" srcId="{05529590-0455-4A6F-A31C-F1A8233EB873}" destId="{CBD1C64E-9542-4E72-90FA-9CF11C76F701}" srcOrd="0" destOrd="0" presId="urn:microsoft.com/office/officeart/2005/8/layout/vList2"/>
    <dgm:cxn modelId="{55474CED-8455-4982-B792-09E1E55AA270}" srcId="{F6AB2D8B-AAF9-451C-98EE-AA9022DF3026}" destId="{C1F07E00-3283-4963-9EBC-4579586664AE}" srcOrd="1" destOrd="0" parTransId="{B1AEF3F3-E5AD-46C8-80F5-6B96EA6EBE34}" sibTransId="{A5B53B48-AC10-46C0-A731-447A1176A91F}"/>
    <dgm:cxn modelId="{916E09EA-7B8B-4AA3-9558-4D6789ACAD69}" type="presOf" srcId="{9EAB4531-7A19-48CF-A310-50D35B8617AA}" destId="{4ED5D97B-4F5C-4D49-8955-3C49B65D299A}" srcOrd="0" destOrd="2" presId="urn:microsoft.com/office/officeart/2005/8/layout/vList2"/>
    <dgm:cxn modelId="{2BE54BBB-AD7E-4CB1-A72F-E7559F1D6629}" type="presOf" srcId="{8CA72AB5-E37E-45D7-9700-E52DBC9A00A9}" destId="{031B2C43-436C-4736-ABC4-EB284159AEF0}" srcOrd="0" destOrd="1" presId="urn:microsoft.com/office/officeart/2005/8/layout/vList2"/>
    <dgm:cxn modelId="{CC8B2617-19AF-465F-B7E8-F040AC8CBFF0}" srcId="{E6832FA5-F3A6-4763-879F-C135A28027A6}" destId="{7EB1BC12-6B24-437C-8D64-17702A9E79CD}" srcOrd="2" destOrd="0" parTransId="{DA2808D7-97A6-4A0C-868F-4127469A170A}" sibTransId="{013C7011-3E3A-4821-B6F4-96E2A33B289B}"/>
    <dgm:cxn modelId="{E2E42EC3-DBA2-4165-A445-2B885DADD88B}" srcId="{E6832FA5-F3A6-4763-879F-C135A28027A6}" destId="{165723AF-B7E4-4A48-BCBB-007468A1F9D7}" srcOrd="3" destOrd="0" parTransId="{0A9C85A5-3EA5-4625-BF9C-BBAC52861649}" sibTransId="{706B9D98-CEFD-4A54-B6C7-00BE009B7A55}"/>
    <dgm:cxn modelId="{75DAF9E8-DA07-4460-8239-6F925B262621}" srcId="{F6AB2D8B-AAF9-451C-98EE-AA9022DF3026}" destId="{818B1FEE-2E4E-4342-AD59-F48EC6C58920}" srcOrd="5" destOrd="0" parTransId="{91E9092C-E53F-4D35-BB77-EAE7D80DACAF}" sibTransId="{0A92ECAF-0DE6-4333-BB6C-55288960383B}"/>
    <dgm:cxn modelId="{B4F94525-1D2F-4CBC-B12B-19EE8F58703C}" srcId="{2EBE555E-3284-4A21-9EE9-31B32F9A9A20}" destId="{9EAB4531-7A19-48CF-A310-50D35B8617AA}" srcOrd="2" destOrd="0" parTransId="{589CE65E-FEE2-4AB8-8F37-70DBDAC6575F}" sibTransId="{9597DBDD-93E1-4898-8C8D-906FD6EC0DBE}"/>
    <dgm:cxn modelId="{3ABD6DFF-FA44-43D3-8CF4-8E10B6CAA322}" srcId="{E34160E0-5031-4FA2-BBAE-827858D8EA2D}" destId="{F6AB2D8B-AAF9-451C-98EE-AA9022DF3026}" srcOrd="0" destOrd="0" parTransId="{1FA98547-3F5C-4555-8192-E0C4988CA1F6}" sibTransId="{5C14CD1F-72F7-433D-BA6C-37A6701D4F32}"/>
    <dgm:cxn modelId="{493B8948-5749-46F7-A7FE-2E16D8D877C1}" type="presParOf" srcId="{BF62C8F4-F4B2-47ED-BAA9-A8BD433F65FD}" destId="{D15FF58A-3CFA-41F2-9B0E-5677C6A4EFDC}" srcOrd="0" destOrd="0" presId="urn:microsoft.com/office/officeart/2005/8/layout/vList2"/>
    <dgm:cxn modelId="{8F484F7D-BA26-471D-A375-9E0136CDC64D}" type="presParOf" srcId="{BF62C8F4-F4B2-47ED-BAA9-A8BD433F65FD}" destId="{CBD1C64E-9542-4E72-90FA-9CF11C76F701}" srcOrd="1" destOrd="0" presId="urn:microsoft.com/office/officeart/2005/8/layout/vList2"/>
    <dgm:cxn modelId="{7C93718D-C3E3-4AAB-A83D-04469BC06DE8}" type="presParOf" srcId="{BF62C8F4-F4B2-47ED-BAA9-A8BD433F65FD}" destId="{F898D7C3-3E8F-4003-9E40-D0DFB9889CB2}" srcOrd="2" destOrd="0" presId="urn:microsoft.com/office/officeart/2005/8/layout/vList2"/>
    <dgm:cxn modelId="{A74318C5-B9BE-40EC-9D7D-4708F2C4272E}" type="presParOf" srcId="{BF62C8F4-F4B2-47ED-BAA9-A8BD433F65FD}" destId="{031B2C43-436C-4736-ABC4-EB284159AEF0}" srcOrd="3" destOrd="0" presId="urn:microsoft.com/office/officeart/2005/8/layout/vList2"/>
    <dgm:cxn modelId="{454BC732-FCED-4D65-A421-2F223186FF92}" type="presParOf" srcId="{BF62C8F4-F4B2-47ED-BAA9-A8BD433F65FD}" destId="{80D954C8-A2C2-4295-8184-8535D2450FC3}" srcOrd="4" destOrd="0" presId="urn:microsoft.com/office/officeart/2005/8/layout/vList2"/>
    <dgm:cxn modelId="{C6808A16-DC5A-4441-8F89-34E778F43008}" type="presParOf" srcId="{BF62C8F4-F4B2-47ED-BAA9-A8BD433F65FD}" destId="{4ED5D97B-4F5C-4D49-8955-3C49B65D299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9939F-9659-4719-9DD7-DA31C85A383E}">
      <dsp:nvSpPr>
        <dsp:cNvPr id="0" name=""/>
        <dsp:cNvSpPr/>
      </dsp:nvSpPr>
      <dsp:spPr>
        <a:xfrm>
          <a:off x="-2637093" y="-406855"/>
          <a:ext cx="3147753" cy="3147753"/>
        </a:xfrm>
        <a:prstGeom prst="blockArc">
          <a:avLst>
            <a:gd name="adj1" fmla="val 18900000"/>
            <a:gd name="adj2" fmla="val 2700000"/>
            <a:gd name="adj3" fmla="val 68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B6A7C-B2AA-4767-8E83-208174A18927}">
      <dsp:nvSpPr>
        <dsp:cNvPr id="0" name=""/>
        <dsp:cNvSpPr/>
      </dsp:nvSpPr>
      <dsp:spPr>
        <a:xfrm>
          <a:off x="328311" y="233404"/>
          <a:ext cx="3325915" cy="466808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529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</a:rPr>
            <a:t>Работоспособность ИТ-инфраструктуры не гарантирует функциональность ИТ-сервисов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328311" y="233404"/>
        <a:ext cx="3325915" cy="466808"/>
      </dsp:txXfrm>
    </dsp:sp>
    <dsp:sp modelId="{33C7CFE5-76F1-4387-A2F5-9D80FBA279B6}">
      <dsp:nvSpPr>
        <dsp:cNvPr id="0" name=""/>
        <dsp:cNvSpPr/>
      </dsp:nvSpPr>
      <dsp:spPr>
        <a:xfrm>
          <a:off x="36555" y="175053"/>
          <a:ext cx="583510" cy="583510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D4988-BF7F-4F68-B8B4-63FCE0D26D95}">
      <dsp:nvSpPr>
        <dsp:cNvPr id="0" name=""/>
        <dsp:cNvSpPr/>
      </dsp:nvSpPr>
      <dsp:spPr>
        <a:xfrm>
          <a:off x="497996" y="933617"/>
          <a:ext cx="3156230" cy="466808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529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</a:rPr>
            <a:t>Простой ИТ-сервисов для бизнеса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497996" y="933617"/>
        <a:ext cx="3156230" cy="466808"/>
      </dsp:txXfrm>
    </dsp:sp>
    <dsp:sp modelId="{0ADD9581-8C72-47CA-A105-6E68F613DB6B}">
      <dsp:nvSpPr>
        <dsp:cNvPr id="0" name=""/>
        <dsp:cNvSpPr/>
      </dsp:nvSpPr>
      <dsp:spPr>
        <a:xfrm>
          <a:off x="102457" y="864926"/>
          <a:ext cx="583510" cy="5835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91D16-4934-4B70-987A-810F89AF6770}">
      <dsp:nvSpPr>
        <dsp:cNvPr id="0" name=""/>
        <dsp:cNvSpPr/>
      </dsp:nvSpPr>
      <dsp:spPr>
        <a:xfrm>
          <a:off x="311714" y="1658519"/>
          <a:ext cx="3325915" cy="466808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529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</a:rPr>
            <a:t>Сложность в оценке эффективности ИТ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311714" y="1658519"/>
        <a:ext cx="3325915" cy="466808"/>
      </dsp:txXfrm>
    </dsp:sp>
    <dsp:sp modelId="{4DA4770A-699A-4F49-BECA-1A1A580C5F8F}">
      <dsp:nvSpPr>
        <dsp:cNvPr id="0" name=""/>
        <dsp:cNvSpPr/>
      </dsp:nvSpPr>
      <dsp:spPr>
        <a:xfrm>
          <a:off x="36555" y="1575479"/>
          <a:ext cx="583510" cy="5835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5B56D-73A6-4C59-9A07-9D51E00EC095}">
      <dsp:nvSpPr>
        <dsp:cNvPr id="0" name=""/>
        <dsp:cNvSpPr/>
      </dsp:nvSpPr>
      <dsp:spPr>
        <a:xfrm>
          <a:off x="0" y="217187"/>
          <a:ext cx="8437903" cy="651280"/>
        </a:xfrm>
        <a:prstGeom prst="roundRect">
          <a:avLst/>
        </a:prstGeom>
        <a:solidFill>
          <a:srgbClr val="970B5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smtClean="0"/>
            <a:t>ИТ-инфраструктура</a:t>
          </a:r>
          <a:endParaRPr lang="ru-RU" sz="2400" u="none" kern="1200" dirty="0"/>
        </a:p>
      </dsp:txBody>
      <dsp:txXfrm>
        <a:off x="31793" y="248980"/>
        <a:ext cx="8374317" cy="587694"/>
      </dsp:txXfrm>
    </dsp:sp>
    <dsp:sp modelId="{8808913F-5F8F-42F7-A5AE-503AD00993AF}">
      <dsp:nvSpPr>
        <dsp:cNvPr id="0" name=""/>
        <dsp:cNvSpPr/>
      </dsp:nvSpPr>
      <dsp:spPr>
        <a:xfrm>
          <a:off x="0" y="896190"/>
          <a:ext cx="8437903" cy="343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903" tIns="25400" rIns="142240" bIns="25400" numCol="1" spcCol="1270" anchor="t" anchorCtr="0">
          <a:noAutofit/>
        </a:bodyPr>
        <a:lstStyle/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аппаратные серверы и дисковые массивы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виртуальные инфраструктуры (кластерное ПО, ПО виртуализации)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сетевая инфраструктура и информационная безопасность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операционные системы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системы резервного копирования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СУБД (</a:t>
          </a:r>
          <a:r>
            <a:rPr lang="en-US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MS SQL, Oracle, MySQL, IBM DB2 </a:t>
          </a: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и проч.)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системное ПО (</a:t>
          </a:r>
          <a:r>
            <a:rPr lang="en-US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WEB </a:t>
          </a: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серверы, </a:t>
          </a:r>
          <a:r>
            <a:rPr lang="en-US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IBM WebSphere Application Server,  Oracle Fusion Middleware </a:t>
          </a: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и т.п.)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системные события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прочее ИТ оборудование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sp:txBody>
      <dsp:txXfrm>
        <a:off x="0" y="896190"/>
        <a:ext cx="8437903" cy="34310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D9114-20BA-4C10-B609-22052B46E6B1}">
      <dsp:nvSpPr>
        <dsp:cNvPr id="0" name=""/>
        <dsp:cNvSpPr/>
      </dsp:nvSpPr>
      <dsp:spPr>
        <a:xfrm>
          <a:off x="0" y="0"/>
          <a:ext cx="8437903" cy="385271"/>
        </a:xfrm>
        <a:prstGeom prst="roundRect">
          <a:avLst/>
        </a:prstGeom>
        <a:solidFill>
          <a:srgbClr val="970B5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ИТ-сервисы</a:t>
          </a:r>
          <a:endParaRPr lang="ru-RU" sz="2400" kern="1200" dirty="0"/>
        </a:p>
      </dsp:txBody>
      <dsp:txXfrm>
        <a:off x="18807" y="18807"/>
        <a:ext cx="8400289" cy="347657"/>
      </dsp:txXfrm>
    </dsp:sp>
    <dsp:sp modelId="{A015C50C-C417-40DA-9BB6-363FCC939B59}">
      <dsp:nvSpPr>
        <dsp:cNvPr id="0" name=""/>
        <dsp:cNvSpPr/>
      </dsp:nvSpPr>
      <dsp:spPr>
        <a:xfrm>
          <a:off x="0" y="371129"/>
          <a:ext cx="8437903" cy="4288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903" tIns="25400" rIns="142240" bIns="25400" numCol="1" spcCol="1270" anchor="t" anchorCtr="0">
          <a:noAutofit/>
        </a:bodyPr>
        <a:lstStyle/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Информационные порталы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Веб-почта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Транспортные и инфраструктурные сервисы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Геоинформационные сервисы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Системы управления проектами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Информационно-аналитические системы 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Электронный документооборот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Профильные АСУ (ОДС ЖКХиБ, АИС ЕГЭ)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Мобильные приемные, МФЦ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2000" kern="1200" baseline="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…</a:t>
          </a: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0" lvl="1" indent="0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endParaRPr lang="ru-RU" sz="2000" kern="1200" baseline="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sp:txBody>
      <dsp:txXfrm>
        <a:off x="0" y="371129"/>
        <a:ext cx="8437903" cy="42882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FF58A-3CFA-41F2-9B0E-5677C6A4EFDC}">
      <dsp:nvSpPr>
        <dsp:cNvPr id="0" name=""/>
        <dsp:cNvSpPr/>
      </dsp:nvSpPr>
      <dsp:spPr>
        <a:xfrm>
          <a:off x="0" y="0"/>
          <a:ext cx="8437903" cy="461656"/>
        </a:xfrm>
        <a:prstGeom prst="roundRect">
          <a:avLst/>
        </a:prstGeom>
        <a:solidFill>
          <a:srgbClr val="8101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Контроль качества предоставления услуг</a:t>
          </a:r>
        </a:p>
      </dsp:txBody>
      <dsp:txXfrm>
        <a:off x="22536" y="22536"/>
        <a:ext cx="8392831" cy="416584"/>
      </dsp:txXfrm>
    </dsp:sp>
    <dsp:sp modelId="{CBD1C64E-9542-4E72-90FA-9CF11C76F701}">
      <dsp:nvSpPr>
        <dsp:cNvPr id="0" name=""/>
        <dsp:cNvSpPr/>
      </dsp:nvSpPr>
      <dsp:spPr>
        <a:xfrm>
          <a:off x="0" y="452763"/>
          <a:ext cx="8437903" cy="2447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903" tIns="20320" rIns="113792" bIns="20320" numCol="1" spcCol="1270" anchor="t" anchorCtr="0">
          <a:noAutofit/>
        </a:bodyPr>
        <a:lstStyle/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Контроль доступности и функциональности ИТ-сервисов и приложений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Контроль функционирования ИТ-сервисов, приложений и скорости выполнения операций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Контроль соблюдения </a:t>
          </a:r>
          <a:r>
            <a:rPr lang="en-US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SLA </a:t>
          </a: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внешних и внутренних поставщиков услуг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Автоматизированное получение управленческой отчетности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Проактивное выявление потенциальных точек отказа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171450" lvl="1" indent="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600" kern="1200" dirty="0"/>
        </a:p>
      </dsp:txBody>
      <dsp:txXfrm>
        <a:off x="0" y="452763"/>
        <a:ext cx="8437903" cy="2447672"/>
      </dsp:txXfrm>
    </dsp:sp>
    <dsp:sp modelId="{24328B12-6785-4601-81BC-405E08FBF61D}">
      <dsp:nvSpPr>
        <dsp:cNvPr id="0" name=""/>
        <dsp:cNvSpPr/>
      </dsp:nvSpPr>
      <dsp:spPr>
        <a:xfrm>
          <a:off x="0" y="2820332"/>
          <a:ext cx="8437903" cy="439195"/>
        </a:xfrm>
        <a:prstGeom prst="roundRect">
          <a:avLst/>
        </a:prstGeom>
        <a:solidFill>
          <a:srgbClr val="8101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Повышение управляемости ИТ-сервисов</a:t>
          </a:r>
          <a:endParaRPr lang="ru-RU" sz="2000" b="1" kern="1200" dirty="0"/>
        </a:p>
      </dsp:txBody>
      <dsp:txXfrm>
        <a:off x="21440" y="2841772"/>
        <a:ext cx="8395023" cy="396315"/>
      </dsp:txXfrm>
    </dsp:sp>
    <dsp:sp modelId="{8584CA94-94B6-4658-B501-7262756C493F}">
      <dsp:nvSpPr>
        <dsp:cNvPr id="0" name=""/>
        <dsp:cNvSpPr/>
      </dsp:nvSpPr>
      <dsp:spPr>
        <a:xfrm>
          <a:off x="0" y="3227398"/>
          <a:ext cx="8437903" cy="1826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903" tIns="20320" rIns="113792" bIns="20320" numCol="1" spcCol="1270" anchor="t" anchorCtr="0">
          <a:noAutofit/>
        </a:bodyPr>
        <a:lstStyle/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Получение информации о работе ИТ-сервисов в</a:t>
          </a:r>
          <a:r>
            <a:rPr lang="en-US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режиме</a:t>
          </a:r>
          <a:r>
            <a:rPr lang="en-US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реального времени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Контроль загруженности приложений и своевременное планирование модернизации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Независимая оценка работы ИТ-службы и внешних поставщиков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15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Повышение лояльности пользователей сервисов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sp:txBody>
      <dsp:txXfrm>
        <a:off x="0" y="3227398"/>
        <a:ext cx="8437903" cy="18260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CCFBD-3196-4796-9BFC-9EB264CEA89C}">
      <dsp:nvSpPr>
        <dsp:cNvPr id="0" name=""/>
        <dsp:cNvSpPr/>
      </dsp:nvSpPr>
      <dsp:spPr>
        <a:xfrm>
          <a:off x="1649023" y="675030"/>
          <a:ext cx="4363639" cy="4363639"/>
        </a:xfrm>
        <a:prstGeom prst="blockArc">
          <a:avLst>
            <a:gd name="adj1" fmla="val 9027806"/>
            <a:gd name="adj2" fmla="val 16163113"/>
            <a:gd name="adj3" fmla="val 4641"/>
          </a:avLst>
        </a:prstGeom>
        <a:solidFill>
          <a:srgbClr val="9FA8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11FC13-738A-4814-B98A-C6617C82A870}">
      <dsp:nvSpPr>
        <dsp:cNvPr id="0" name=""/>
        <dsp:cNvSpPr/>
      </dsp:nvSpPr>
      <dsp:spPr>
        <a:xfrm>
          <a:off x="1637733" y="655348"/>
          <a:ext cx="4363639" cy="4363639"/>
        </a:xfrm>
        <a:prstGeom prst="blockArc">
          <a:avLst>
            <a:gd name="adj1" fmla="val 1837004"/>
            <a:gd name="adj2" fmla="val 8991205"/>
            <a:gd name="adj3" fmla="val 4641"/>
          </a:avLst>
        </a:prstGeom>
        <a:solidFill>
          <a:srgbClr val="9FA8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C9AF5C-2B2E-45EB-871C-3B36A56A2B4A}">
      <dsp:nvSpPr>
        <dsp:cNvPr id="0" name=""/>
        <dsp:cNvSpPr/>
      </dsp:nvSpPr>
      <dsp:spPr>
        <a:xfrm>
          <a:off x="1626156" y="675153"/>
          <a:ext cx="4363639" cy="4363639"/>
        </a:xfrm>
        <a:prstGeom prst="blockArc">
          <a:avLst>
            <a:gd name="adj1" fmla="val 16200000"/>
            <a:gd name="adj2" fmla="val 1800000"/>
            <a:gd name="adj3" fmla="val 4641"/>
          </a:avLst>
        </a:prstGeom>
        <a:solidFill>
          <a:srgbClr val="9FA8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52884-6CDD-4FD8-9EDE-850E26F78565}">
      <dsp:nvSpPr>
        <dsp:cNvPr id="0" name=""/>
        <dsp:cNvSpPr/>
      </dsp:nvSpPr>
      <dsp:spPr>
        <a:xfrm>
          <a:off x="2803454" y="1852451"/>
          <a:ext cx="2009044" cy="2009044"/>
        </a:xfrm>
        <a:prstGeom prst="ellipse">
          <a:avLst/>
        </a:prstGeom>
        <a:blipFill dpi="0" rotWithShape="0">
          <a:blip xmlns:r="http://schemas.openxmlformats.org/officeDocument/2006/relationships" r:embed="rId1">
            <a:extLst/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080003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080003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080003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080003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080003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080003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080003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080003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80003"/>
              </a:solidFill>
            </a:rPr>
            <a:t>Комплексная услуга</a:t>
          </a:r>
          <a:endParaRPr lang="ru-RU" sz="1400" b="1" kern="1200" dirty="0">
            <a:solidFill>
              <a:srgbClr val="080003"/>
            </a:solidFill>
          </a:endParaRPr>
        </a:p>
      </dsp:txBody>
      <dsp:txXfrm>
        <a:off x="3097672" y="2146669"/>
        <a:ext cx="1420608" cy="1420608"/>
      </dsp:txXfrm>
    </dsp:sp>
    <dsp:sp modelId="{70DC07FE-C7B1-4EE6-AA48-C2DAE6EE7B87}">
      <dsp:nvSpPr>
        <dsp:cNvPr id="0" name=""/>
        <dsp:cNvSpPr/>
      </dsp:nvSpPr>
      <dsp:spPr>
        <a:xfrm>
          <a:off x="3060195" y="-20467"/>
          <a:ext cx="1495562" cy="1492496"/>
        </a:xfrm>
        <a:prstGeom prst="ellipse">
          <a:avLst/>
        </a:prstGeom>
        <a:blipFill dpi="0" rotWithShape="0">
          <a:blip xmlns:r="http://schemas.openxmlformats.org/officeDocument/2006/relationships" r:embed="rId2">
            <a:extLst/>
          </a:blip>
          <a:srcRect/>
          <a:stretch>
            <a:fillRect/>
          </a:stretch>
        </a:blipFill>
        <a:ln w="25400" cap="flat" cmpd="sng" algn="ctr">
          <a:solidFill>
            <a:srgbClr val="9FA8A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2">
                  <a:lumMod val="10000"/>
                </a:schemeClr>
              </a:solidFill>
            </a:rPr>
            <a:t>Техническая поддержка</a:t>
          </a:r>
        </a:p>
      </dsp:txBody>
      <dsp:txXfrm>
        <a:off x="3279215" y="198104"/>
        <a:ext cx="1057522" cy="1055354"/>
      </dsp:txXfrm>
    </dsp:sp>
    <dsp:sp modelId="{7D0FC4E7-A67E-472E-98C9-D706CC88CBCA}">
      <dsp:nvSpPr>
        <dsp:cNvPr id="0" name=""/>
        <dsp:cNvSpPr/>
      </dsp:nvSpPr>
      <dsp:spPr>
        <a:xfrm>
          <a:off x="4856815" y="3144671"/>
          <a:ext cx="1593654" cy="1555795"/>
        </a:xfrm>
        <a:prstGeom prst="ellipse">
          <a:avLst/>
        </a:prstGeom>
        <a:blipFill dpi="0" rotWithShape="0">
          <a:blip xmlns:r="http://schemas.openxmlformats.org/officeDocument/2006/relationships" r:embed="rId3">
            <a:extLst/>
          </a:blip>
          <a:srcRect/>
          <a:stretch>
            <a:fillRect/>
          </a:stretch>
        </a:blipFill>
        <a:ln w="25400" cap="flat" cmpd="sng" algn="ctr">
          <a:solidFill>
            <a:srgbClr val="9FA8A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2">
                  <a:lumMod val="10000"/>
                </a:schemeClr>
              </a:solidFill>
            </a:rPr>
            <a:t>Мониторинг функционала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090200" y="3372512"/>
        <a:ext cx="1126884" cy="1100113"/>
      </dsp:txXfrm>
    </dsp:sp>
    <dsp:sp modelId="{85FD75B6-FF9B-4663-866B-ECC319E6F79B}">
      <dsp:nvSpPr>
        <dsp:cNvPr id="0" name=""/>
        <dsp:cNvSpPr/>
      </dsp:nvSpPr>
      <dsp:spPr>
        <a:xfrm>
          <a:off x="1155209" y="3113391"/>
          <a:ext cx="1642819" cy="1588183"/>
        </a:xfrm>
        <a:prstGeom prst="ellipse">
          <a:avLst/>
        </a:prstGeom>
        <a:blipFill dpi="0" rotWithShape="0">
          <a:blip xmlns:r="http://schemas.openxmlformats.org/officeDocument/2006/relationships" r:embed="rId4">
            <a:extLst/>
          </a:blip>
          <a:srcRect/>
          <a:stretch>
            <a:fillRect/>
          </a:stretch>
        </a:blipFill>
        <a:ln w="25400" cap="flat" cmpd="sng" algn="ctr">
          <a:solidFill>
            <a:srgbClr val="9FA8A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2">
                  <a:lumMod val="10000"/>
                </a:schemeClr>
              </a:solidFill>
            </a:rPr>
            <a:t>Мониторинг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2">
                  <a:lumMod val="10000"/>
                </a:schemeClr>
              </a:solidFill>
            </a:rPr>
            <a:t>инфраструктуры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bg2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395794" y="3345975"/>
        <a:ext cx="1161649" cy="11230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FF58A-3CFA-41F2-9B0E-5677C6A4EFDC}">
      <dsp:nvSpPr>
        <dsp:cNvPr id="0" name=""/>
        <dsp:cNvSpPr/>
      </dsp:nvSpPr>
      <dsp:spPr>
        <a:xfrm>
          <a:off x="0" y="197107"/>
          <a:ext cx="8716514" cy="388516"/>
        </a:xfrm>
        <a:prstGeom prst="roundRect">
          <a:avLst/>
        </a:prstGeom>
        <a:solidFill>
          <a:srgbClr val="970B5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 smtClean="0"/>
            <a:t>Экономия и сроки</a:t>
          </a:r>
          <a:endParaRPr lang="ru-RU" sz="2000" u="none" kern="1200" dirty="0"/>
        </a:p>
      </dsp:txBody>
      <dsp:txXfrm>
        <a:off x="18966" y="216073"/>
        <a:ext cx="8678582" cy="350584"/>
      </dsp:txXfrm>
    </dsp:sp>
    <dsp:sp modelId="{CBD1C64E-9542-4E72-90FA-9CF11C76F701}">
      <dsp:nvSpPr>
        <dsp:cNvPr id="0" name=""/>
        <dsp:cNvSpPr/>
      </dsp:nvSpPr>
      <dsp:spPr>
        <a:xfrm>
          <a:off x="0" y="649874"/>
          <a:ext cx="8716514" cy="1386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749" tIns="17780" rIns="99568" bIns="17780" numCol="1" spcCol="1270" anchor="t" anchorCtr="0">
          <a:noAutofit/>
        </a:bodyPr>
        <a:lstStyle/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Используется ПО российской разработки, нет платы за лицензии и их поддержку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Нет необходимости в дорогостоящем персонале экспертного уровня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Нет платы за ИТ-инфраструктуру под мониторинг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Есть абонентская плата, зафиксированная в рублях, с возможностью оптимизации затрат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Сокращение времени простоя оборудования и ПО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Гарантированные сроки восстановления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sp:txBody>
      <dsp:txXfrm>
        <a:off x="0" y="649874"/>
        <a:ext cx="8716514" cy="1386045"/>
      </dsp:txXfrm>
    </dsp:sp>
    <dsp:sp modelId="{F898D7C3-3E8F-4003-9E40-D0DFB9889CB2}">
      <dsp:nvSpPr>
        <dsp:cNvPr id="0" name=""/>
        <dsp:cNvSpPr/>
      </dsp:nvSpPr>
      <dsp:spPr>
        <a:xfrm>
          <a:off x="0" y="1993985"/>
          <a:ext cx="8716514" cy="346744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Объективность</a:t>
          </a:r>
          <a:endParaRPr lang="ru-RU" sz="2000" kern="1200" dirty="0"/>
        </a:p>
      </dsp:txBody>
      <dsp:txXfrm>
        <a:off x="16927" y="2010912"/>
        <a:ext cx="8682660" cy="312890"/>
      </dsp:txXfrm>
    </dsp:sp>
    <dsp:sp modelId="{031B2C43-436C-4736-ABC4-EB284159AEF0}">
      <dsp:nvSpPr>
        <dsp:cNvPr id="0" name=""/>
        <dsp:cNvSpPr/>
      </dsp:nvSpPr>
      <dsp:spPr>
        <a:xfrm>
          <a:off x="0" y="2388397"/>
          <a:ext cx="8716514" cy="107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749" tIns="17780" rIns="99568" bIns="17780" numCol="1" spcCol="1270" anchor="t" anchorCtr="0">
          <a:noAutofit/>
        </a:bodyPr>
        <a:lstStyle/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Нет желания скрыть инциденты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Нет ограничений для мониторинга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Есть мониторинг функциональности и работоспособности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Полный спектр отчетности для различных ролей в организационной структуре заказчика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Есть мониторы для руководителей различных уровней и технических специалистов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sp:txBody>
      <dsp:txXfrm>
        <a:off x="0" y="2388397"/>
        <a:ext cx="8716514" cy="1076437"/>
      </dsp:txXfrm>
    </dsp:sp>
    <dsp:sp modelId="{80D954C8-A2C2-4295-8184-8535D2450FC3}">
      <dsp:nvSpPr>
        <dsp:cNvPr id="0" name=""/>
        <dsp:cNvSpPr/>
      </dsp:nvSpPr>
      <dsp:spPr>
        <a:xfrm>
          <a:off x="0" y="3525125"/>
          <a:ext cx="8716514" cy="352597"/>
        </a:xfrm>
        <a:prstGeom prst="roundRect">
          <a:avLst/>
        </a:prstGeom>
        <a:solidFill>
          <a:srgbClr val="9B7DB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Эффективность</a:t>
          </a:r>
          <a:endParaRPr lang="ru-RU" sz="2000" b="0" kern="1200" dirty="0"/>
        </a:p>
      </dsp:txBody>
      <dsp:txXfrm>
        <a:off x="17212" y="3542337"/>
        <a:ext cx="8682090" cy="318173"/>
      </dsp:txXfrm>
    </dsp:sp>
    <dsp:sp modelId="{4ED5D97B-4F5C-4D49-8955-3C49B65D299A}">
      <dsp:nvSpPr>
        <dsp:cNvPr id="0" name=""/>
        <dsp:cNvSpPr/>
      </dsp:nvSpPr>
      <dsp:spPr>
        <a:xfrm>
          <a:off x="0" y="3706252"/>
          <a:ext cx="8716514" cy="1215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749" tIns="17780" rIns="99568" bIns="17780" numCol="1" spcCol="1270" anchor="t" anchorCtr="0">
          <a:noAutofit/>
        </a:bodyPr>
        <a:lstStyle/>
        <a:p>
          <a:pPr marL="114300" lvl="1" indent="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400" b="0" kern="1200" dirty="0"/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Нет предела для масштабирования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Нет ограничений по территории охвата сервиса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Ускоренное решение инцидентов за счет экспертизы сервисного центра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Есть возможность отказаться от услуги или ее части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  <a:p>
          <a:pPr marL="244116" lvl="1" indent="-244116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DF0059"/>
            </a:buClr>
            <a:buFont typeface="Arial" panose="020B0604020202020204" pitchFamily="34" charset="0"/>
            <a:buChar char="••"/>
            <a:defRPr/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rPr>
            <a:t>Предупреждение и профилактика возможных аварийных ситуаций</a:t>
          </a:r>
          <a:endParaRPr lang="ru-RU" sz="1400" b="1" kern="1200" dirty="0">
            <a:solidFill>
              <a:schemeClr val="bg2">
                <a:lumMod val="10000"/>
              </a:schemeClr>
            </a:solidFill>
            <a:latin typeface="+mn-lt"/>
            <a:ea typeface="+mn-ea"/>
            <a:cs typeface="+mn-cs"/>
          </a:endParaRPr>
        </a:p>
      </dsp:txBody>
      <dsp:txXfrm>
        <a:off x="0" y="3706252"/>
        <a:ext cx="8716514" cy="1215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3BC54-6AC6-44F4-87A2-4E33652BA488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A4C7E-3692-4F13-BD43-F47F0C044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2423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D9B6993-5AF1-4667-96A9-C7B59D6C86D5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86658B5-5848-46BC-B142-49A2810F3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05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17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65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427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533400"/>
            <a:fld id="{68CB5A24-BB59-4876-870A-6567756CC0FB}" type="slidenum">
              <a:rPr lang="ru-RU" altLang="ru-RU" sz="1200">
                <a:latin typeface="Calibri" pitchFamily="34" charset="0"/>
              </a:rPr>
              <a:pPr algn="r" defTabSz="533400"/>
              <a:t>13</a:t>
            </a:fld>
            <a:endParaRPr lang="ru-RU" alt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130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4276" name="Номер слайда 3"/>
          <p:cNvSpPr txBox="1">
            <a:spLocks noGrp="1"/>
          </p:cNvSpPr>
          <p:nvPr/>
        </p:nvSpPr>
        <p:spPr bwMode="auto">
          <a:xfrm>
            <a:off x="3850443" y="9378825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533400"/>
            <a:fld id="{68CB5A24-BB59-4876-870A-6567756CC0FB}" type="slidenum">
              <a:rPr lang="ru-RU" altLang="ru-RU" sz="1200">
                <a:latin typeface="Calibri" pitchFamily="34" charset="0"/>
              </a:rPr>
              <a:pPr algn="r" defTabSz="533400"/>
              <a:t>14</a:t>
            </a:fld>
            <a:endParaRPr lang="ru-RU" alt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01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4276" name="Номер слайда 3"/>
          <p:cNvSpPr txBox="1">
            <a:spLocks noGrp="1"/>
          </p:cNvSpPr>
          <p:nvPr/>
        </p:nvSpPr>
        <p:spPr bwMode="auto">
          <a:xfrm>
            <a:off x="3850443" y="9378825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533400"/>
            <a:fld id="{68CB5A24-BB59-4876-870A-6567756CC0FB}" type="slidenum">
              <a:rPr lang="ru-RU" altLang="ru-RU" sz="1200">
                <a:latin typeface="Calibri" pitchFamily="34" charset="0"/>
              </a:rPr>
              <a:pPr algn="r" defTabSz="533400"/>
              <a:t>15</a:t>
            </a:fld>
            <a:endParaRPr lang="ru-RU" alt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30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270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569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72085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1185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14970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5044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471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6170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327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62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18797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4276" name="Номер слайда 3"/>
          <p:cNvSpPr txBox="1">
            <a:spLocks noGrp="1"/>
          </p:cNvSpPr>
          <p:nvPr/>
        </p:nvSpPr>
        <p:spPr bwMode="auto">
          <a:xfrm>
            <a:off x="3884614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533400"/>
            <a:fld id="{68CB5A24-BB59-4876-870A-6567756CC0FB}" type="slidenum">
              <a:rPr lang="ru-RU" altLang="ru-RU" sz="1200">
                <a:latin typeface="Calibri" pitchFamily="34" charset="0"/>
              </a:rPr>
              <a:pPr algn="r" defTabSz="533400"/>
              <a:t>10</a:t>
            </a:fld>
            <a:endParaRPr lang="ru-RU" alt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11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4276" name="Номер слайда 3"/>
          <p:cNvSpPr txBox="1">
            <a:spLocks noGrp="1"/>
          </p:cNvSpPr>
          <p:nvPr/>
        </p:nvSpPr>
        <p:spPr bwMode="auto">
          <a:xfrm>
            <a:off x="3884614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533400"/>
            <a:fld id="{68CB5A24-BB59-4876-870A-6567756CC0FB}" type="slidenum">
              <a:rPr lang="ru-RU" altLang="ru-RU" sz="1200">
                <a:latin typeface="Calibri" pitchFamily="34" charset="0"/>
              </a:rPr>
              <a:pPr algn="r" defTabSz="533400"/>
              <a:t>11</a:t>
            </a:fld>
            <a:endParaRPr lang="ru-RU" alt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797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9999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27F16-83F2-4363-ACA0-9205A3D84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3BFF2-0C66-4813-BEA2-B59016252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22"/>
          <p:cNvSpPr/>
          <p:nvPr userDrawn="1"/>
        </p:nvSpPr>
        <p:spPr>
          <a:xfrm>
            <a:off x="1130300" y="2057400"/>
            <a:ext cx="473075" cy="473075"/>
          </a:xfrm>
          <a:prstGeom prst="ellipse">
            <a:avLst/>
          </a:prstGeom>
          <a:solidFill>
            <a:srgbClr val="E50E63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23"/>
          <p:cNvSpPr/>
          <p:nvPr userDrawn="1"/>
        </p:nvSpPr>
        <p:spPr>
          <a:xfrm>
            <a:off x="1130300" y="5191125"/>
            <a:ext cx="473075" cy="473075"/>
          </a:xfrm>
          <a:prstGeom prst="ellipse">
            <a:avLst/>
          </a:prstGeom>
          <a:solidFill>
            <a:srgbClr val="E50E63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24"/>
          <p:cNvSpPr/>
          <p:nvPr userDrawn="1"/>
        </p:nvSpPr>
        <p:spPr>
          <a:xfrm>
            <a:off x="1130300" y="3587750"/>
            <a:ext cx="473075" cy="474663"/>
          </a:xfrm>
          <a:prstGeom prst="ellipse">
            <a:avLst/>
          </a:prstGeom>
          <a:solidFill>
            <a:srgbClr val="E50E63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744663" y="2079849"/>
            <a:ext cx="1379537" cy="367182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1744663" y="3626202"/>
            <a:ext cx="1379537" cy="367182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744663" y="5246497"/>
            <a:ext cx="1379537" cy="367182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1168617" y="5111750"/>
            <a:ext cx="496888" cy="58578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440698" y="1550988"/>
            <a:ext cx="4246102" cy="140335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3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440698" y="3110267"/>
            <a:ext cx="4246102" cy="140335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3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40698" y="4707271"/>
            <a:ext cx="4246102" cy="140335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3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1168617" y="3513027"/>
            <a:ext cx="496888" cy="58578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1168617" y="1975070"/>
            <a:ext cx="496888" cy="58578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D121E-0D05-4AD9-9FE0-1D0CD4290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1622426"/>
            <a:ext cx="7772400" cy="583363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5800" y="2394955"/>
            <a:ext cx="7772400" cy="36074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2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64063" y="200989"/>
            <a:ext cx="4122737" cy="930748"/>
          </a:xfrm>
        </p:spPr>
        <p:txBody>
          <a:bodyPr>
            <a:normAutofit/>
          </a:bodyPr>
          <a:lstStyle>
            <a:lvl1pPr marL="0" indent="0" algn="r">
              <a:buFont typeface="Arial"/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57475-4DB3-430D-A086-792584F34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Услуга мониторинга ИТ-инфраструктуры и приложений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BF543-C468-41BB-A4E3-68D4F31700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63" y="144463"/>
            <a:ext cx="412273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B1AC5-9D2E-4F9A-A18F-5386285EF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754063" y="477838"/>
            <a:ext cx="7707312" cy="56340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11113"/>
            <a:ext cx="5651500" cy="6884988"/>
          </a:xfrm>
          <a:prstGeom prst="rect">
            <a:avLst/>
          </a:prstGeom>
          <a:solidFill>
            <a:srgbClr val="DF00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11175" y="809625"/>
            <a:ext cx="29559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5626384" y="-11341"/>
            <a:ext cx="3517616" cy="6885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32727" y="3282004"/>
            <a:ext cx="2335932" cy="400996"/>
          </a:xfrm>
          <a:prstGeom prst="rect">
            <a:avLst/>
          </a:prstGeom>
          <a:noFill/>
        </p:spPr>
        <p:txBody>
          <a:bodyPr/>
          <a:lstStyle>
            <a:lvl1pPr algn="r">
              <a:defRPr sz="2150" b="0" spc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122412" y="3264025"/>
            <a:ext cx="1021588" cy="406400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tabLst>
                <a:tab pos="2428875" algn="l"/>
              </a:tabLst>
              <a:defRPr sz="2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11175" y="4476413"/>
            <a:ext cx="4916488" cy="909637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Click to edit Master text styles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1175" y="5633299"/>
            <a:ext cx="4916488" cy="46549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1175" y="6199166"/>
            <a:ext cx="4916488" cy="46549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651500" y="3263900"/>
            <a:ext cx="2402306" cy="419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 userDrawn="1"/>
        </p:nvSpPr>
        <p:spPr>
          <a:xfrm>
            <a:off x="0" y="0"/>
            <a:ext cx="3784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50E63"/>
              </a:solidFill>
            </a:endParaRPr>
          </a:p>
        </p:txBody>
      </p:sp>
      <p:cxnSp>
        <p:nvCxnSpPr>
          <p:cNvPr id="5" name="Straight Connector 14"/>
          <p:cNvCxnSpPr/>
          <p:nvPr userDrawn="1"/>
        </p:nvCxnSpPr>
        <p:spPr>
          <a:xfrm>
            <a:off x="3797300" y="0"/>
            <a:ext cx="0" cy="6858000"/>
          </a:xfrm>
          <a:prstGeom prst="line">
            <a:avLst/>
          </a:prstGeom>
          <a:ln w="190500" cmpd="sng">
            <a:solidFill>
              <a:srgbClr val="CB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0713" y="460375"/>
            <a:ext cx="455612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Picture Placeholder 2"/>
          <p:cNvSpPr>
            <a:spLocks noGrp="1"/>
          </p:cNvSpPr>
          <p:nvPr>
            <p:ph type="pic" idx="1"/>
          </p:nvPr>
        </p:nvSpPr>
        <p:spPr>
          <a:xfrm>
            <a:off x="3843855" y="1"/>
            <a:ext cx="530014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0713" y="3646665"/>
            <a:ext cx="3021012" cy="1760538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754063" y="477838"/>
            <a:ext cx="7707312" cy="56340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0" y="-11113"/>
            <a:ext cx="5651500" cy="6884988"/>
          </a:xfrm>
          <a:prstGeom prst="rect">
            <a:avLst/>
          </a:prstGeom>
          <a:solidFill>
            <a:srgbClr val="DF00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" y="809625"/>
            <a:ext cx="29559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0" y="-11113"/>
            <a:ext cx="5651500" cy="6884988"/>
          </a:xfrm>
          <a:prstGeom prst="rect">
            <a:avLst/>
          </a:prstGeom>
          <a:solidFill>
            <a:srgbClr val="DF00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11175" y="809625"/>
            <a:ext cx="29559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5626384" y="-11341"/>
            <a:ext cx="3517616" cy="6885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32727" y="3282004"/>
            <a:ext cx="2335932" cy="400996"/>
          </a:xfrm>
          <a:prstGeom prst="rect">
            <a:avLst/>
          </a:prstGeom>
          <a:noFill/>
        </p:spPr>
        <p:txBody>
          <a:bodyPr/>
          <a:lstStyle>
            <a:lvl1pPr algn="r">
              <a:defRPr sz="2150" b="0" spc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122412" y="3264025"/>
            <a:ext cx="1021588" cy="406400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tabLst>
                <a:tab pos="2428875" algn="l"/>
              </a:tabLst>
              <a:defRPr sz="2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11175" y="4476413"/>
            <a:ext cx="4916488" cy="909637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1175" y="5633299"/>
            <a:ext cx="4916488" cy="46549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1175" y="6199166"/>
            <a:ext cx="4916488" cy="46549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651500" y="3263900"/>
            <a:ext cx="2402306" cy="419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DF0059"/>
              </a:buClr>
              <a:defRPr/>
            </a:lvl1pPr>
            <a:lvl2pPr>
              <a:buClr>
                <a:srgbClr val="DF0059"/>
              </a:buClr>
              <a:defRPr>
                <a:solidFill>
                  <a:srgbClr val="020000"/>
                </a:solidFill>
              </a:defRPr>
            </a:lvl2pPr>
            <a:lvl3pPr>
              <a:buClr>
                <a:srgbClr val="DF0059"/>
              </a:buClr>
              <a:defRPr/>
            </a:lvl3pPr>
            <a:lvl4pPr>
              <a:buClr>
                <a:srgbClr val="DF0059"/>
              </a:buClr>
              <a:defRPr>
                <a:solidFill>
                  <a:srgbClr val="020000"/>
                </a:solidFill>
              </a:defRPr>
            </a:lvl4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</p:txBody>
      </p:sp>
      <p:sp>
        <p:nvSpPr>
          <p:cNvPr id="7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24DBE-A06D-49D7-BF4F-F7B98B5BE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0" y="0"/>
            <a:ext cx="3784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50E63"/>
              </a:solidFill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3797300" y="0"/>
            <a:ext cx="0" cy="6858000"/>
          </a:xfrm>
          <a:prstGeom prst="line">
            <a:avLst/>
          </a:prstGeom>
          <a:ln w="190500" cmpd="sng">
            <a:solidFill>
              <a:srgbClr val="CB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713" y="460375"/>
            <a:ext cx="455612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3784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50E63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97300" y="0"/>
            <a:ext cx="0" cy="6858000"/>
          </a:xfrm>
          <a:prstGeom prst="line">
            <a:avLst/>
          </a:prstGeom>
          <a:ln w="190500" cmpd="sng">
            <a:solidFill>
              <a:srgbClr val="CB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0713" y="460375"/>
            <a:ext cx="455612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Picture Placeholder 2"/>
          <p:cNvSpPr>
            <a:spLocks noGrp="1"/>
          </p:cNvSpPr>
          <p:nvPr>
            <p:ph type="pic" idx="1"/>
          </p:nvPr>
        </p:nvSpPr>
        <p:spPr>
          <a:xfrm>
            <a:off x="3843855" y="1"/>
            <a:ext cx="530014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0713" y="3646665"/>
            <a:ext cx="3021012" cy="1760538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9999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FE687-8776-4B46-AF84-E1ABB238C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DF0059"/>
              </a:buClr>
              <a:defRPr/>
            </a:lvl1pPr>
            <a:lvl2pPr>
              <a:buClr>
                <a:srgbClr val="DF0059"/>
              </a:buClr>
              <a:defRPr>
                <a:solidFill>
                  <a:srgbClr val="020000"/>
                </a:solidFill>
              </a:defRPr>
            </a:lvl2pPr>
            <a:lvl3pPr>
              <a:buClr>
                <a:srgbClr val="DF0059"/>
              </a:buClr>
              <a:defRPr/>
            </a:lvl3pPr>
            <a:lvl4pPr>
              <a:buClr>
                <a:srgbClr val="DF0059"/>
              </a:buClr>
              <a:defRPr>
                <a:solidFill>
                  <a:srgbClr val="020000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571E2-CE83-422F-B991-6A9E0F695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DF0059"/>
              </a:buClr>
              <a:defRPr/>
            </a:lvl1pPr>
            <a:lvl2pPr>
              <a:buClr>
                <a:srgbClr val="DF0059"/>
              </a:buClr>
              <a:defRPr>
                <a:solidFill>
                  <a:srgbClr val="020000"/>
                </a:solidFill>
              </a:defRPr>
            </a:lvl2pPr>
            <a:lvl3pPr>
              <a:buClr>
                <a:srgbClr val="DF0059"/>
              </a:buClr>
              <a:defRPr/>
            </a:lvl3pPr>
            <a:lvl4pPr>
              <a:buClr>
                <a:srgbClr val="DF0059"/>
              </a:buClr>
              <a:defRPr>
                <a:solidFill>
                  <a:srgbClr val="020000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3457B-149B-4FDD-B222-419DE2250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87521-3DA3-4F17-AB21-C87C44C6E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CD4A7-E279-4F3C-A6F8-9977892F3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606800" y="3175000"/>
            <a:ext cx="1930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Clr>
                <a:srgbClr val="DF0059"/>
              </a:buClr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rgbClr val="DF0059"/>
              </a:buClr>
              <a:defRPr sz="2400">
                <a:solidFill>
                  <a:srgbClr val="020000"/>
                </a:solidFill>
              </a:defRPr>
            </a:lvl1pPr>
            <a:lvl2pPr>
              <a:buClr>
                <a:srgbClr val="DF0059"/>
              </a:buClr>
              <a:defRPr sz="2000">
                <a:solidFill>
                  <a:srgbClr val="DF0059"/>
                </a:solidFill>
              </a:defRPr>
            </a:lvl2pPr>
            <a:lvl3pPr>
              <a:buClr>
                <a:srgbClr val="DF0059"/>
              </a:buClr>
              <a:defRPr sz="1800">
                <a:solidFill>
                  <a:srgbClr val="020000"/>
                </a:solidFill>
              </a:defRPr>
            </a:lvl3pPr>
            <a:lvl4pPr>
              <a:buClr>
                <a:srgbClr val="DF0059"/>
              </a:buClr>
              <a:defRPr sz="1600"/>
            </a:lvl4pPr>
            <a:lvl5pPr>
              <a:buClr>
                <a:srgbClr val="DF0059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Clr>
                <a:srgbClr val="DF0059"/>
              </a:buClr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Clr>
                <a:srgbClr val="DF0059"/>
              </a:buClr>
              <a:defRPr sz="2400">
                <a:solidFill>
                  <a:srgbClr val="020000"/>
                </a:solidFill>
              </a:defRPr>
            </a:lvl1pPr>
            <a:lvl2pPr>
              <a:buClr>
                <a:srgbClr val="DF0059"/>
              </a:buClr>
              <a:defRPr sz="2000"/>
            </a:lvl2pPr>
            <a:lvl3pPr>
              <a:buClr>
                <a:srgbClr val="DF0059"/>
              </a:buClr>
              <a:defRPr sz="1800">
                <a:solidFill>
                  <a:srgbClr val="020000"/>
                </a:solidFill>
              </a:defRPr>
            </a:lvl3pPr>
            <a:lvl4pPr>
              <a:buClr>
                <a:srgbClr val="DF0059"/>
              </a:buClr>
              <a:defRPr sz="1600"/>
            </a:lvl4pPr>
            <a:lvl5pPr>
              <a:buClr>
                <a:srgbClr val="DF0059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A886E-530B-4B8A-8C06-58FCF6432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86EFA-A636-4DC0-BED0-375DE2B0A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41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54151"/>
            <a:ext cx="5111750" cy="4641850"/>
          </a:xfrm>
        </p:spPr>
        <p:txBody>
          <a:bodyPr/>
          <a:lstStyle>
            <a:lvl1pPr>
              <a:buClr>
                <a:srgbClr val="DF0059"/>
              </a:buClr>
              <a:defRPr sz="3200">
                <a:solidFill>
                  <a:srgbClr val="DF0059"/>
                </a:solidFill>
              </a:defRPr>
            </a:lvl1pPr>
            <a:lvl2pPr>
              <a:buClr>
                <a:srgbClr val="DF0059"/>
              </a:buClr>
              <a:defRPr sz="2800">
                <a:solidFill>
                  <a:srgbClr val="020000"/>
                </a:solidFill>
              </a:defRPr>
            </a:lvl2pPr>
            <a:lvl3pPr>
              <a:buClr>
                <a:srgbClr val="DF0059"/>
              </a:buClr>
              <a:defRPr sz="2400">
                <a:solidFill>
                  <a:srgbClr val="020000"/>
                </a:solidFill>
              </a:defRPr>
            </a:lvl3pPr>
            <a:lvl4pPr>
              <a:buClr>
                <a:srgbClr val="DF0059"/>
              </a:buClr>
              <a:defRPr sz="2000">
                <a:solidFill>
                  <a:srgbClr val="020000"/>
                </a:solidFill>
              </a:defRPr>
            </a:lvl4pPr>
            <a:lvl5pPr>
              <a:buClr>
                <a:srgbClr val="DF0059"/>
              </a:buClr>
              <a:defRPr sz="2000">
                <a:solidFill>
                  <a:srgbClr val="02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616200"/>
            <a:ext cx="3008313" cy="3479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64063" y="144463"/>
            <a:ext cx="4122737" cy="1143000"/>
          </a:xfrm>
        </p:spPr>
        <p:txBody>
          <a:bodyPr anchor="ctr">
            <a:noAutofit/>
          </a:bodyPr>
          <a:lstStyle>
            <a:lvl1pPr algn="r">
              <a:defRPr sz="24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400">
                <a:solidFill>
                  <a:srgbClr val="FFFFFF"/>
                </a:solidFill>
              </a:defRPr>
            </a:lvl4pPr>
            <a:lvl5pPr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BD3F8-3A66-4336-A260-85C8443B9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4000"/>
            <a:ext cx="5486400" cy="320357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99999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64063" y="144463"/>
            <a:ext cx="4122737" cy="1142999"/>
          </a:xfrm>
        </p:spPr>
        <p:txBody>
          <a:bodyPr anchor="ctr">
            <a:normAutofit/>
          </a:bodyPr>
          <a:lstStyle>
            <a:lvl1pPr algn="r"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5079F-AD76-432B-B105-23E2EB409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DF0059"/>
              </a:buClr>
              <a:defRPr/>
            </a:lvl1pPr>
            <a:lvl2pPr>
              <a:buClr>
                <a:srgbClr val="DF0059"/>
              </a:buClr>
              <a:defRPr>
                <a:solidFill>
                  <a:srgbClr val="020000"/>
                </a:solidFill>
              </a:defRPr>
            </a:lvl2pPr>
            <a:lvl3pPr>
              <a:buClr>
                <a:srgbClr val="DF0059"/>
              </a:buClr>
              <a:defRPr/>
            </a:lvl3pPr>
            <a:lvl4pPr>
              <a:buClr>
                <a:srgbClr val="DF0059"/>
              </a:buClr>
              <a:defRPr>
                <a:solidFill>
                  <a:srgbClr val="020000"/>
                </a:solidFill>
              </a:defRPr>
            </a:lvl4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</p:txBody>
      </p:sp>
      <p:sp>
        <p:nvSpPr>
          <p:cNvPr id="7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62A93-5E09-458E-B902-C89DAAA0C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2DAC0-935F-4A59-8925-64054D0A9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22"/>
          <p:cNvSpPr/>
          <p:nvPr userDrawn="1"/>
        </p:nvSpPr>
        <p:spPr>
          <a:xfrm>
            <a:off x="1130300" y="2057400"/>
            <a:ext cx="473075" cy="473075"/>
          </a:xfrm>
          <a:prstGeom prst="ellipse">
            <a:avLst/>
          </a:prstGeom>
          <a:solidFill>
            <a:srgbClr val="E50E63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23"/>
          <p:cNvSpPr/>
          <p:nvPr userDrawn="1"/>
        </p:nvSpPr>
        <p:spPr>
          <a:xfrm>
            <a:off x="1130300" y="5191125"/>
            <a:ext cx="473075" cy="473075"/>
          </a:xfrm>
          <a:prstGeom prst="ellipse">
            <a:avLst/>
          </a:prstGeom>
          <a:solidFill>
            <a:srgbClr val="E50E63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24"/>
          <p:cNvSpPr/>
          <p:nvPr userDrawn="1"/>
        </p:nvSpPr>
        <p:spPr>
          <a:xfrm>
            <a:off x="1130300" y="3587750"/>
            <a:ext cx="473075" cy="474663"/>
          </a:xfrm>
          <a:prstGeom prst="ellipse">
            <a:avLst/>
          </a:prstGeom>
          <a:solidFill>
            <a:srgbClr val="E50E63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744663" y="2079849"/>
            <a:ext cx="1379537" cy="367182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1744663" y="3626202"/>
            <a:ext cx="1379537" cy="367182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744663" y="5246497"/>
            <a:ext cx="1379537" cy="367182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1168617" y="5111750"/>
            <a:ext cx="496888" cy="58578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440698" y="1550988"/>
            <a:ext cx="4246102" cy="140335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3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440698" y="3110267"/>
            <a:ext cx="4246102" cy="140335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3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440698" y="4707271"/>
            <a:ext cx="4246102" cy="140335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3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1168617" y="3513027"/>
            <a:ext cx="496888" cy="58578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1168617" y="1975070"/>
            <a:ext cx="496888" cy="58578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C115C-0F1B-4D64-988C-48A453700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1622426"/>
            <a:ext cx="7772400" cy="583363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5800" y="2394955"/>
            <a:ext cx="7772400" cy="36074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2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64063" y="144463"/>
            <a:ext cx="4122737" cy="1143000"/>
          </a:xfrm>
        </p:spPr>
        <p:txBody>
          <a:bodyPr anchor="ctr">
            <a:normAutofit/>
          </a:bodyPr>
          <a:lstStyle>
            <a:lvl1pPr marL="0" indent="0" algn="r">
              <a:buFont typeface="Arial"/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205BF-E77B-439A-8EE3-02CD585BB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7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7A5B0-C2F6-410C-B18E-6993738C5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</p:txBody>
      </p:sp>
      <p:sp>
        <p:nvSpPr>
          <p:cNvPr id="8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72A1E-89E1-487B-B955-8EE101016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606800" y="3175000"/>
            <a:ext cx="1930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Clr>
                <a:srgbClr val="DF0059"/>
              </a:buClr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rgbClr val="DF0059"/>
              </a:buClr>
              <a:defRPr sz="2400">
                <a:solidFill>
                  <a:srgbClr val="020000"/>
                </a:solidFill>
              </a:defRPr>
            </a:lvl1pPr>
            <a:lvl2pPr>
              <a:buClr>
                <a:srgbClr val="DF0059"/>
              </a:buClr>
              <a:defRPr sz="2000">
                <a:solidFill>
                  <a:srgbClr val="DF0059"/>
                </a:solidFill>
              </a:defRPr>
            </a:lvl2pPr>
            <a:lvl3pPr>
              <a:buClr>
                <a:srgbClr val="DF0059"/>
              </a:buClr>
              <a:defRPr sz="1800">
                <a:solidFill>
                  <a:srgbClr val="020000"/>
                </a:solidFill>
              </a:defRPr>
            </a:lvl3pPr>
            <a:lvl4pPr>
              <a:buClr>
                <a:srgbClr val="DF0059"/>
              </a:buClr>
              <a:defRPr sz="1600"/>
            </a:lvl4pPr>
            <a:lvl5pPr>
              <a:buClr>
                <a:srgbClr val="DF0059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Clr>
                <a:srgbClr val="DF0059"/>
              </a:buClr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Clr>
                <a:srgbClr val="DF0059"/>
              </a:buClr>
              <a:defRPr sz="2400">
                <a:solidFill>
                  <a:srgbClr val="020000"/>
                </a:solidFill>
              </a:defRPr>
            </a:lvl1pPr>
            <a:lvl2pPr>
              <a:buClr>
                <a:srgbClr val="DF0059"/>
              </a:buClr>
              <a:defRPr sz="2000"/>
            </a:lvl2pPr>
            <a:lvl3pPr>
              <a:buClr>
                <a:srgbClr val="DF0059"/>
              </a:buClr>
              <a:defRPr sz="1800">
                <a:solidFill>
                  <a:srgbClr val="020000"/>
                </a:solidFill>
              </a:defRPr>
            </a:lvl3pPr>
            <a:lvl4pPr>
              <a:buClr>
                <a:srgbClr val="DF0059"/>
              </a:buClr>
              <a:defRPr sz="1600"/>
            </a:lvl4pPr>
            <a:lvl5pPr>
              <a:buClr>
                <a:srgbClr val="DF0059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</p:txBody>
      </p:sp>
      <p:sp>
        <p:nvSpPr>
          <p:cNvPr id="10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1094C-B5F5-482E-AFF8-33B5C8881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1"/>
          <p:cNvSpPr>
            <a:spLocks noGrp="1"/>
          </p:cNvSpPr>
          <p:nvPr>
            <p:ph type="title"/>
          </p:nvPr>
        </p:nvSpPr>
        <p:spPr>
          <a:xfrm>
            <a:off x="4564142" y="143789"/>
            <a:ext cx="4122658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21C5A-6839-450C-98DB-DD44E2B39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1"/>
          <p:cNvSpPr txBox="1">
            <a:spLocks/>
          </p:cNvSpPr>
          <p:nvPr userDrawn="1"/>
        </p:nvSpPr>
        <p:spPr>
          <a:xfrm>
            <a:off x="4564063" y="144463"/>
            <a:ext cx="4122737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CLICK TO EDIT MASTER 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41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54151"/>
            <a:ext cx="5111750" cy="4641850"/>
          </a:xfrm>
        </p:spPr>
        <p:txBody>
          <a:bodyPr/>
          <a:lstStyle>
            <a:lvl1pPr>
              <a:buClr>
                <a:srgbClr val="DF0059"/>
              </a:buClr>
              <a:defRPr sz="3200">
                <a:solidFill>
                  <a:srgbClr val="DF0059"/>
                </a:solidFill>
              </a:defRPr>
            </a:lvl1pPr>
            <a:lvl2pPr>
              <a:buClr>
                <a:srgbClr val="DF0059"/>
              </a:buClr>
              <a:defRPr sz="2800">
                <a:solidFill>
                  <a:srgbClr val="020000"/>
                </a:solidFill>
              </a:defRPr>
            </a:lvl2pPr>
            <a:lvl3pPr>
              <a:buClr>
                <a:srgbClr val="DF0059"/>
              </a:buClr>
              <a:defRPr sz="2400">
                <a:solidFill>
                  <a:srgbClr val="020000"/>
                </a:solidFill>
              </a:defRPr>
            </a:lvl3pPr>
            <a:lvl4pPr>
              <a:buClr>
                <a:srgbClr val="DF0059"/>
              </a:buClr>
              <a:defRPr sz="2000">
                <a:solidFill>
                  <a:srgbClr val="020000"/>
                </a:solidFill>
              </a:defRPr>
            </a:lvl4pPr>
            <a:lvl5pPr>
              <a:buClr>
                <a:srgbClr val="DF0059"/>
              </a:buClr>
              <a:defRPr sz="2000">
                <a:solidFill>
                  <a:srgbClr val="02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616200"/>
            <a:ext cx="3008313" cy="3479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B7A15-6CE7-4E2B-A855-4952AEF2D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4000"/>
            <a:ext cx="5486400" cy="320357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99999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64063" y="219220"/>
            <a:ext cx="4122737" cy="937665"/>
          </a:xfrm>
        </p:spPr>
        <p:txBody>
          <a:bodyPr>
            <a:normAutofit/>
          </a:bodyPr>
          <a:lstStyle>
            <a:lvl1pPr algn="r"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1F66A-99DF-4BC0-B570-244258385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  <a:endParaRPr lang="ru-RU" smtClean="0"/>
          </a:p>
          <a:p>
            <a:pPr lvl="2"/>
            <a:r>
              <a:rPr lang="en-US" smtClean="0"/>
              <a:t>Third level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E11BBE-69D4-4B8A-BA53-C7A1056AD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28746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57200" y="287338"/>
            <a:ext cx="2963863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itle Placeholder 11"/>
          <p:cNvSpPr>
            <a:spLocks noGrp="1"/>
          </p:cNvSpPr>
          <p:nvPr>
            <p:ph type="title"/>
          </p:nvPr>
        </p:nvSpPr>
        <p:spPr bwMode="auto">
          <a:xfrm>
            <a:off x="4564063" y="144463"/>
            <a:ext cx="41227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9" r:id="rId2"/>
    <p:sldLayoutId id="2147483688" r:id="rId3"/>
    <p:sldLayoutId id="2147483687" r:id="rId4"/>
    <p:sldLayoutId id="2147483686" r:id="rId5"/>
    <p:sldLayoutId id="2147483704" r:id="rId6"/>
    <p:sldLayoutId id="2147483685" r:id="rId7"/>
    <p:sldLayoutId id="2147483705" r:id="rId8"/>
    <p:sldLayoutId id="2147483684" r:id="rId9"/>
    <p:sldLayoutId id="2147483683" r:id="rId10"/>
    <p:sldLayoutId id="2147483706" r:id="rId11"/>
    <p:sldLayoutId id="2147483682" r:id="rId12"/>
    <p:sldLayoutId id="2147483707" r:id="rId13"/>
    <p:sldLayoutId id="2147483703" r:id="rId14"/>
  </p:sldLayoutIdLst>
  <p:hf hdr="0" dt="0"/>
  <p:txStyles>
    <p:titleStyle>
      <a:lvl1pPr algn="r" defTabSz="457200" rtl="0" fontAlgn="base">
        <a:spcBef>
          <a:spcPct val="0"/>
        </a:spcBef>
        <a:spcAft>
          <a:spcPct val="0"/>
        </a:spcAft>
        <a:defRPr sz="2400" kern="1200">
          <a:solidFill>
            <a:srgbClr val="FFFFFF"/>
          </a:solidFill>
          <a:latin typeface="+mj-lt"/>
          <a:ea typeface="+mj-ea"/>
          <a:cs typeface="+mj-cs"/>
        </a:defRPr>
      </a:lvl1pPr>
      <a:lvl2pPr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2pPr>
      <a:lvl3pPr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3pPr>
      <a:lvl4pPr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4pPr>
      <a:lvl5pPr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9pPr>
    </p:titleStyle>
    <p:bodyStyle>
      <a:lvl1pPr algn="l" defTabSz="457200" rtl="0" fontAlgn="base">
        <a:spcBef>
          <a:spcPct val="20000"/>
        </a:spcBef>
        <a:spcAft>
          <a:spcPct val="0"/>
        </a:spcAft>
        <a:buClr>
          <a:srgbClr val="DF0059"/>
        </a:buClr>
        <a:buFont typeface="Arial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fontAlgn="base">
        <a:spcBef>
          <a:spcPct val="20000"/>
        </a:spcBef>
        <a:spcAft>
          <a:spcPct val="0"/>
        </a:spcAft>
        <a:buClr>
          <a:srgbClr val="DF0059"/>
        </a:buClr>
        <a:buFont typeface="Arial" charset="0"/>
        <a:buChar char="•"/>
        <a:defRPr sz="2800" kern="1200">
          <a:solidFill>
            <a:srgbClr val="020000"/>
          </a:solidFill>
          <a:latin typeface="+mn-lt"/>
          <a:ea typeface="+mn-ea"/>
          <a:cs typeface="+mn-cs"/>
        </a:defRPr>
      </a:lvl2pPr>
      <a:lvl3pPr marL="914400" algn="l" defTabSz="457200" rtl="0" fontAlgn="base">
        <a:spcBef>
          <a:spcPct val="20000"/>
        </a:spcBef>
        <a:spcAft>
          <a:spcPct val="0"/>
        </a:spcAft>
        <a:buClr>
          <a:srgbClr val="DF0059"/>
        </a:buClr>
        <a:buFont typeface="Lucida Grande CY"/>
        <a:defRPr sz="2400" kern="1200">
          <a:solidFill>
            <a:srgbClr val="020000"/>
          </a:solidFill>
          <a:latin typeface="+mn-lt"/>
          <a:ea typeface="+mn-ea"/>
          <a:cs typeface="+mn-cs"/>
        </a:defRPr>
      </a:lvl3pPr>
      <a:lvl4pPr marL="1165225" indent="1588" algn="l" defTabSz="609600" rtl="0" fontAlgn="base">
        <a:spcBef>
          <a:spcPct val="20000"/>
        </a:spcBef>
        <a:spcAft>
          <a:spcPct val="0"/>
        </a:spcAft>
        <a:buClr>
          <a:srgbClr val="DF0059"/>
        </a:buClr>
        <a:buFont typeface="Arial" charset="0"/>
        <a:defRPr sz="2000" kern="1200">
          <a:solidFill>
            <a:srgbClr val="02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2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2150" y="3236913"/>
            <a:ext cx="2336800" cy="446087"/>
          </a:xfrm>
          <a:prstGeom prst="rect">
            <a:avLst/>
          </a:prstGeom>
          <a:noFill/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2150" b="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mtClean="0"/>
              <a:t>ОТКРЫВАЕМ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84550" y="3389313"/>
            <a:ext cx="2336800" cy="446087"/>
          </a:xfrm>
          <a:prstGeom prst="rect">
            <a:avLst/>
          </a:prstGeom>
          <a:noFill/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2150" b="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mtClean="0"/>
              <a:t>ОТКРЫВАЕМ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36950" y="3541713"/>
            <a:ext cx="2336800" cy="446087"/>
          </a:xfrm>
          <a:prstGeom prst="rect">
            <a:avLst/>
          </a:prstGeom>
          <a:noFill/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2150" b="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mtClean="0"/>
              <a:t>ОТКРЫВАЕМ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9" r:id="rId2"/>
    <p:sldLayoutId id="2147483710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2150" y="3236913"/>
            <a:ext cx="2336800" cy="446087"/>
          </a:xfrm>
          <a:prstGeom prst="rect">
            <a:avLst/>
          </a:prstGeom>
          <a:noFill/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2150" b="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mtClean="0"/>
              <a:t>ОТКРЫВАЕМ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84550" y="3389313"/>
            <a:ext cx="2336800" cy="446087"/>
          </a:xfrm>
          <a:prstGeom prst="rect">
            <a:avLst/>
          </a:prstGeom>
          <a:noFill/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2150" b="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mtClean="0"/>
              <a:t>ОТКРЫВАЕМ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36950" y="3541713"/>
            <a:ext cx="2336800" cy="446087"/>
          </a:xfrm>
          <a:prstGeom prst="rect">
            <a:avLst/>
          </a:prstGeom>
          <a:noFill/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2150" b="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mtClean="0"/>
              <a:t>ОТКРЫВАЕМ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11" r:id="rId2"/>
    <p:sldLayoutId id="2147483712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  <a:endParaRPr lang="ru-RU" smtClean="0"/>
          </a:p>
          <a:p>
            <a:pPr lvl="2"/>
            <a:r>
              <a:rPr lang="en-US" smtClean="0"/>
              <a:t>Third level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1500C7-8C6A-436D-AE8C-D2B3F2301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28746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83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7200" y="287338"/>
            <a:ext cx="2963863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itle Placeholder 11"/>
          <p:cNvSpPr>
            <a:spLocks noGrp="1"/>
          </p:cNvSpPr>
          <p:nvPr>
            <p:ph type="title"/>
          </p:nvPr>
        </p:nvSpPr>
        <p:spPr bwMode="auto">
          <a:xfrm>
            <a:off x="4564063" y="144463"/>
            <a:ext cx="41227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700" r:id="rId3"/>
    <p:sldLayoutId id="2147483699" r:id="rId4"/>
    <p:sldLayoutId id="2147483698" r:id="rId5"/>
    <p:sldLayoutId id="2147483713" r:id="rId6"/>
    <p:sldLayoutId id="2147483697" r:id="rId7"/>
    <p:sldLayoutId id="2147483696" r:id="rId8"/>
    <p:sldLayoutId id="2147483695" r:id="rId9"/>
    <p:sldLayoutId id="2147483694" r:id="rId10"/>
    <p:sldLayoutId id="2147483714" r:id="rId11"/>
    <p:sldLayoutId id="2147483693" r:id="rId12"/>
  </p:sldLayoutIdLst>
  <p:hf hdr="0" dt="0"/>
  <p:txStyles>
    <p:titleStyle>
      <a:lvl1pPr algn="r" defTabSz="457200" rtl="0" fontAlgn="base">
        <a:spcBef>
          <a:spcPct val="0"/>
        </a:spcBef>
        <a:spcAft>
          <a:spcPct val="0"/>
        </a:spcAft>
        <a:defRPr sz="2400" kern="1200">
          <a:solidFill>
            <a:srgbClr val="FFFFFF"/>
          </a:solidFill>
          <a:latin typeface="+mj-lt"/>
          <a:ea typeface="+mj-ea"/>
          <a:cs typeface="+mj-cs"/>
        </a:defRPr>
      </a:lvl1pPr>
      <a:lvl2pPr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2pPr>
      <a:lvl3pPr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3pPr>
      <a:lvl4pPr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4pPr>
      <a:lvl5pPr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9pPr>
    </p:titleStyle>
    <p:bodyStyle>
      <a:lvl1pPr algn="l" defTabSz="457200" rtl="0" fontAlgn="base">
        <a:spcBef>
          <a:spcPct val="20000"/>
        </a:spcBef>
        <a:spcAft>
          <a:spcPct val="0"/>
        </a:spcAft>
        <a:buClr>
          <a:srgbClr val="DF0059"/>
        </a:buClr>
        <a:buFont typeface="Arial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fontAlgn="base">
        <a:spcBef>
          <a:spcPct val="20000"/>
        </a:spcBef>
        <a:spcAft>
          <a:spcPct val="0"/>
        </a:spcAft>
        <a:buClr>
          <a:srgbClr val="DF0059"/>
        </a:buClr>
        <a:buFont typeface="Arial" charset="0"/>
        <a:buChar char="•"/>
        <a:defRPr sz="2800" kern="1200">
          <a:solidFill>
            <a:srgbClr val="020000"/>
          </a:solidFill>
          <a:latin typeface="+mn-lt"/>
          <a:ea typeface="+mn-ea"/>
          <a:cs typeface="+mn-cs"/>
        </a:defRPr>
      </a:lvl2pPr>
      <a:lvl3pPr marL="914400" algn="l" defTabSz="457200" rtl="0" fontAlgn="base">
        <a:spcBef>
          <a:spcPct val="20000"/>
        </a:spcBef>
        <a:spcAft>
          <a:spcPct val="0"/>
        </a:spcAft>
        <a:buClr>
          <a:srgbClr val="DF0059"/>
        </a:buClr>
        <a:buFont typeface="Lucida Grande CY"/>
        <a:defRPr sz="2400" kern="1200">
          <a:solidFill>
            <a:srgbClr val="020000"/>
          </a:solidFill>
          <a:latin typeface="+mn-lt"/>
          <a:ea typeface="+mn-ea"/>
          <a:cs typeface="+mn-cs"/>
        </a:defRPr>
      </a:lvl3pPr>
      <a:lvl4pPr marL="1165225" indent="1588" algn="l" defTabSz="609600" rtl="0" fontAlgn="base">
        <a:spcBef>
          <a:spcPct val="20000"/>
        </a:spcBef>
        <a:spcAft>
          <a:spcPct val="0"/>
        </a:spcAft>
        <a:buClr>
          <a:srgbClr val="DF0059"/>
        </a:buClr>
        <a:buFont typeface="Arial" charset="0"/>
        <a:defRPr sz="2000" kern="1200">
          <a:solidFill>
            <a:srgbClr val="02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2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8121650" y="3263900"/>
            <a:ext cx="1022350" cy="406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chemeClr val="bg1"/>
                </a:solidFill>
              </a:rPr>
              <a:t>OPEN</a:t>
            </a:r>
          </a:p>
        </p:txBody>
      </p:sp>
      <p:pic>
        <p:nvPicPr>
          <p:cNvPr id="38913" name="Picture Placeholder 8" descr="1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4471"/>
          <a:stretch>
            <a:fillRect/>
          </a:stretch>
        </p:blipFill>
        <p:spPr bwMode="auto">
          <a:xfrm>
            <a:off x="5626100" y="-11113"/>
            <a:ext cx="3517900" cy="6884988"/>
          </a:xfrm>
          <a:noFill/>
          <a:ln>
            <a:miter lim="800000"/>
            <a:headEnd/>
            <a:tailEnd/>
          </a:ln>
        </p:spPr>
      </p:pic>
      <p:sp>
        <p:nvSpPr>
          <p:cNvPr id="38914" name="Text Placeholder 4"/>
          <p:cNvSpPr>
            <a:spLocks noGrp="1"/>
          </p:cNvSpPr>
          <p:nvPr>
            <p:ph type="body" sz="quarter" idx="12"/>
          </p:nvPr>
        </p:nvSpPr>
        <p:spPr bwMode="auto">
          <a:xfrm>
            <a:off x="88900" y="4457700"/>
            <a:ext cx="5537200" cy="909638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3600"/>
              </a:lnSpc>
            </a:pPr>
            <a:r>
              <a:rPr lang="ru-RU" dirty="0"/>
              <a:t>Услуга мониторинга ИТ-инфраструктуры и приложений</a:t>
            </a:r>
          </a:p>
          <a:p>
            <a:endParaRPr lang="en-US" dirty="0" smtClean="0"/>
          </a:p>
        </p:txBody>
      </p:sp>
      <p:sp>
        <p:nvSpPr>
          <p:cNvPr id="38916" name="Title 2"/>
          <p:cNvSpPr>
            <a:spLocks noGrp="1"/>
          </p:cNvSpPr>
          <p:nvPr>
            <p:ph type="title"/>
          </p:nvPr>
        </p:nvSpPr>
        <p:spPr bwMode="auto">
          <a:xfrm>
            <a:off x="3232150" y="3263900"/>
            <a:ext cx="2336800" cy="4016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100" dirty="0" smtClean="0"/>
              <a:t>ИНТЕГРАЦИЯ</a:t>
            </a:r>
            <a:endParaRPr lang="en-US" sz="2100" dirty="0" smtClean="0"/>
          </a:p>
        </p:txBody>
      </p:sp>
      <p:sp>
        <p:nvSpPr>
          <p:cNvPr id="38918" name="Text Placeholder 7"/>
          <p:cNvSpPr>
            <a:spLocks noGrp="1"/>
          </p:cNvSpPr>
          <p:nvPr>
            <p:ph type="body" sz="quarter" idx="15"/>
          </p:nvPr>
        </p:nvSpPr>
        <p:spPr bwMode="auto">
          <a:xfrm>
            <a:off x="5651500" y="3263900"/>
            <a:ext cx="2401888" cy="4191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solidFill>
                  <a:schemeClr val="tx1"/>
                </a:solidFill>
              </a:rPr>
              <a:t>ИННОВАЦИЙ</a:t>
            </a:r>
            <a:endParaRPr 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5584699" y="265334"/>
            <a:ext cx="3552747" cy="81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105" tIns="39053" rIns="78105" bIns="39053">
            <a:spAutoFit/>
          </a:bodyPr>
          <a:lstStyle/>
          <a:p>
            <a:pPr algn="r" defTabSz="455244"/>
            <a:r>
              <a:rPr lang="ru-RU" altLang="ru-RU" sz="2392" dirty="0">
                <a:solidFill>
                  <a:schemeClr val="bg1"/>
                </a:solidFill>
              </a:rPr>
              <a:t>Компоненты </a:t>
            </a:r>
            <a:r>
              <a:rPr lang="en-US" altLang="ru-RU" sz="2392" dirty="0">
                <a:solidFill>
                  <a:schemeClr val="bg1"/>
                </a:solidFill>
              </a:rPr>
              <a:t>OT-Monix</a:t>
            </a:r>
            <a:r>
              <a:rPr lang="ru-RU" altLang="ru-RU" sz="2392" dirty="0">
                <a:solidFill>
                  <a:schemeClr val="bg1"/>
                </a:solidFill>
              </a:rPr>
              <a:t>.</a:t>
            </a:r>
            <a:endParaRPr lang="en-US" altLang="ru-RU" sz="2392" dirty="0">
              <a:solidFill>
                <a:schemeClr val="bg1"/>
              </a:solidFill>
            </a:endParaRPr>
          </a:p>
          <a:p>
            <a:pPr algn="r" defTabSz="455244"/>
            <a:r>
              <a:rPr lang="ru-RU" altLang="ru-RU" sz="2392" dirty="0">
                <a:solidFill>
                  <a:schemeClr val="bg1"/>
                </a:solidFill>
              </a:rPr>
              <a:t>ПО с открытым кодом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070" y="1625246"/>
            <a:ext cx="6089095" cy="4636319"/>
          </a:xfrm>
          <a:prstGeom prst="rect">
            <a:avLst/>
          </a:prstGeom>
        </p:spPr>
        <p:txBody>
          <a:bodyPr wrap="square" lIns="91362" tIns="45681" rIns="91362" bIns="45681">
            <a:spAutoFit/>
          </a:bodyPr>
          <a:lstStyle/>
          <a:p>
            <a:pPr marL="243918" indent="-243918">
              <a:lnSpc>
                <a:spcPct val="120000"/>
              </a:lnSpc>
              <a:spcBef>
                <a:spcPct val="20000"/>
              </a:spcBef>
              <a:buClr>
                <a:srgbClr val="DF0059"/>
              </a:buClr>
              <a:buFont typeface="Arial" panose="020B0604020202020204" pitchFamily="34" charset="0"/>
              <a:buChar char="•"/>
            </a:pPr>
            <a:r>
              <a:rPr lang="ru-RU" sz="1965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Zabbix</a:t>
            </a:r>
          </a:p>
          <a:p>
            <a:pPr algn="just">
              <a:lnSpc>
                <a:spcPct val="120000"/>
              </a:lnSpc>
            </a:pPr>
            <a:r>
              <a:rPr lang="ru-RU" sz="1623" dirty="0">
                <a:solidFill>
                  <a:srgbClr val="080003"/>
                </a:solidFill>
              </a:rPr>
              <a:t>Используется в качестве ядра сбора данных и генерации оповещений при выходе контролируемых параметров за пределы заданных значений</a:t>
            </a:r>
          </a:p>
          <a:p>
            <a:pPr>
              <a:lnSpc>
                <a:spcPct val="120000"/>
              </a:lnSpc>
            </a:pPr>
            <a:endParaRPr lang="ru-RU" dirty="0"/>
          </a:p>
          <a:p>
            <a:pPr marL="243918" indent="-243918">
              <a:lnSpc>
                <a:spcPct val="120000"/>
              </a:lnSpc>
              <a:spcBef>
                <a:spcPct val="20000"/>
              </a:spcBef>
              <a:buClr>
                <a:srgbClr val="DF0059"/>
              </a:buClr>
              <a:buFont typeface="Arial" panose="020B0604020202020204" pitchFamily="34" charset="0"/>
              <a:buChar char="•"/>
            </a:pPr>
            <a:r>
              <a:rPr lang="ru-RU" sz="1965" b="1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MySQL</a:t>
            </a:r>
            <a:endParaRPr lang="ru-RU" sz="1965" b="1" dirty="0">
              <a:solidFill>
                <a:schemeClr val="bg2">
                  <a:lumMod val="10000"/>
                </a:schemeClr>
              </a:solidFill>
              <a:latin typeface="+mn-lt"/>
              <a:cs typeface="+mn-cs"/>
            </a:endParaRPr>
          </a:p>
          <a:p>
            <a:pPr algn="just">
              <a:lnSpc>
                <a:spcPct val="120000"/>
              </a:lnSpc>
            </a:pPr>
            <a:r>
              <a:rPr lang="ru-RU" sz="1623" dirty="0">
                <a:solidFill>
                  <a:srgbClr val="080003"/>
                </a:solidFill>
              </a:rPr>
              <a:t>Используется в качестве СУБД, хранящей данные, собираемые системой мониторинга.</a:t>
            </a:r>
          </a:p>
          <a:p>
            <a:pPr>
              <a:lnSpc>
                <a:spcPct val="120000"/>
              </a:lnSpc>
            </a:pPr>
            <a:endParaRPr lang="ru-RU" dirty="0"/>
          </a:p>
          <a:p>
            <a:pPr marL="243918" indent="-243918">
              <a:lnSpc>
                <a:spcPct val="120000"/>
              </a:lnSpc>
              <a:spcBef>
                <a:spcPct val="20000"/>
              </a:spcBef>
              <a:buClr>
                <a:srgbClr val="DF0059"/>
              </a:buClr>
              <a:buFont typeface="Arial" panose="020B0604020202020204" pitchFamily="34" charset="0"/>
              <a:buChar char="•"/>
            </a:pPr>
            <a:r>
              <a:rPr lang="ru-RU" sz="1965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Pentaho</a:t>
            </a:r>
          </a:p>
          <a:p>
            <a:pPr algn="just">
              <a:lnSpc>
                <a:spcPct val="120000"/>
              </a:lnSpc>
            </a:pPr>
            <a:r>
              <a:rPr lang="ru-RU" sz="1623" dirty="0">
                <a:solidFill>
                  <a:srgbClr val="080003"/>
                </a:solidFill>
              </a:rPr>
              <a:t>Используется для генерации отчётов на основе собранных данных мониторинга. Кроме стандартного набора отчётов, могут быть разработаны отчёты именно в том виде и с набором параметров, которые нужны заказчику.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194" y="2035797"/>
            <a:ext cx="2233219" cy="930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194" y="3246505"/>
            <a:ext cx="1628161" cy="1188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61" y="4995128"/>
            <a:ext cx="1264621" cy="126643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BF543-C468-41BB-A4E3-68D4F31700D9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Услуга мониторинга ИТ-инфраструктуры и приложений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108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070" y="1263963"/>
            <a:ext cx="7108194" cy="5293935"/>
          </a:xfrm>
          <a:prstGeom prst="rect">
            <a:avLst/>
          </a:prstGeom>
        </p:spPr>
        <p:txBody>
          <a:bodyPr wrap="square" lIns="91362" tIns="45681" rIns="91362" bIns="45681">
            <a:spAutoFit/>
          </a:bodyPr>
          <a:lstStyle/>
          <a:p>
            <a:pPr marL="243918" indent="-243918">
              <a:lnSpc>
                <a:spcPct val="120000"/>
              </a:lnSpc>
              <a:spcBef>
                <a:spcPct val="20000"/>
              </a:spcBef>
              <a:buClr>
                <a:srgbClr val="DF0059"/>
              </a:buClr>
              <a:buFont typeface="Arial" panose="020B0604020202020204" pitchFamily="34" charset="0"/>
              <a:buChar char="•"/>
            </a:pPr>
            <a:r>
              <a:rPr lang="ru-RU" sz="1965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Система расчета интегрального показателя качества</a:t>
            </a:r>
          </a:p>
          <a:p>
            <a:pPr algn="just">
              <a:lnSpc>
                <a:spcPct val="120000"/>
              </a:lnSpc>
            </a:pPr>
            <a:r>
              <a:rPr lang="ru-RU" sz="1623" dirty="0">
                <a:solidFill>
                  <a:srgbClr val="080003"/>
                </a:solidFill>
              </a:rPr>
              <a:t>Используется для расчёта интегрального показателя, который позволяет в процентном эквиваленте оценить качество сервиса, предоставляемого системой, что в свою очередь позволяет проактивно реагировать на возможные инциденты.</a:t>
            </a:r>
          </a:p>
          <a:p>
            <a:pPr marL="243918" indent="-243918">
              <a:lnSpc>
                <a:spcPct val="120000"/>
              </a:lnSpc>
              <a:spcBef>
                <a:spcPct val="20000"/>
              </a:spcBef>
              <a:buClr>
                <a:srgbClr val="DF0059"/>
              </a:buClr>
              <a:buFont typeface="Arial" panose="020B0604020202020204" pitchFamily="34" charset="0"/>
              <a:buChar char="•"/>
            </a:pPr>
            <a:r>
              <a:rPr lang="ru-RU" sz="1965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«Движок» функционального тестирования</a:t>
            </a:r>
          </a:p>
          <a:p>
            <a:pPr algn="just">
              <a:lnSpc>
                <a:spcPct val="120000"/>
              </a:lnSpc>
            </a:pPr>
            <a:r>
              <a:rPr lang="ru-RU" sz="1623" dirty="0">
                <a:solidFill>
                  <a:srgbClr val="080003"/>
                </a:solidFill>
              </a:rPr>
              <a:t>Используется для тестирования (по сценарию) функционала и сервиса предоставляемого информационными системами.</a:t>
            </a:r>
          </a:p>
          <a:p>
            <a:pPr marL="243918" indent="-243918">
              <a:lnSpc>
                <a:spcPct val="120000"/>
              </a:lnSpc>
              <a:spcBef>
                <a:spcPct val="20000"/>
              </a:spcBef>
              <a:buClr>
                <a:srgbClr val="DF0059"/>
              </a:buClr>
              <a:buFont typeface="Arial" panose="020B0604020202020204" pitchFamily="34" charset="0"/>
              <a:buChar char="•"/>
            </a:pPr>
            <a:r>
              <a:rPr lang="ru-RU" sz="1965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Пользовательский интерфейс системы мониторинга</a:t>
            </a:r>
          </a:p>
          <a:p>
            <a:pPr algn="just">
              <a:lnSpc>
                <a:spcPct val="120000"/>
              </a:lnSpc>
            </a:pPr>
            <a:r>
              <a:rPr lang="ru-RU" sz="1623" dirty="0">
                <a:solidFill>
                  <a:srgbClr val="080003"/>
                </a:solidFill>
              </a:rPr>
              <a:t>Используется в качестве интерфейса системы мониторинга, сделанный в том виде, в каком он удобен заказчику. Может быть разработан отдельно для каждого заказчика в соответствии с его потребностями и желаниями.</a:t>
            </a:r>
          </a:p>
          <a:p>
            <a:pPr marL="243918" indent="-243918">
              <a:lnSpc>
                <a:spcPct val="120000"/>
              </a:lnSpc>
              <a:spcBef>
                <a:spcPct val="20000"/>
              </a:spcBef>
              <a:buClr>
                <a:srgbClr val="DF0059"/>
              </a:buClr>
              <a:buFont typeface="Arial" panose="020B0604020202020204" pitchFamily="34" charset="0"/>
              <a:buChar char="•"/>
            </a:pPr>
            <a:r>
              <a:rPr lang="ru-RU" sz="1965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Модуль интеграции с </a:t>
            </a:r>
            <a:r>
              <a:rPr lang="en-US" sz="1965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ServiceDesk </a:t>
            </a:r>
          </a:p>
          <a:p>
            <a:pPr algn="just">
              <a:lnSpc>
                <a:spcPct val="120000"/>
              </a:lnSpc>
            </a:pPr>
            <a:r>
              <a:rPr lang="ru-RU" sz="1623" dirty="0">
                <a:solidFill>
                  <a:srgbClr val="080003"/>
                </a:solidFill>
              </a:rPr>
              <a:t>Используется для автоматического открытия заявок в системе Service Desk заказчика при регистрации инцидентов системой мониторинга.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787821" y="254999"/>
            <a:ext cx="4349624" cy="81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105" tIns="39053" rIns="78105" bIns="39053">
            <a:spAutoFit/>
          </a:bodyPr>
          <a:lstStyle/>
          <a:p>
            <a:pPr algn="r" defTabSz="455244"/>
            <a:r>
              <a:rPr lang="ru-RU" altLang="ru-RU" sz="2392" dirty="0">
                <a:solidFill>
                  <a:schemeClr val="bg1"/>
                </a:solidFill>
              </a:rPr>
              <a:t>Компоненты </a:t>
            </a:r>
            <a:r>
              <a:rPr lang="en-US" altLang="ru-RU" sz="2392" dirty="0">
                <a:solidFill>
                  <a:schemeClr val="bg1"/>
                </a:solidFill>
              </a:rPr>
              <a:t>OT-Monix</a:t>
            </a:r>
            <a:r>
              <a:rPr lang="ru-RU" altLang="ru-RU" sz="2392" dirty="0">
                <a:solidFill>
                  <a:schemeClr val="bg1"/>
                </a:solidFill>
              </a:rPr>
              <a:t>.</a:t>
            </a:r>
            <a:endParaRPr lang="en-US" altLang="ru-RU" sz="2392" dirty="0">
              <a:solidFill>
                <a:schemeClr val="bg1"/>
              </a:solidFill>
            </a:endParaRPr>
          </a:p>
          <a:p>
            <a:pPr algn="r" defTabSz="455244"/>
            <a:r>
              <a:rPr lang="ru-RU" altLang="ru-RU" sz="2392" dirty="0">
                <a:solidFill>
                  <a:schemeClr val="bg1"/>
                </a:solidFill>
              </a:rPr>
              <a:t> ПО собственной разработки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264" y="3056972"/>
            <a:ext cx="1707915" cy="170791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BF543-C468-41BB-A4E3-68D4F31700D9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altLang="ru-RU" dirty="0" smtClean="0"/>
              <a:t>Услуга мониторинга ИТ-инфраструктуры и приложений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155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577035" y="204966"/>
            <a:ext cx="4560411" cy="88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392" dirty="0">
                <a:solidFill>
                  <a:schemeClr val="bg1"/>
                </a:solidFill>
                <a:latin typeface="+mj-lt"/>
              </a:rPr>
              <a:t>Функциональный</a:t>
            </a:r>
            <a:r>
              <a:rPr lang="ru-RU" sz="2734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392" dirty="0">
                <a:solidFill>
                  <a:schemeClr val="bg1"/>
                </a:solidFill>
                <a:latin typeface="+mj-lt"/>
              </a:rPr>
              <a:t>мониторинг.</a:t>
            </a:r>
          </a:p>
          <a:p>
            <a:pPr algn="r"/>
            <a:r>
              <a:rPr lang="ru-RU" sz="2392" dirty="0">
                <a:solidFill>
                  <a:schemeClr val="bg1"/>
                </a:solidFill>
                <a:latin typeface="+mj-lt"/>
              </a:rPr>
              <a:t>Пример сценария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" y="1284265"/>
            <a:ext cx="8776156" cy="557373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9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ижний колонтитул 5"/>
          <p:cNvSpPr txBox="1">
            <a:spLocks/>
          </p:cNvSpPr>
          <p:nvPr/>
        </p:nvSpPr>
        <p:spPr bwMode="auto">
          <a:xfrm>
            <a:off x="3095625" y="6356350"/>
            <a:ext cx="36512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455613"/>
            <a:r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t>Услуга мониторинга государственных ИТ- сервисов</a:t>
            </a:r>
            <a:endParaRPr lang="en-US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53252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22788"/>
            <a:ext cx="787717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489075"/>
            <a:ext cx="390207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31" y="1489075"/>
            <a:ext cx="4769982" cy="2976406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7035" y="204966"/>
            <a:ext cx="4560411" cy="88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392" dirty="0">
                <a:solidFill>
                  <a:schemeClr val="bg1"/>
                </a:solidFill>
                <a:latin typeface="+mj-lt"/>
              </a:rPr>
              <a:t>Функциональный</a:t>
            </a:r>
            <a:r>
              <a:rPr lang="ru-RU" sz="2734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392" dirty="0">
                <a:solidFill>
                  <a:schemeClr val="bg1"/>
                </a:solidFill>
                <a:latin typeface="+mj-lt"/>
              </a:rPr>
              <a:t>мониторинг.</a:t>
            </a:r>
          </a:p>
          <a:p>
            <a:pPr algn="r"/>
            <a:r>
              <a:rPr lang="ru-RU" sz="2392" dirty="0" smtClean="0">
                <a:solidFill>
                  <a:schemeClr val="bg1"/>
                </a:solidFill>
                <a:latin typeface="+mj-lt"/>
              </a:rPr>
              <a:t>Пример работы</a:t>
            </a:r>
            <a:endParaRPr lang="ru-RU" sz="2392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BF543-C468-41BB-A4E3-68D4F31700D9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029075" y="217488"/>
            <a:ext cx="5024438" cy="81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172" tIns="39086" rIns="78172" bIns="39086">
            <a:spAutoFit/>
          </a:bodyPr>
          <a:lstStyle/>
          <a:p>
            <a:pPr algn="r" defTabSz="455613"/>
            <a:r>
              <a:rPr lang="ru-RU" altLang="ru-RU" sz="2400" dirty="0" smtClean="0">
                <a:solidFill>
                  <a:schemeClr val="bg1"/>
                </a:solidFill>
              </a:rPr>
              <a:t>Интегральные показатели</a:t>
            </a:r>
          </a:p>
          <a:p>
            <a:pPr algn="r" defTabSz="455613"/>
            <a:r>
              <a:rPr lang="ru-RU" altLang="ru-RU" sz="2400" dirty="0" smtClean="0">
                <a:solidFill>
                  <a:schemeClr val="bg1"/>
                </a:solidFill>
              </a:rPr>
              <a:t>качества работы ИС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BF543-C468-41BB-A4E3-68D4F31700D9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pic>
        <p:nvPicPr>
          <p:cNvPr id="1026" name="Рисунок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28" y="2217013"/>
            <a:ext cx="6371543" cy="281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2217" y="1422148"/>
            <a:ext cx="3484031" cy="4078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r>
              <a:rPr lang="ru-RU" sz="2050" b="1" dirty="0" smtClean="0">
                <a:solidFill>
                  <a:prstClr val="black"/>
                </a:solidFill>
                <a:latin typeface="Calibri" pitchFamily="34" charset="0"/>
              </a:rPr>
              <a:t>Интегральные показатели</a:t>
            </a: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altLang="ru-RU" dirty="0" smtClean="0"/>
              <a:t>Услуга мониторинга ИТ-инфраструктуры и приложений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172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6"/>
          <p:cNvSpPr txBox="1">
            <a:spLocks noChangeArrowheads="1"/>
          </p:cNvSpPr>
          <p:nvPr/>
        </p:nvSpPr>
        <p:spPr bwMode="auto">
          <a:xfrm>
            <a:off x="5845629" y="240122"/>
            <a:ext cx="3232377" cy="81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172" tIns="39086" rIns="78172" bIns="39086">
            <a:spAutoFit/>
          </a:bodyPr>
          <a:lstStyle/>
          <a:p>
            <a:pPr algn="r" defTabSz="455613"/>
            <a:r>
              <a:rPr lang="ru-RU" altLang="ru-RU" sz="2400" dirty="0" smtClean="0">
                <a:solidFill>
                  <a:schemeClr val="bg1"/>
                </a:solidFill>
              </a:rPr>
              <a:t>Пример интерфейса</a:t>
            </a:r>
          </a:p>
          <a:p>
            <a:pPr algn="r" defTabSz="455613"/>
            <a:r>
              <a:rPr lang="ru-RU" altLang="ru-RU" sz="2400" dirty="0" smtClean="0">
                <a:solidFill>
                  <a:schemeClr val="bg1"/>
                </a:solidFill>
              </a:rPr>
              <a:t>для руководства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27982" y="1461819"/>
            <a:ext cx="2888035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r>
              <a:rPr lang="ru-RU" sz="2050" b="1" dirty="0" smtClean="0">
                <a:solidFill>
                  <a:prstClr val="black"/>
                </a:solidFill>
                <a:latin typeface="Calibri" pitchFamily="34" charset="0"/>
              </a:rPr>
              <a:t>Высшее руководство</a:t>
            </a: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BF543-C468-41BB-A4E3-68D4F31700D9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Услуга мониторинга ИТ-инфраструктуры и приложений</a:t>
            </a: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2015669"/>
            <a:ext cx="90582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0591" y="1422592"/>
            <a:ext cx="8269835" cy="79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r>
              <a:rPr lang="ru-RU" sz="2050" b="1" dirty="0">
                <a:solidFill>
                  <a:prstClr val="black"/>
                </a:solidFill>
                <a:latin typeface="Calibri" pitchFamily="34" charset="0"/>
              </a:rPr>
              <a:t>Руководитель ИТ</a:t>
            </a: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  <a:buFont typeface="Arial" pitchFamily="34" charset="0"/>
              <a:buChar char="•"/>
            </a:pPr>
            <a:endParaRPr lang="en-US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9" name="Рисунок 8" descr="Dashboard.ИТ директор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62" y="2026930"/>
            <a:ext cx="8698283" cy="3889349"/>
          </a:xfrm>
          <a:prstGeom prst="rect">
            <a:avLst/>
          </a:prstGeom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119728" y="212785"/>
            <a:ext cx="5017718" cy="82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Пример интерфейса</a:t>
            </a:r>
          </a:p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для руководителя ИТ</a:t>
            </a:r>
            <a:endParaRPr lang="ru-RU" sz="2392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0591" y="1422592"/>
            <a:ext cx="8269835" cy="79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r>
              <a:rPr lang="ru-RU" sz="2050" b="1" dirty="0">
                <a:solidFill>
                  <a:prstClr val="black"/>
                </a:solidFill>
                <a:latin typeface="Calibri" pitchFamily="34" charset="0"/>
              </a:rPr>
              <a:t>Руководитель ИТ</a:t>
            </a: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  <a:buFont typeface="Arial" pitchFamily="34" charset="0"/>
              <a:buChar char="•"/>
            </a:pPr>
            <a:endParaRPr lang="en-US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0" name="Рисунок 9" descr="Dashboard.ИТ директор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91" y="2217710"/>
            <a:ext cx="8493738" cy="2882125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19728" y="212785"/>
            <a:ext cx="5017718" cy="82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Пример интерфейса</a:t>
            </a:r>
          </a:p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для руководителя ИТ</a:t>
            </a:r>
            <a:endParaRPr lang="ru-RU" sz="2392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0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6534" y="1568176"/>
            <a:ext cx="8269835" cy="79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r>
              <a:rPr lang="ru-RU" sz="2050" b="1" dirty="0">
                <a:solidFill>
                  <a:prstClr val="black"/>
                </a:solidFill>
                <a:latin typeface="Calibri" pitchFamily="34" charset="0"/>
              </a:rPr>
              <a:t>Руководитель ИТ</a:t>
            </a: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  <a:buFont typeface="Arial" pitchFamily="34" charset="0"/>
              <a:buChar char="•"/>
            </a:pPr>
            <a:endParaRPr lang="en-US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119728" y="212785"/>
            <a:ext cx="5017718" cy="82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Пример интерфейса</a:t>
            </a:r>
          </a:p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для руководителя ИТ</a:t>
            </a:r>
            <a:endParaRPr lang="ru-RU" sz="2392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  <p:pic>
        <p:nvPicPr>
          <p:cNvPr id="2050" name="Рисунок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05" y="2055542"/>
            <a:ext cx="6279696" cy="216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4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26" y="4276557"/>
            <a:ext cx="3968850" cy="20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9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0591" y="1422592"/>
            <a:ext cx="8269835" cy="79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r>
              <a:rPr lang="ru-RU" sz="2050" b="1" dirty="0">
                <a:solidFill>
                  <a:prstClr val="black"/>
                </a:solidFill>
                <a:latin typeface="Calibri" pitchFamily="34" charset="0"/>
              </a:rPr>
              <a:t>Руководитель службы эксплуатации</a:t>
            </a: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  <a:buFont typeface="Arial" pitchFamily="34" charset="0"/>
              <a:buChar char="•"/>
            </a:pPr>
            <a:endParaRPr lang="en-US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9" name="Рисунок 8" descr="OT-Monix.ИТ руководитель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27" y="1834793"/>
            <a:ext cx="7829324" cy="1594207"/>
          </a:xfrm>
          <a:prstGeom prst="rect">
            <a:avLst/>
          </a:prstGeom>
        </p:spPr>
      </p:pic>
      <p:pic>
        <p:nvPicPr>
          <p:cNvPr id="10" name="Рисунок 9" descr="OT-Monix.ИТ руководитель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27" y="3734488"/>
            <a:ext cx="7829324" cy="2621741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96526" y="39049"/>
            <a:ext cx="5017718" cy="119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Пример интерфейса</a:t>
            </a:r>
          </a:p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для руководителя</a:t>
            </a:r>
          </a:p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службы эксплуатации</a:t>
            </a:r>
            <a:endParaRPr lang="ru-RU" sz="2392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Услуга мониторинга ИТ-инфраструктуры и приложений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84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3981450" y="200961"/>
            <a:ext cx="4937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dirty="0" smtClean="0">
                <a:solidFill>
                  <a:prstClr val="white"/>
                </a:solidFill>
              </a:rPr>
              <a:t>Проблематика и </a:t>
            </a:r>
            <a:r>
              <a:rPr lang="ru-RU" sz="2400" dirty="0">
                <a:solidFill>
                  <a:prstClr val="white"/>
                </a:solidFill>
              </a:rPr>
              <a:t>в</a:t>
            </a:r>
            <a:r>
              <a:rPr lang="ru-RU" sz="2400" dirty="0" smtClean="0">
                <a:solidFill>
                  <a:prstClr val="white"/>
                </a:solidFill>
              </a:rPr>
              <a:t>озможности мониторинга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44035" name="Freeform 2"/>
          <p:cNvSpPr>
            <a:spLocks noChangeArrowheads="1"/>
          </p:cNvSpPr>
          <p:nvPr/>
        </p:nvSpPr>
        <p:spPr bwMode="auto">
          <a:xfrm>
            <a:off x="6450013" y="1873250"/>
            <a:ext cx="1712912" cy="1320800"/>
          </a:xfrm>
          <a:custGeom>
            <a:avLst/>
            <a:gdLst>
              <a:gd name="T0" fmla="*/ 1651654 w 1482"/>
              <a:gd name="T1" fmla="*/ 732622 h 1143"/>
              <a:gd name="T2" fmla="*/ 1693263 w 1482"/>
              <a:gd name="T3" fmla="*/ 574311 h 1143"/>
              <a:gd name="T4" fmla="*/ 1605422 w 1482"/>
              <a:gd name="T5" fmla="*/ 353600 h 1143"/>
              <a:gd name="T6" fmla="*/ 1392752 w 1482"/>
              <a:gd name="T7" fmla="*/ 261156 h 1143"/>
              <a:gd name="T8" fmla="*/ 1294509 w 1482"/>
              <a:gd name="T9" fmla="*/ 279644 h 1143"/>
              <a:gd name="T10" fmla="*/ 1044853 w 1482"/>
              <a:gd name="T11" fmla="*/ 120178 h 1143"/>
              <a:gd name="T12" fmla="*/ 930428 w 1482"/>
              <a:gd name="T13" fmla="*/ 145600 h 1143"/>
              <a:gd name="T14" fmla="*/ 677305 w 1482"/>
              <a:gd name="T15" fmla="*/ 0 h 1143"/>
              <a:gd name="T16" fmla="*/ 492375 w 1482"/>
              <a:gd name="T17" fmla="*/ 65867 h 1143"/>
              <a:gd name="T18" fmla="*/ 387197 w 1482"/>
              <a:gd name="T19" fmla="*/ 231111 h 1143"/>
              <a:gd name="T20" fmla="*/ 384885 w 1482"/>
              <a:gd name="T21" fmla="*/ 231111 h 1143"/>
              <a:gd name="T22" fmla="*/ 381418 w 1482"/>
              <a:gd name="T23" fmla="*/ 231111 h 1143"/>
              <a:gd name="T24" fmla="*/ 213825 w 1482"/>
              <a:gd name="T25" fmla="*/ 303911 h 1143"/>
              <a:gd name="T26" fmla="*/ 144476 w 1482"/>
              <a:gd name="T27" fmla="*/ 478400 h 1143"/>
              <a:gd name="T28" fmla="*/ 147944 w 1482"/>
              <a:gd name="T29" fmla="*/ 517689 h 1143"/>
              <a:gd name="T30" fmla="*/ 41609 w 1482"/>
              <a:gd name="T31" fmla="*/ 582400 h 1143"/>
              <a:gd name="T32" fmla="*/ 0 w 1482"/>
              <a:gd name="T33" fmla="*/ 704889 h 1143"/>
              <a:gd name="T34" fmla="*/ 127139 w 1482"/>
              <a:gd name="T35" fmla="*/ 887467 h 1143"/>
              <a:gd name="T36" fmla="*/ 124828 w 1482"/>
              <a:gd name="T37" fmla="*/ 922133 h 1143"/>
              <a:gd name="T38" fmla="*/ 189553 w 1482"/>
              <a:gd name="T39" fmla="*/ 1082755 h 1143"/>
              <a:gd name="T40" fmla="*/ 343276 w 1482"/>
              <a:gd name="T41" fmla="*/ 1148622 h 1143"/>
              <a:gd name="T42" fmla="*/ 410313 w 1482"/>
              <a:gd name="T43" fmla="*/ 1138222 h 1143"/>
              <a:gd name="T44" fmla="*/ 648410 w 1482"/>
              <a:gd name="T45" fmla="*/ 1259556 h 1143"/>
              <a:gd name="T46" fmla="*/ 844898 w 1482"/>
              <a:gd name="T47" fmla="*/ 1183289 h 1143"/>
              <a:gd name="T48" fmla="*/ 1093397 w 1482"/>
              <a:gd name="T49" fmla="*/ 1320800 h 1143"/>
              <a:gd name="T50" fmla="*/ 1366169 w 1482"/>
              <a:gd name="T51" fmla="*/ 1137066 h 1143"/>
              <a:gd name="T52" fmla="*/ 1465569 w 1482"/>
              <a:gd name="T53" fmla="*/ 1159022 h 1143"/>
              <a:gd name="T54" fmla="*/ 1640096 w 1482"/>
              <a:gd name="T55" fmla="*/ 1083911 h 1143"/>
              <a:gd name="T56" fmla="*/ 1712912 w 1482"/>
              <a:gd name="T57" fmla="*/ 902489 h 1143"/>
              <a:gd name="T58" fmla="*/ 1651654 w 1482"/>
              <a:gd name="T59" fmla="*/ 732622 h 114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82"/>
              <a:gd name="T91" fmla="*/ 0 h 1143"/>
              <a:gd name="T92" fmla="*/ 1482 w 1482"/>
              <a:gd name="T93" fmla="*/ 1143 h 1143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82" h="1143">
                <a:moveTo>
                  <a:pt x="1429" y="634"/>
                </a:moveTo>
                <a:cubicBezTo>
                  <a:pt x="1453" y="592"/>
                  <a:pt x="1465" y="546"/>
                  <a:pt x="1465" y="497"/>
                </a:cubicBezTo>
                <a:cubicBezTo>
                  <a:pt x="1465" y="422"/>
                  <a:pt x="1440" y="358"/>
                  <a:pt x="1389" y="306"/>
                </a:cubicBezTo>
                <a:cubicBezTo>
                  <a:pt x="1338" y="253"/>
                  <a:pt x="1277" y="226"/>
                  <a:pt x="1205" y="226"/>
                </a:cubicBezTo>
                <a:cubicBezTo>
                  <a:pt x="1176" y="226"/>
                  <a:pt x="1148" y="231"/>
                  <a:pt x="1120" y="242"/>
                </a:cubicBezTo>
                <a:cubicBezTo>
                  <a:pt x="1075" y="150"/>
                  <a:pt x="1003" y="104"/>
                  <a:pt x="904" y="104"/>
                </a:cubicBezTo>
                <a:cubicBezTo>
                  <a:pt x="870" y="104"/>
                  <a:pt x="837" y="111"/>
                  <a:pt x="805" y="126"/>
                </a:cubicBezTo>
                <a:cubicBezTo>
                  <a:pt x="754" y="42"/>
                  <a:pt x="681" y="0"/>
                  <a:pt x="586" y="0"/>
                </a:cubicBezTo>
                <a:cubicBezTo>
                  <a:pt x="526" y="0"/>
                  <a:pt x="473" y="19"/>
                  <a:pt x="426" y="57"/>
                </a:cubicBezTo>
                <a:cubicBezTo>
                  <a:pt x="380" y="94"/>
                  <a:pt x="350" y="142"/>
                  <a:pt x="335" y="200"/>
                </a:cubicBezTo>
                <a:cubicBezTo>
                  <a:pt x="335" y="200"/>
                  <a:pt x="334" y="200"/>
                  <a:pt x="333" y="200"/>
                </a:cubicBezTo>
                <a:cubicBezTo>
                  <a:pt x="332" y="200"/>
                  <a:pt x="331" y="200"/>
                  <a:pt x="330" y="200"/>
                </a:cubicBezTo>
                <a:cubicBezTo>
                  <a:pt x="274" y="200"/>
                  <a:pt x="225" y="221"/>
                  <a:pt x="185" y="263"/>
                </a:cubicBezTo>
                <a:cubicBezTo>
                  <a:pt x="145" y="305"/>
                  <a:pt x="125" y="355"/>
                  <a:pt x="125" y="414"/>
                </a:cubicBezTo>
                <a:cubicBezTo>
                  <a:pt x="125" y="425"/>
                  <a:pt x="126" y="436"/>
                  <a:pt x="128" y="448"/>
                </a:cubicBezTo>
                <a:cubicBezTo>
                  <a:pt x="91" y="455"/>
                  <a:pt x="60" y="474"/>
                  <a:pt x="36" y="504"/>
                </a:cubicBezTo>
                <a:cubicBezTo>
                  <a:pt x="12" y="535"/>
                  <a:pt x="0" y="570"/>
                  <a:pt x="0" y="610"/>
                </a:cubicBezTo>
                <a:cubicBezTo>
                  <a:pt x="0" y="691"/>
                  <a:pt x="36" y="744"/>
                  <a:pt x="110" y="768"/>
                </a:cubicBezTo>
                <a:cubicBezTo>
                  <a:pt x="109" y="778"/>
                  <a:pt x="108" y="788"/>
                  <a:pt x="108" y="798"/>
                </a:cubicBezTo>
                <a:cubicBezTo>
                  <a:pt x="108" y="852"/>
                  <a:pt x="127" y="898"/>
                  <a:pt x="164" y="937"/>
                </a:cubicBezTo>
                <a:cubicBezTo>
                  <a:pt x="200" y="975"/>
                  <a:pt x="245" y="994"/>
                  <a:pt x="297" y="994"/>
                </a:cubicBezTo>
                <a:cubicBezTo>
                  <a:pt x="317" y="994"/>
                  <a:pt x="336" y="991"/>
                  <a:pt x="355" y="985"/>
                </a:cubicBezTo>
                <a:cubicBezTo>
                  <a:pt x="407" y="1055"/>
                  <a:pt x="476" y="1090"/>
                  <a:pt x="561" y="1090"/>
                </a:cubicBezTo>
                <a:cubicBezTo>
                  <a:pt x="625" y="1090"/>
                  <a:pt x="682" y="1068"/>
                  <a:pt x="731" y="1024"/>
                </a:cubicBezTo>
                <a:cubicBezTo>
                  <a:pt x="782" y="1103"/>
                  <a:pt x="854" y="1143"/>
                  <a:pt x="946" y="1143"/>
                </a:cubicBezTo>
                <a:cubicBezTo>
                  <a:pt x="1057" y="1143"/>
                  <a:pt x="1136" y="1090"/>
                  <a:pt x="1182" y="984"/>
                </a:cubicBezTo>
                <a:cubicBezTo>
                  <a:pt x="1210" y="997"/>
                  <a:pt x="1238" y="1003"/>
                  <a:pt x="1268" y="1003"/>
                </a:cubicBezTo>
                <a:cubicBezTo>
                  <a:pt x="1327" y="1003"/>
                  <a:pt x="1378" y="981"/>
                  <a:pt x="1419" y="938"/>
                </a:cubicBezTo>
                <a:cubicBezTo>
                  <a:pt x="1461" y="894"/>
                  <a:pt x="1482" y="842"/>
                  <a:pt x="1482" y="781"/>
                </a:cubicBezTo>
                <a:cubicBezTo>
                  <a:pt x="1482" y="725"/>
                  <a:pt x="1464" y="676"/>
                  <a:pt x="1429" y="634"/>
                </a:cubicBezTo>
              </a:path>
            </a:pathLst>
          </a:custGeom>
          <a:solidFill>
            <a:srgbClr val="9FA8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6767513" y="2093913"/>
            <a:ext cx="1042987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endParaRPr lang="en-US" altLang="ru-RU">
              <a:solidFill>
                <a:srgbClr val="DF0059"/>
              </a:solidFill>
            </a:endParaRPr>
          </a:p>
        </p:txBody>
      </p:sp>
      <p:sp>
        <p:nvSpPr>
          <p:cNvPr id="44037" name="Freeform 4"/>
          <p:cNvSpPr>
            <a:spLocks/>
          </p:cNvSpPr>
          <p:nvPr/>
        </p:nvSpPr>
        <p:spPr bwMode="auto">
          <a:xfrm>
            <a:off x="7827963" y="2647950"/>
            <a:ext cx="569912" cy="546100"/>
          </a:xfrm>
          <a:custGeom>
            <a:avLst/>
            <a:gdLst>
              <a:gd name="T0" fmla="*/ 569912 w 493"/>
              <a:gd name="T1" fmla="*/ 499820 h 472"/>
              <a:gd name="T2" fmla="*/ 523672 w 493"/>
              <a:gd name="T3" fmla="*/ 546100 h 472"/>
              <a:gd name="T4" fmla="*/ 45084 w 493"/>
              <a:gd name="T5" fmla="*/ 546100 h 472"/>
              <a:gd name="T6" fmla="*/ 0 w 493"/>
              <a:gd name="T7" fmla="*/ 499820 h 472"/>
              <a:gd name="T8" fmla="*/ 0 w 493"/>
              <a:gd name="T9" fmla="*/ 45123 h 472"/>
              <a:gd name="T10" fmla="*/ 45084 w 493"/>
              <a:gd name="T11" fmla="*/ 0 h 472"/>
              <a:gd name="T12" fmla="*/ 523672 w 493"/>
              <a:gd name="T13" fmla="*/ 0 h 472"/>
              <a:gd name="T14" fmla="*/ 569912 w 493"/>
              <a:gd name="T15" fmla="*/ 45123 h 472"/>
              <a:gd name="T16" fmla="*/ 569912 w 493"/>
              <a:gd name="T17" fmla="*/ 499820 h 472"/>
              <a:gd name="T18" fmla="*/ 569912 w 493"/>
              <a:gd name="T19" fmla="*/ 499820 h 472"/>
              <a:gd name="T20" fmla="*/ 569912 w 493"/>
              <a:gd name="T21" fmla="*/ 499820 h 4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3"/>
              <a:gd name="T34" fmla="*/ 0 h 472"/>
              <a:gd name="T35" fmla="*/ 493 w 493"/>
              <a:gd name="T36" fmla="*/ 472 h 4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3" h="472">
                <a:moveTo>
                  <a:pt x="493" y="432"/>
                </a:moveTo>
                <a:cubicBezTo>
                  <a:pt x="493" y="458"/>
                  <a:pt x="479" y="472"/>
                  <a:pt x="453" y="472"/>
                </a:cubicBezTo>
                <a:lnTo>
                  <a:pt x="39" y="472"/>
                </a:lnTo>
                <a:cubicBezTo>
                  <a:pt x="13" y="472"/>
                  <a:pt x="0" y="458"/>
                  <a:pt x="0" y="432"/>
                </a:cubicBezTo>
                <a:lnTo>
                  <a:pt x="0" y="39"/>
                </a:lnTo>
                <a:cubicBezTo>
                  <a:pt x="0" y="13"/>
                  <a:pt x="13" y="0"/>
                  <a:pt x="39" y="0"/>
                </a:cubicBezTo>
                <a:lnTo>
                  <a:pt x="453" y="0"/>
                </a:lnTo>
                <a:cubicBezTo>
                  <a:pt x="479" y="0"/>
                  <a:pt x="493" y="13"/>
                  <a:pt x="493" y="39"/>
                </a:cubicBezTo>
                <a:lnTo>
                  <a:pt x="493" y="432"/>
                </a:lnTo>
                <a:close/>
              </a:path>
            </a:pathLst>
          </a:custGeom>
          <a:solidFill>
            <a:srgbClr val="CCCCCC"/>
          </a:solidFill>
          <a:ln w="9242">
            <a:solidFill>
              <a:srgbClr val="8A8D94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38" name="Freeform 5"/>
          <p:cNvSpPr>
            <a:spLocks noChangeArrowheads="1"/>
          </p:cNvSpPr>
          <p:nvPr/>
        </p:nvSpPr>
        <p:spPr bwMode="auto">
          <a:xfrm>
            <a:off x="7835900" y="2738438"/>
            <a:ext cx="552450" cy="447675"/>
          </a:xfrm>
          <a:custGeom>
            <a:avLst/>
            <a:gdLst>
              <a:gd name="T0" fmla="*/ 0 w 478"/>
              <a:gd name="T1" fmla="*/ 0 h 387"/>
              <a:gd name="T2" fmla="*/ 0 w 478"/>
              <a:gd name="T3" fmla="*/ 410658 h 387"/>
              <a:gd name="T4" fmla="*/ 43919 w 478"/>
              <a:gd name="T5" fmla="*/ 447675 h 387"/>
              <a:gd name="T6" fmla="*/ 507376 w 478"/>
              <a:gd name="T7" fmla="*/ 447675 h 387"/>
              <a:gd name="T8" fmla="*/ 552450 w 478"/>
              <a:gd name="T9" fmla="*/ 410658 h 387"/>
              <a:gd name="T10" fmla="*/ 552450 w 478"/>
              <a:gd name="T11" fmla="*/ 0 h 387"/>
              <a:gd name="T12" fmla="*/ 0 w 478"/>
              <a:gd name="T13" fmla="*/ 0 h 387"/>
              <a:gd name="T14" fmla="*/ 0 w 478"/>
              <a:gd name="T15" fmla="*/ 0 h 387"/>
              <a:gd name="T16" fmla="*/ 0 w 478"/>
              <a:gd name="T17" fmla="*/ 0 h 3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8"/>
              <a:gd name="T28" fmla="*/ 0 h 387"/>
              <a:gd name="T29" fmla="*/ 478 w 478"/>
              <a:gd name="T30" fmla="*/ 387 h 3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8" h="387">
                <a:moveTo>
                  <a:pt x="0" y="0"/>
                </a:moveTo>
                <a:lnTo>
                  <a:pt x="0" y="355"/>
                </a:lnTo>
                <a:cubicBezTo>
                  <a:pt x="0" y="376"/>
                  <a:pt x="12" y="387"/>
                  <a:pt x="38" y="387"/>
                </a:cubicBezTo>
                <a:lnTo>
                  <a:pt x="439" y="387"/>
                </a:lnTo>
                <a:cubicBezTo>
                  <a:pt x="465" y="387"/>
                  <a:pt x="478" y="376"/>
                  <a:pt x="478" y="355"/>
                </a:cubicBezTo>
                <a:lnTo>
                  <a:pt x="47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39" name="Freeform 6"/>
          <p:cNvSpPr>
            <a:spLocks noChangeArrowheads="1"/>
          </p:cNvSpPr>
          <p:nvPr/>
        </p:nvSpPr>
        <p:spPr bwMode="auto">
          <a:xfrm>
            <a:off x="7835900" y="2657475"/>
            <a:ext cx="552450" cy="93663"/>
          </a:xfrm>
          <a:custGeom>
            <a:avLst/>
            <a:gdLst>
              <a:gd name="T0" fmla="*/ 552450 w 478"/>
              <a:gd name="T1" fmla="*/ 93663 h 81"/>
              <a:gd name="T2" fmla="*/ 552450 w 478"/>
              <a:gd name="T3" fmla="*/ 43941 h 81"/>
              <a:gd name="T4" fmla="*/ 515466 w 478"/>
              <a:gd name="T5" fmla="*/ 0 h 81"/>
              <a:gd name="T6" fmla="*/ 35828 w 478"/>
              <a:gd name="T7" fmla="*/ 0 h 81"/>
              <a:gd name="T8" fmla="*/ 0 w 478"/>
              <a:gd name="T9" fmla="*/ 43941 h 81"/>
              <a:gd name="T10" fmla="*/ 0 w 478"/>
              <a:gd name="T11" fmla="*/ 93663 h 81"/>
              <a:gd name="T12" fmla="*/ 552450 w 478"/>
              <a:gd name="T13" fmla="*/ 93663 h 81"/>
              <a:gd name="T14" fmla="*/ 552450 w 478"/>
              <a:gd name="T15" fmla="*/ 93663 h 81"/>
              <a:gd name="T16" fmla="*/ 552450 w 478"/>
              <a:gd name="T17" fmla="*/ 93663 h 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8"/>
              <a:gd name="T28" fmla="*/ 0 h 81"/>
              <a:gd name="T29" fmla="*/ 478 w 478"/>
              <a:gd name="T30" fmla="*/ 81 h 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8" h="81">
                <a:moveTo>
                  <a:pt x="478" y="81"/>
                </a:moveTo>
                <a:lnTo>
                  <a:pt x="478" y="38"/>
                </a:lnTo>
                <a:cubicBezTo>
                  <a:pt x="478" y="12"/>
                  <a:pt x="467" y="0"/>
                  <a:pt x="446" y="0"/>
                </a:cubicBezTo>
                <a:lnTo>
                  <a:pt x="31" y="0"/>
                </a:lnTo>
                <a:cubicBezTo>
                  <a:pt x="10" y="0"/>
                  <a:pt x="0" y="12"/>
                  <a:pt x="0" y="38"/>
                </a:cubicBezTo>
                <a:lnTo>
                  <a:pt x="0" y="81"/>
                </a:lnTo>
                <a:lnTo>
                  <a:pt x="478" y="81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4D4D4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40" name="Freeform 7"/>
          <p:cNvSpPr>
            <a:spLocks/>
          </p:cNvSpPr>
          <p:nvPr/>
        </p:nvSpPr>
        <p:spPr bwMode="auto">
          <a:xfrm>
            <a:off x="7854950" y="2681288"/>
            <a:ext cx="47625" cy="47625"/>
          </a:xfrm>
          <a:custGeom>
            <a:avLst/>
            <a:gdLst>
              <a:gd name="T0" fmla="*/ 47625 w 40"/>
              <a:gd name="T1" fmla="*/ 23813 h 40"/>
              <a:gd name="T2" fmla="*/ 23813 w 40"/>
              <a:gd name="T3" fmla="*/ 47625 h 40"/>
              <a:gd name="T4" fmla="*/ 0 w 40"/>
              <a:gd name="T5" fmla="*/ 23813 h 40"/>
              <a:gd name="T6" fmla="*/ 23813 w 40"/>
              <a:gd name="T7" fmla="*/ 0 h 40"/>
              <a:gd name="T8" fmla="*/ 47625 w 40"/>
              <a:gd name="T9" fmla="*/ 23813 h 40"/>
              <a:gd name="T10" fmla="*/ 47625 w 40"/>
              <a:gd name="T11" fmla="*/ 23813 h 40"/>
              <a:gd name="T12" fmla="*/ 47625 w 40"/>
              <a:gd name="T13" fmla="*/ 23813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0"/>
              <a:gd name="T23" fmla="*/ 40 w 40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0">
                <a:moveTo>
                  <a:pt x="40" y="20"/>
                </a:moveTo>
                <a:cubicBezTo>
                  <a:pt x="40" y="33"/>
                  <a:pt x="33" y="40"/>
                  <a:pt x="20" y="40"/>
                </a:cubicBezTo>
                <a:cubicBezTo>
                  <a:pt x="6" y="40"/>
                  <a:pt x="0" y="33"/>
                  <a:pt x="0" y="20"/>
                </a:cubicBezTo>
                <a:cubicBezTo>
                  <a:pt x="0" y="6"/>
                  <a:pt x="6" y="0"/>
                  <a:pt x="20" y="0"/>
                </a:cubicBezTo>
                <a:cubicBezTo>
                  <a:pt x="33" y="0"/>
                  <a:pt x="40" y="6"/>
                  <a:pt x="40" y="20"/>
                </a:cubicBezTo>
                <a:close/>
              </a:path>
            </a:pathLst>
          </a:custGeom>
          <a:gradFill rotWithShape="0">
            <a:gsLst>
              <a:gs pos="0">
                <a:srgbClr val="FF6161"/>
              </a:gs>
              <a:gs pos="100000">
                <a:srgbClr val="FFD3D3"/>
              </a:gs>
            </a:gsLst>
            <a:lin ang="5400000"/>
          </a:gradFill>
          <a:ln w="9242">
            <a:solidFill>
              <a:srgbClr val="8A8D94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41" name="Freeform 8"/>
          <p:cNvSpPr>
            <a:spLocks/>
          </p:cNvSpPr>
          <p:nvPr/>
        </p:nvSpPr>
        <p:spPr bwMode="auto">
          <a:xfrm>
            <a:off x="7916863" y="2681288"/>
            <a:ext cx="47625" cy="47625"/>
          </a:xfrm>
          <a:custGeom>
            <a:avLst/>
            <a:gdLst>
              <a:gd name="T0" fmla="*/ 47625 w 40"/>
              <a:gd name="T1" fmla="*/ 23813 h 40"/>
              <a:gd name="T2" fmla="*/ 23813 w 40"/>
              <a:gd name="T3" fmla="*/ 47625 h 40"/>
              <a:gd name="T4" fmla="*/ 0 w 40"/>
              <a:gd name="T5" fmla="*/ 23813 h 40"/>
              <a:gd name="T6" fmla="*/ 23813 w 40"/>
              <a:gd name="T7" fmla="*/ 0 h 40"/>
              <a:gd name="T8" fmla="*/ 47625 w 40"/>
              <a:gd name="T9" fmla="*/ 23813 h 40"/>
              <a:gd name="T10" fmla="*/ 47625 w 40"/>
              <a:gd name="T11" fmla="*/ 23813 h 40"/>
              <a:gd name="T12" fmla="*/ 47625 w 40"/>
              <a:gd name="T13" fmla="*/ 23813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0"/>
              <a:gd name="T23" fmla="*/ 40 w 40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0">
                <a:moveTo>
                  <a:pt x="40" y="20"/>
                </a:moveTo>
                <a:cubicBezTo>
                  <a:pt x="40" y="33"/>
                  <a:pt x="33" y="40"/>
                  <a:pt x="20" y="40"/>
                </a:cubicBezTo>
                <a:cubicBezTo>
                  <a:pt x="6" y="40"/>
                  <a:pt x="0" y="33"/>
                  <a:pt x="0" y="20"/>
                </a:cubicBezTo>
                <a:cubicBezTo>
                  <a:pt x="0" y="6"/>
                  <a:pt x="6" y="0"/>
                  <a:pt x="20" y="0"/>
                </a:cubicBezTo>
                <a:cubicBezTo>
                  <a:pt x="33" y="0"/>
                  <a:pt x="40" y="6"/>
                  <a:pt x="40" y="20"/>
                </a:cubicBezTo>
                <a:close/>
              </a:path>
            </a:pathLst>
          </a:custGeom>
          <a:gradFill rotWithShape="0">
            <a:gsLst>
              <a:gs pos="0">
                <a:srgbClr val="FF9900"/>
              </a:gs>
              <a:gs pos="100000">
                <a:srgbClr val="FFED66"/>
              </a:gs>
            </a:gsLst>
            <a:lin ang="5400000"/>
          </a:gradFill>
          <a:ln w="9242">
            <a:solidFill>
              <a:srgbClr val="8A8D94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42" name="Freeform 9"/>
          <p:cNvSpPr>
            <a:spLocks/>
          </p:cNvSpPr>
          <p:nvPr/>
        </p:nvSpPr>
        <p:spPr bwMode="auto">
          <a:xfrm>
            <a:off x="7978775" y="2681288"/>
            <a:ext cx="47625" cy="47625"/>
          </a:xfrm>
          <a:custGeom>
            <a:avLst/>
            <a:gdLst>
              <a:gd name="T0" fmla="*/ 47625 w 40"/>
              <a:gd name="T1" fmla="*/ 23813 h 40"/>
              <a:gd name="T2" fmla="*/ 23813 w 40"/>
              <a:gd name="T3" fmla="*/ 47625 h 40"/>
              <a:gd name="T4" fmla="*/ 0 w 40"/>
              <a:gd name="T5" fmla="*/ 23813 h 40"/>
              <a:gd name="T6" fmla="*/ 23813 w 40"/>
              <a:gd name="T7" fmla="*/ 0 h 40"/>
              <a:gd name="T8" fmla="*/ 47625 w 40"/>
              <a:gd name="T9" fmla="*/ 23813 h 40"/>
              <a:gd name="T10" fmla="*/ 47625 w 40"/>
              <a:gd name="T11" fmla="*/ 23813 h 40"/>
              <a:gd name="T12" fmla="*/ 47625 w 40"/>
              <a:gd name="T13" fmla="*/ 23813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0"/>
              <a:gd name="T23" fmla="*/ 40 w 40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0">
                <a:moveTo>
                  <a:pt x="40" y="20"/>
                </a:moveTo>
                <a:cubicBezTo>
                  <a:pt x="40" y="33"/>
                  <a:pt x="33" y="40"/>
                  <a:pt x="20" y="40"/>
                </a:cubicBezTo>
                <a:cubicBezTo>
                  <a:pt x="6" y="40"/>
                  <a:pt x="0" y="33"/>
                  <a:pt x="0" y="20"/>
                </a:cubicBezTo>
                <a:cubicBezTo>
                  <a:pt x="0" y="6"/>
                  <a:pt x="6" y="0"/>
                  <a:pt x="20" y="0"/>
                </a:cubicBezTo>
                <a:cubicBezTo>
                  <a:pt x="33" y="0"/>
                  <a:pt x="40" y="6"/>
                  <a:pt x="40" y="20"/>
                </a:cubicBezTo>
                <a:close/>
              </a:path>
            </a:pathLst>
          </a:custGeom>
          <a:gradFill rotWithShape="0">
            <a:gsLst>
              <a:gs pos="0">
                <a:srgbClr val="8AD14F"/>
              </a:gs>
              <a:gs pos="100000">
                <a:srgbClr val="CEF0B2"/>
              </a:gs>
            </a:gsLst>
            <a:lin ang="5400000"/>
          </a:gradFill>
          <a:ln w="9242">
            <a:solidFill>
              <a:srgbClr val="8A8D94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43" name="Freeform 10"/>
          <p:cNvSpPr>
            <a:spLocks/>
          </p:cNvSpPr>
          <p:nvPr/>
        </p:nvSpPr>
        <p:spPr bwMode="auto">
          <a:xfrm>
            <a:off x="7874000" y="2803525"/>
            <a:ext cx="255588" cy="176213"/>
          </a:xfrm>
          <a:custGeom>
            <a:avLst/>
            <a:gdLst>
              <a:gd name="T0" fmla="*/ 255588 w 221"/>
              <a:gd name="T1" fmla="*/ 176213 h 152"/>
              <a:gd name="T2" fmla="*/ 0 w 221"/>
              <a:gd name="T3" fmla="*/ 176213 h 152"/>
              <a:gd name="T4" fmla="*/ 0 w 221"/>
              <a:gd name="T5" fmla="*/ 0 h 152"/>
              <a:gd name="T6" fmla="*/ 255588 w 221"/>
              <a:gd name="T7" fmla="*/ 0 h 152"/>
              <a:gd name="T8" fmla="*/ 255588 w 221"/>
              <a:gd name="T9" fmla="*/ 176213 h 152"/>
              <a:gd name="T10" fmla="*/ 255588 w 221"/>
              <a:gd name="T11" fmla="*/ 176213 h 152"/>
              <a:gd name="T12" fmla="*/ 255588 w 221"/>
              <a:gd name="T13" fmla="*/ 176213 h 1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1"/>
              <a:gd name="T22" fmla="*/ 0 h 152"/>
              <a:gd name="T23" fmla="*/ 221 w 221"/>
              <a:gd name="T24" fmla="*/ 152 h 1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1" h="152">
                <a:moveTo>
                  <a:pt x="221" y="152"/>
                </a:moveTo>
                <a:lnTo>
                  <a:pt x="0" y="152"/>
                </a:lnTo>
                <a:lnTo>
                  <a:pt x="0" y="0"/>
                </a:lnTo>
                <a:lnTo>
                  <a:pt x="221" y="0"/>
                </a:lnTo>
                <a:lnTo>
                  <a:pt x="221" y="152"/>
                </a:lnTo>
                <a:close/>
              </a:path>
            </a:pathLst>
          </a:custGeom>
          <a:noFill/>
          <a:ln w="9242">
            <a:solidFill>
              <a:srgbClr val="CCCCCC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44" name="Freeform 11"/>
          <p:cNvSpPr>
            <a:spLocks/>
          </p:cNvSpPr>
          <p:nvPr/>
        </p:nvSpPr>
        <p:spPr bwMode="auto">
          <a:xfrm>
            <a:off x="7874000" y="2803525"/>
            <a:ext cx="0" cy="0"/>
          </a:xfrm>
          <a:custGeom>
            <a:avLst/>
            <a:gdLst>
              <a:gd name="T0" fmla="*/ 0 w 221"/>
              <a:gd name="T1" fmla="*/ 0 h 152"/>
              <a:gd name="T2" fmla="*/ 0 w 221"/>
              <a:gd name="T3" fmla="*/ 0 h 152"/>
              <a:gd name="T4" fmla="*/ 0 60000 65536"/>
              <a:gd name="T5" fmla="*/ 0 60000 65536"/>
              <a:gd name="T6" fmla="*/ 0 w 221"/>
              <a:gd name="T7" fmla="*/ 0 h 152"/>
              <a:gd name="T8" fmla="*/ 221 w 221"/>
              <a:gd name="T9" fmla="*/ 152 h 1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1" h="152">
                <a:moveTo>
                  <a:pt x="0" y="0"/>
                </a:moveTo>
                <a:lnTo>
                  <a:pt x="221" y="152"/>
                </a:lnTo>
              </a:path>
            </a:pathLst>
          </a:custGeom>
          <a:noFill/>
          <a:ln w="9242">
            <a:solidFill>
              <a:srgbClr val="CCCCCC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45" name="Freeform 12"/>
          <p:cNvSpPr>
            <a:spLocks/>
          </p:cNvSpPr>
          <p:nvPr/>
        </p:nvSpPr>
        <p:spPr bwMode="auto">
          <a:xfrm>
            <a:off x="7874000" y="2803525"/>
            <a:ext cx="0" cy="0"/>
          </a:xfrm>
          <a:custGeom>
            <a:avLst/>
            <a:gdLst>
              <a:gd name="T0" fmla="*/ 0 w 221"/>
              <a:gd name="T1" fmla="*/ 0 h 152"/>
              <a:gd name="T2" fmla="*/ 0 w 221"/>
              <a:gd name="T3" fmla="*/ 0 h 152"/>
              <a:gd name="T4" fmla="*/ 0 60000 65536"/>
              <a:gd name="T5" fmla="*/ 0 60000 65536"/>
              <a:gd name="T6" fmla="*/ 0 w 221"/>
              <a:gd name="T7" fmla="*/ 0 h 152"/>
              <a:gd name="T8" fmla="*/ 221 w 221"/>
              <a:gd name="T9" fmla="*/ 152 h 1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1" h="152">
                <a:moveTo>
                  <a:pt x="221" y="0"/>
                </a:moveTo>
                <a:lnTo>
                  <a:pt x="0" y="152"/>
                </a:lnTo>
              </a:path>
            </a:pathLst>
          </a:custGeom>
          <a:noFill/>
          <a:ln w="9242">
            <a:solidFill>
              <a:srgbClr val="CCCCCC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46" name="Freeform 13"/>
          <p:cNvSpPr>
            <a:spLocks noChangeArrowheads="1"/>
          </p:cNvSpPr>
          <p:nvPr/>
        </p:nvSpPr>
        <p:spPr bwMode="auto">
          <a:xfrm>
            <a:off x="8153400" y="2801938"/>
            <a:ext cx="188913" cy="9525"/>
          </a:xfrm>
          <a:custGeom>
            <a:avLst/>
            <a:gdLst>
              <a:gd name="T0" fmla="*/ 188913 w 164"/>
              <a:gd name="T1" fmla="*/ 9525 h 9"/>
              <a:gd name="T2" fmla="*/ 0 w 164"/>
              <a:gd name="T3" fmla="*/ 9525 h 9"/>
              <a:gd name="T4" fmla="*/ 0 w 164"/>
              <a:gd name="T5" fmla="*/ 0 h 9"/>
              <a:gd name="T6" fmla="*/ 188913 w 164"/>
              <a:gd name="T7" fmla="*/ 0 h 9"/>
              <a:gd name="T8" fmla="*/ 188913 w 164"/>
              <a:gd name="T9" fmla="*/ 9525 h 9"/>
              <a:gd name="T10" fmla="*/ 188913 w 164"/>
              <a:gd name="T11" fmla="*/ 9525 h 9"/>
              <a:gd name="T12" fmla="*/ 188913 w 164"/>
              <a:gd name="T13" fmla="*/ 9525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4"/>
              <a:gd name="T22" fmla="*/ 0 h 9"/>
              <a:gd name="T23" fmla="*/ 164 w 164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4" h="9">
                <a:moveTo>
                  <a:pt x="164" y="9"/>
                </a:moveTo>
                <a:lnTo>
                  <a:pt x="0" y="9"/>
                </a:lnTo>
                <a:lnTo>
                  <a:pt x="0" y="0"/>
                </a:lnTo>
                <a:lnTo>
                  <a:pt x="164" y="0"/>
                </a:lnTo>
                <a:lnTo>
                  <a:pt x="164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47" name="Freeform 14"/>
          <p:cNvSpPr>
            <a:spLocks noChangeArrowheads="1"/>
          </p:cNvSpPr>
          <p:nvPr/>
        </p:nvSpPr>
        <p:spPr bwMode="auto">
          <a:xfrm>
            <a:off x="8153400" y="2833688"/>
            <a:ext cx="188913" cy="9525"/>
          </a:xfrm>
          <a:custGeom>
            <a:avLst/>
            <a:gdLst>
              <a:gd name="T0" fmla="*/ 188913 w 164"/>
              <a:gd name="T1" fmla="*/ 9525 h 9"/>
              <a:gd name="T2" fmla="*/ 0 w 164"/>
              <a:gd name="T3" fmla="*/ 9525 h 9"/>
              <a:gd name="T4" fmla="*/ 0 w 164"/>
              <a:gd name="T5" fmla="*/ 0 h 9"/>
              <a:gd name="T6" fmla="*/ 188913 w 164"/>
              <a:gd name="T7" fmla="*/ 0 h 9"/>
              <a:gd name="T8" fmla="*/ 188913 w 164"/>
              <a:gd name="T9" fmla="*/ 9525 h 9"/>
              <a:gd name="T10" fmla="*/ 188913 w 164"/>
              <a:gd name="T11" fmla="*/ 9525 h 9"/>
              <a:gd name="T12" fmla="*/ 188913 w 164"/>
              <a:gd name="T13" fmla="*/ 9525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4"/>
              <a:gd name="T22" fmla="*/ 0 h 9"/>
              <a:gd name="T23" fmla="*/ 164 w 164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4" h="9">
                <a:moveTo>
                  <a:pt x="164" y="9"/>
                </a:moveTo>
                <a:lnTo>
                  <a:pt x="0" y="9"/>
                </a:lnTo>
                <a:lnTo>
                  <a:pt x="0" y="0"/>
                </a:lnTo>
                <a:lnTo>
                  <a:pt x="164" y="0"/>
                </a:lnTo>
                <a:lnTo>
                  <a:pt x="164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48" name="Freeform 15"/>
          <p:cNvSpPr>
            <a:spLocks noChangeArrowheads="1"/>
          </p:cNvSpPr>
          <p:nvPr/>
        </p:nvSpPr>
        <p:spPr bwMode="auto">
          <a:xfrm>
            <a:off x="8153400" y="2865438"/>
            <a:ext cx="188913" cy="11112"/>
          </a:xfrm>
          <a:custGeom>
            <a:avLst/>
            <a:gdLst>
              <a:gd name="T0" fmla="*/ 188913 w 164"/>
              <a:gd name="T1" fmla="*/ 11112 h 9"/>
              <a:gd name="T2" fmla="*/ 0 w 164"/>
              <a:gd name="T3" fmla="*/ 11112 h 9"/>
              <a:gd name="T4" fmla="*/ 0 w 164"/>
              <a:gd name="T5" fmla="*/ 0 h 9"/>
              <a:gd name="T6" fmla="*/ 188913 w 164"/>
              <a:gd name="T7" fmla="*/ 0 h 9"/>
              <a:gd name="T8" fmla="*/ 188913 w 164"/>
              <a:gd name="T9" fmla="*/ 11112 h 9"/>
              <a:gd name="T10" fmla="*/ 188913 w 164"/>
              <a:gd name="T11" fmla="*/ 11112 h 9"/>
              <a:gd name="T12" fmla="*/ 188913 w 164"/>
              <a:gd name="T13" fmla="*/ 11112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4"/>
              <a:gd name="T22" fmla="*/ 0 h 9"/>
              <a:gd name="T23" fmla="*/ 164 w 164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4" h="9">
                <a:moveTo>
                  <a:pt x="164" y="9"/>
                </a:moveTo>
                <a:lnTo>
                  <a:pt x="0" y="9"/>
                </a:lnTo>
                <a:lnTo>
                  <a:pt x="0" y="0"/>
                </a:lnTo>
                <a:lnTo>
                  <a:pt x="164" y="0"/>
                </a:lnTo>
                <a:lnTo>
                  <a:pt x="164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49" name="Freeform 16"/>
          <p:cNvSpPr>
            <a:spLocks noChangeArrowheads="1"/>
          </p:cNvSpPr>
          <p:nvPr/>
        </p:nvSpPr>
        <p:spPr bwMode="auto">
          <a:xfrm>
            <a:off x="8153400" y="2897188"/>
            <a:ext cx="188913" cy="11112"/>
          </a:xfrm>
          <a:custGeom>
            <a:avLst/>
            <a:gdLst>
              <a:gd name="T0" fmla="*/ 188913 w 164"/>
              <a:gd name="T1" fmla="*/ 11112 h 9"/>
              <a:gd name="T2" fmla="*/ 0 w 164"/>
              <a:gd name="T3" fmla="*/ 11112 h 9"/>
              <a:gd name="T4" fmla="*/ 0 w 164"/>
              <a:gd name="T5" fmla="*/ 0 h 9"/>
              <a:gd name="T6" fmla="*/ 188913 w 164"/>
              <a:gd name="T7" fmla="*/ 0 h 9"/>
              <a:gd name="T8" fmla="*/ 188913 w 164"/>
              <a:gd name="T9" fmla="*/ 11112 h 9"/>
              <a:gd name="T10" fmla="*/ 188913 w 164"/>
              <a:gd name="T11" fmla="*/ 11112 h 9"/>
              <a:gd name="T12" fmla="*/ 188913 w 164"/>
              <a:gd name="T13" fmla="*/ 11112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4"/>
              <a:gd name="T22" fmla="*/ 0 h 9"/>
              <a:gd name="T23" fmla="*/ 164 w 164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4" h="9">
                <a:moveTo>
                  <a:pt x="164" y="9"/>
                </a:moveTo>
                <a:lnTo>
                  <a:pt x="0" y="9"/>
                </a:lnTo>
                <a:lnTo>
                  <a:pt x="0" y="0"/>
                </a:lnTo>
                <a:lnTo>
                  <a:pt x="164" y="0"/>
                </a:lnTo>
                <a:lnTo>
                  <a:pt x="164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50" name="Freeform 17"/>
          <p:cNvSpPr>
            <a:spLocks noChangeArrowheads="1"/>
          </p:cNvSpPr>
          <p:nvPr/>
        </p:nvSpPr>
        <p:spPr bwMode="auto">
          <a:xfrm>
            <a:off x="8153400" y="2928938"/>
            <a:ext cx="188913" cy="11112"/>
          </a:xfrm>
          <a:custGeom>
            <a:avLst/>
            <a:gdLst>
              <a:gd name="T0" fmla="*/ 188913 w 164"/>
              <a:gd name="T1" fmla="*/ 11112 h 9"/>
              <a:gd name="T2" fmla="*/ 0 w 164"/>
              <a:gd name="T3" fmla="*/ 11112 h 9"/>
              <a:gd name="T4" fmla="*/ 0 w 164"/>
              <a:gd name="T5" fmla="*/ 0 h 9"/>
              <a:gd name="T6" fmla="*/ 188913 w 164"/>
              <a:gd name="T7" fmla="*/ 0 h 9"/>
              <a:gd name="T8" fmla="*/ 188913 w 164"/>
              <a:gd name="T9" fmla="*/ 11112 h 9"/>
              <a:gd name="T10" fmla="*/ 188913 w 164"/>
              <a:gd name="T11" fmla="*/ 11112 h 9"/>
              <a:gd name="T12" fmla="*/ 188913 w 164"/>
              <a:gd name="T13" fmla="*/ 11112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4"/>
              <a:gd name="T22" fmla="*/ 0 h 9"/>
              <a:gd name="T23" fmla="*/ 164 w 164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4" h="9">
                <a:moveTo>
                  <a:pt x="164" y="9"/>
                </a:moveTo>
                <a:lnTo>
                  <a:pt x="0" y="9"/>
                </a:lnTo>
                <a:lnTo>
                  <a:pt x="0" y="0"/>
                </a:lnTo>
                <a:lnTo>
                  <a:pt x="164" y="0"/>
                </a:lnTo>
                <a:lnTo>
                  <a:pt x="164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51" name="Freeform 18"/>
          <p:cNvSpPr>
            <a:spLocks noChangeArrowheads="1"/>
          </p:cNvSpPr>
          <p:nvPr/>
        </p:nvSpPr>
        <p:spPr bwMode="auto">
          <a:xfrm>
            <a:off x="8153400" y="2960688"/>
            <a:ext cx="188913" cy="11112"/>
          </a:xfrm>
          <a:custGeom>
            <a:avLst/>
            <a:gdLst>
              <a:gd name="T0" fmla="*/ 188913 w 164"/>
              <a:gd name="T1" fmla="*/ 11112 h 9"/>
              <a:gd name="T2" fmla="*/ 0 w 164"/>
              <a:gd name="T3" fmla="*/ 11112 h 9"/>
              <a:gd name="T4" fmla="*/ 0 w 164"/>
              <a:gd name="T5" fmla="*/ 0 h 9"/>
              <a:gd name="T6" fmla="*/ 188913 w 164"/>
              <a:gd name="T7" fmla="*/ 0 h 9"/>
              <a:gd name="T8" fmla="*/ 188913 w 164"/>
              <a:gd name="T9" fmla="*/ 11112 h 9"/>
              <a:gd name="T10" fmla="*/ 188913 w 164"/>
              <a:gd name="T11" fmla="*/ 11112 h 9"/>
              <a:gd name="T12" fmla="*/ 188913 w 164"/>
              <a:gd name="T13" fmla="*/ 11112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4"/>
              <a:gd name="T22" fmla="*/ 0 h 9"/>
              <a:gd name="T23" fmla="*/ 164 w 164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4" h="9">
                <a:moveTo>
                  <a:pt x="164" y="9"/>
                </a:moveTo>
                <a:lnTo>
                  <a:pt x="0" y="9"/>
                </a:lnTo>
                <a:lnTo>
                  <a:pt x="0" y="0"/>
                </a:lnTo>
                <a:lnTo>
                  <a:pt x="164" y="0"/>
                </a:lnTo>
                <a:lnTo>
                  <a:pt x="164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52" name="Freeform 19"/>
          <p:cNvSpPr>
            <a:spLocks noChangeArrowheads="1"/>
          </p:cNvSpPr>
          <p:nvPr/>
        </p:nvSpPr>
        <p:spPr bwMode="auto">
          <a:xfrm>
            <a:off x="7874000" y="3019425"/>
            <a:ext cx="222250" cy="11113"/>
          </a:xfrm>
          <a:custGeom>
            <a:avLst/>
            <a:gdLst>
              <a:gd name="T0" fmla="*/ 222250 w 191"/>
              <a:gd name="T1" fmla="*/ 11113 h 9"/>
              <a:gd name="T2" fmla="*/ 0 w 191"/>
              <a:gd name="T3" fmla="*/ 11113 h 9"/>
              <a:gd name="T4" fmla="*/ 0 w 191"/>
              <a:gd name="T5" fmla="*/ 0 h 9"/>
              <a:gd name="T6" fmla="*/ 222250 w 191"/>
              <a:gd name="T7" fmla="*/ 0 h 9"/>
              <a:gd name="T8" fmla="*/ 222250 w 191"/>
              <a:gd name="T9" fmla="*/ 11113 h 9"/>
              <a:gd name="T10" fmla="*/ 222250 w 191"/>
              <a:gd name="T11" fmla="*/ 11113 h 9"/>
              <a:gd name="T12" fmla="*/ 222250 w 191"/>
              <a:gd name="T13" fmla="*/ 11113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9"/>
              <a:gd name="T23" fmla="*/ 191 w 19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9">
                <a:moveTo>
                  <a:pt x="191" y="9"/>
                </a:moveTo>
                <a:lnTo>
                  <a:pt x="0" y="9"/>
                </a:lnTo>
                <a:lnTo>
                  <a:pt x="0" y="0"/>
                </a:lnTo>
                <a:lnTo>
                  <a:pt x="191" y="0"/>
                </a:lnTo>
                <a:lnTo>
                  <a:pt x="191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53" name="Freeform 20"/>
          <p:cNvSpPr>
            <a:spLocks noChangeArrowheads="1"/>
          </p:cNvSpPr>
          <p:nvPr/>
        </p:nvSpPr>
        <p:spPr bwMode="auto">
          <a:xfrm>
            <a:off x="7874000" y="3052763"/>
            <a:ext cx="222250" cy="9525"/>
          </a:xfrm>
          <a:custGeom>
            <a:avLst/>
            <a:gdLst>
              <a:gd name="T0" fmla="*/ 222250 w 191"/>
              <a:gd name="T1" fmla="*/ 9525 h 9"/>
              <a:gd name="T2" fmla="*/ 0 w 191"/>
              <a:gd name="T3" fmla="*/ 9525 h 9"/>
              <a:gd name="T4" fmla="*/ 0 w 191"/>
              <a:gd name="T5" fmla="*/ 0 h 9"/>
              <a:gd name="T6" fmla="*/ 222250 w 191"/>
              <a:gd name="T7" fmla="*/ 0 h 9"/>
              <a:gd name="T8" fmla="*/ 222250 w 191"/>
              <a:gd name="T9" fmla="*/ 9525 h 9"/>
              <a:gd name="T10" fmla="*/ 222250 w 191"/>
              <a:gd name="T11" fmla="*/ 9525 h 9"/>
              <a:gd name="T12" fmla="*/ 222250 w 191"/>
              <a:gd name="T13" fmla="*/ 9525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9"/>
              <a:gd name="T23" fmla="*/ 191 w 19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9">
                <a:moveTo>
                  <a:pt x="191" y="9"/>
                </a:moveTo>
                <a:lnTo>
                  <a:pt x="0" y="9"/>
                </a:lnTo>
                <a:lnTo>
                  <a:pt x="0" y="0"/>
                </a:lnTo>
                <a:lnTo>
                  <a:pt x="191" y="0"/>
                </a:lnTo>
                <a:lnTo>
                  <a:pt x="191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54" name="Freeform 21"/>
          <p:cNvSpPr>
            <a:spLocks noChangeArrowheads="1"/>
          </p:cNvSpPr>
          <p:nvPr/>
        </p:nvSpPr>
        <p:spPr bwMode="auto">
          <a:xfrm>
            <a:off x="7874000" y="3084513"/>
            <a:ext cx="222250" cy="9525"/>
          </a:xfrm>
          <a:custGeom>
            <a:avLst/>
            <a:gdLst>
              <a:gd name="T0" fmla="*/ 222250 w 191"/>
              <a:gd name="T1" fmla="*/ 9525 h 9"/>
              <a:gd name="T2" fmla="*/ 0 w 191"/>
              <a:gd name="T3" fmla="*/ 9525 h 9"/>
              <a:gd name="T4" fmla="*/ 0 w 191"/>
              <a:gd name="T5" fmla="*/ 0 h 9"/>
              <a:gd name="T6" fmla="*/ 222250 w 191"/>
              <a:gd name="T7" fmla="*/ 0 h 9"/>
              <a:gd name="T8" fmla="*/ 222250 w 191"/>
              <a:gd name="T9" fmla="*/ 9525 h 9"/>
              <a:gd name="T10" fmla="*/ 222250 w 191"/>
              <a:gd name="T11" fmla="*/ 9525 h 9"/>
              <a:gd name="T12" fmla="*/ 222250 w 191"/>
              <a:gd name="T13" fmla="*/ 9525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9"/>
              <a:gd name="T23" fmla="*/ 191 w 19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9">
                <a:moveTo>
                  <a:pt x="191" y="9"/>
                </a:moveTo>
                <a:lnTo>
                  <a:pt x="0" y="9"/>
                </a:lnTo>
                <a:lnTo>
                  <a:pt x="0" y="0"/>
                </a:lnTo>
                <a:lnTo>
                  <a:pt x="191" y="0"/>
                </a:lnTo>
                <a:lnTo>
                  <a:pt x="191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55" name="Freeform 22"/>
          <p:cNvSpPr>
            <a:spLocks noChangeArrowheads="1"/>
          </p:cNvSpPr>
          <p:nvPr/>
        </p:nvSpPr>
        <p:spPr bwMode="auto">
          <a:xfrm>
            <a:off x="7874000" y="3116263"/>
            <a:ext cx="222250" cy="11112"/>
          </a:xfrm>
          <a:custGeom>
            <a:avLst/>
            <a:gdLst>
              <a:gd name="T0" fmla="*/ 222250 w 191"/>
              <a:gd name="T1" fmla="*/ 11112 h 9"/>
              <a:gd name="T2" fmla="*/ 0 w 191"/>
              <a:gd name="T3" fmla="*/ 11112 h 9"/>
              <a:gd name="T4" fmla="*/ 0 w 191"/>
              <a:gd name="T5" fmla="*/ 0 h 9"/>
              <a:gd name="T6" fmla="*/ 222250 w 191"/>
              <a:gd name="T7" fmla="*/ 0 h 9"/>
              <a:gd name="T8" fmla="*/ 222250 w 191"/>
              <a:gd name="T9" fmla="*/ 11112 h 9"/>
              <a:gd name="T10" fmla="*/ 222250 w 191"/>
              <a:gd name="T11" fmla="*/ 11112 h 9"/>
              <a:gd name="T12" fmla="*/ 222250 w 191"/>
              <a:gd name="T13" fmla="*/ 11112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9"/>
              <a:gd name="T23" fmla="*/ 191 w 19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9">
                <a:moveTo>
                  <a:pt x="191" y="9"/>
                </a:moveTo>
                <a:lnTo>
                  <a:pt x="0" y="9"/>
                </a:lnTo>
                <a:lnTo>
                  <a:pt x="0" y="0"/>
                </a:lnTo>
                <a:lnTo>
                  <a:pt x="191" y="0"/>
                </a:lnTo>
                <a:lnTo>
                  <a:pt x="191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56" name="Freeform 23"/>
          <p:cNvSpPr>
            <a:spLocks noChangeArrowheads="1"/>
          </p:cNvSpPr>
          <p:nvPr/>
        </p:nvSpPr>
        <p:spPr bwMode="auto">
          <a:xfrm>
            <a:off x="8121650" y="3019425"/>
            <a:ext cx="220663" cy="11113"/>
          </a:xfrm>
          <a:custGeom>
            <a:avLst/>
            <a:gdLst>
              <a:gd name="T0" fmla="*/ 220663 w 191"/>
              <a:gd name="T1" fmla="*/ 11113 h 9"/>
              <a:gd name="T2" fmla="*/ 0 w 191"/>
              <a:gd name="T3" fmla="*/ 11113 h 9"/>
              <a:gd name="T4" fmla="*/ 0 w 191"/>
              <a:gd name="T5" fmla="*/ 0 h 9"/>
              <a:gd name="T6" fmla="*/ 220663 w 191"/>
              <a:gd name="T7" fmla="*/ 0 h 9"/>
              <a:gd name="T8" fmla="*/ 220663 w 191"/>
              <a:gd name="T9" fmla="*/ 11113 h 9"/>
              <a:gd name="T10" fmla="*/ 220663 w 191"/>
              <a:gd name="T11" fmla="*/ 11113 h 9"/>
              <a:gd name="T12" fmla="*/ 220663 w 191"/>
              <a:gd name="T13" fmla="*/ 11113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9"/>
              <a:gd name="T23" fmla="*/ 191 w 19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9">
                <a:moveTo>
                  <a:pt x="191" y="9"/>
                </a:moveTo>
                <a:lnTo>
                  <a:pt x="0" y="9"/>
                </a:lnTo>
                <a:lnTo>
                  <a:pt x="0" y="0"/>
                </a:lnTo>
                <a:lnTo>
                  <a:pt x="191" y="0"/>
                </a:lnTo>
                <a:lnTo>
                  <a:pt x="191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57" name="Freeform 24"/>
          <p:cNvSpPr>
            <a:spLocks noChangeArrowheads="1"/>
          </p:cNvSpPr>
          <p:nvPr/>
        </p:nvSpPr>
        <p:spPr bwMode="auto">
          <a:xfrm>
            <a:off x="8121650" y="3052763"/>
            <a:ext cx="220663" cy="9525"/>
          </a:xfrm>
          <a:custGeom>
            <a:avLst/>
            <a:gdLst>
              <a:gd name="T0" fmla="*/ 220663 w 191"/>
              <a:gd name="T1" fmla="*/ 9525 h 9"/>
              <a:gd name="T2" fmla="*/ 0 w 191"/>
              <a:gd name="T3" fmla="*/ 9525 h 9"/>
              <a:gd name="T4" fmla="*/ 0 w 191"/>
              <a:gd name="T5" fmla="*/ 0 h 9"/>
              <a:gd name="T6" fmla="*/ 220663 w 191"/>
              <a:gd name="T7" fmla="*/ 0 h 9"/>
              <a:gd name="T8" fmla="*/ 220663 w 191"/>
              <a:gd name="T9" fmla="*/ 9525 h 9"/>
              <a:gd name="T10" fmla="*/ 220663 w 191"/>
              <a:gd name="T11" fmla="*/ 9525 h 9"/>
              <a:gd name="T12" fmla="*/ 220663 w 191"/>
              <a:gd name="T13" fmla="*/ 9525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9"/>
              <a:gd name="T23" fmla="*/ 191 w 19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9">
                <a:moveTo>
                  <a:pt x="191" y="9"/>
                </a:moveTo>
                <a:lnTo>
                  <a:pt x="0" y="9"/>
                </a:lnTo>
                <a:lnTo>
                  <a:pt x="0" y="0"/>
                </a:lnTo>
                <a:lnTo>
                  <a:pt x="191" y="0"/>
                </a:lnTo>
                <a:lnTo>
                  <a:pt x="191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58" name="Freeform 25"/>
          <p:cNvSpPr>
            <a:spLocks noChangeArrowheads="1"/>
          </p:cNvSpPr>
          <p:nvPr/>
        </p:nvSpPr>
        <p:spPr bwMode="auto">
          <a:xfrm>
            <a:off x="8121650" y="3084513"/>
            <a:ext cx="220663" cy="9525"/>
          </a:xfrm>
          <a:custGeom>
            <a:avLst/>
            <a:gdLst>
              <a:gd name="T0" fmla="*/ 220663 w 191"/>
              <a:gd name="T1" fmla="*/ 9525 h 9"/>
              <a:gd name="T2" fmla="*/ 0 w 191"/>
              <a:gd name="T3" fmla="*/ 9525 h 9"/>
              <a:gd name="T4" fmla="*/ 0 w 191"/>
              <a:gd name="T5" fmla="*/ 0 h 9"/>
              <a:gd name="T6" fmla="*/ 220663 w 191"/>
              <a:gd name="T7" fmla="*/ 0 h 9"/>
              <a:gd name="T8" fmla="*/ 220663 w 191"/>
              <a:gd name="T9" fmla="*/ 9525 h 9"/>
              <a:gd name="T10" fmla="*/ 220663 w 191"/>
              <a:gd name="T11" fmla="*/ 9525 h 9"/>
              <a:gd name="T12" fmla="*/ 220663 w 191"/>
              <a:gd name="T13" fmla="*/ 9525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9"/>
              <a:gd name="T23" fmla="*/ 191 w 19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9">
                <a:moveTo>
                  <a:pt x="191" y="9"/>
                </a:moveTo>
                <a:lnTo>
                  <a:pt x="0" y="9"/>
                </a:lnTo>
                <a:lnTo>
                  <a:pt x="0" y="0"/>
                </a:lnTo>
                <a:lnTo>
                  <a:pt x="191" y="0"/>
                </a:lnTo>
                <a:lnTo>
                  <a:pt x="191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59" name="Freeform 26"/>
          <p:cNvSpPr>
            <a:spLocks noChangeArrowheads="1"/>
          </p:cNvSpPr>
          <p:nvPr/>
        </p:nvSpPr>
        <p:spPr bwMode="auto">
          <a:xfrm>
            <a:off x="8121650" y="3116263"/>
            <a:ext cx="220663" cy="11112"/>
          </a:xfrm>
          <a:custGeom>
            <a:avLst/>
            <a:gdLst>
              <a:gd name="T0" fmla="*/ 220663 w 191"/>
              <a:gd name="T1" fmla="*/ 11112 h 9"/>
              <a:gd name="T2" fmla="*/ 0 w 191"/>
              <a:gd name="T3" fmla="*/ 11112 h 9"/>
              <a:gd name="T4" fmla="*/ 0 w 191"/>
              <a:gd name="T5" fmla="*/ 0 h 9"/>
              <a:gd name="T6" fmla="*/ 220663 w 191"/>
              <a:gd name="T7" fmla="*/ 0 h 9"/>
              <a:gd name="T8" fmla="*/ 220663 w 191"/>
              <a:gd name="T9" fmla="*/ 11112 h 9"/>
              <a:gd name="T10" fmla="*/ 220663 w 191"/>
              <a:gd name="T11" fmla="*/ 11112 h 9"/>
              <a:gd name="T12" fmla="*/ 220663 w 191"/>
              <a:gd name="T13" fmla="*/ 11112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9"/>
              <a:gd name="T23" fmla="*/ 191 w 19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9">
                <a:moveTo>
                  <a:pt x="191" y="9"/>
                </a:moveTo>
                <a:lnTo>
                  <a:pt x="0" y="9"/>
                </a:lnTo>
                <a:lnTo>
                  <a:pt x="0" y="0"/>
                </a:lnTo>
                <a:lnTo>
                  <a:pt x="191" y="0"/>
                </a:lnTo>
                <a:lnTo>
                  <a:pt x="191" y="9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60" name="Freeform 27"/>
          <p:cNvSpPr>
            <a:spLocks noChangeArrowheads="1"/>
          </p:cNvSpPr>
          <p:nvPr/>
        </p:nvSpPr>
        <p:spPr bwMode="auto">
          <a:xfrm>
            <a:off x="6430963" y="2376488"/>
            <a:ext cx="1751012" cy="312737"/>
          </a:xfrm>
          <a:custGeom>
            <a:avLst/>
            <a:gdLst>
              <a:gd name="T0" fmla="*/ 1751012 w 1516"/>
              <a:gd name="T1" fmla="*/ 312737 h 270"/>
              <a:gd name="T2" fmla="*/ 0 w 1516"/>
              <a:gd name="T3" fmla="*/ 312737 h 270"/>
              <a:gd name="T4" fmla="*/ 0 w 1516"/>
              <a:gd name="T5" fmla="*/ 0 h 270"/>
              <a:gd name="T6" fmla="*/ 1751012 w 1516"/>
              <a:gd name="T7" fmla="*/ 0 h 270"/>
              <a:gd name="T8" fmla="*/ 1751012 w 1516"/>
              <a:gd name="T9" fmla="*/ 312737 h 270"/>
              <a:gd name="T10" fmla="*/ 1751012 w 1516"/>
              <a:gd name="T11" fmla="*/ 312737 h 2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6"/>
              <a:gd name="T19" fmla="*/ 0 h 270"/>
              <a:gd name="T20" fmla="*/ 1516 w 1516"/>
              <a:gd name="T21" fmla="*/ 270 h 27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6" h="270">
                <a:moveTo>
                  <a:pt x="1516" y="270"/>
                </a:moveTo>
                <a:lnTo>
                  <a:pt x="0" y="270"/>
                </a:lnTo>
                <a:lnTo>
                  <a:pt x="0" y="0"/>
                </a:lnTo>
                <a:lnTo>
                  <a:pt x="1516" y="0"/>
                </a:lnTo>
                <a:lnTo>
                  <a:pt x="1516" y="27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61" name="Text Box 28"/>
          <p:cNvSpPr txBox="1">
            <a:spLocks noChangeArrowheads="1"/>
          </p:cNvSpPr>
          <p:nvPr/>
        </p:nvSpPr>
        <p:spPr bwMode="auto">
          <a:xfrm>
            <a:off x="6438900" y="2439988"/>
            <a:ext cx="17335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altLang="ru-RU" sz="1200" b="1">
                <a:solidFill>
                  <a:srgbClr val="FFFFFF"/>
                </a:solidFill>
              </a:rPr>
              <a:t>ИТ-сервисы</a:t>
            </a:r>
            <a:endParaRPr lang="en-US" altLang="ru-RU" sz="1200" b="1">
              <a:solidFill>
                <a:srgbClr val="FFFFFF"/>
              </a:solidFill>
            </a:endParaRPr>
          </a:p>
        </p:txBody>
      </p:sp>
      <p:sp>
        <p:nvSpPr>
          <p:cNvPr id="44062" name="Freeform 29"/>
          <p:cNvSpPr>
            <a:spLocks noChangeArrowheads="1"/>
          </p:cNvSpPr>
          <p:nvPr/>
        </p:nvSpPr>
        <p:spPr bwMode="auto">
          <a:xfrm>
            <a:off x="7802563" y="3125788"/>
            <a:ext cx="46037" cy="47625"/>
          </a:xfrm>
          <a:custGeom>
            <a:avLst/>
            <a:gdLst>
              <a:gd name="T0" fmla="*/ 46037 w 43"/>
              <a:gd name="T1" fmla="*/ 16236 h 44"/>
              <a:gd name="T2" fmla="*/ 8565 w 43"/>
              <a:gd name="T3" fmla="*/ 0 h 44"/>
              <a:gd name="T4" fmla="*/ 4283 w 43"/>
              <a:gd name="T5" fmla="*/ 12989 h 44"/>
              <a:gd name="T6" fmla="*/ 16059 w 43"/>
              <a:gd name="T7" fmla="*/ 42213 h 44"/>
              <a:gd name="T8" fmla="*/ 41754 w 43"/>
              <a:gd name="T9" fmla="*/ 29224 h 44"/>
              <a:gd name="T10" fmla="*/ 46037 w 43"/>
              <a:gd name="T11" fmla="*/ 16236 h 44"/>
              <a:gd name="T12" fmla="*/ 46037 w 43"/>
              <a:gd name="T13" fmla="*/ 16236 h 44"/>
              <a:gd name="T14" fmla="*/ 46037 w 43"/>
              <a:gd name="T15" fmla="*/ 16236 h 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3"/>
              <a:gd name="T25" fmla="*/ 0 h 44"/>
              <a:gd name="T26" fmla="*/ 43 w 43"/>
              <a:gd name="T27" fmla="*/ 44 h 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3" h="44">
                <a:moveTo>
                  <a:pt x="43" y="15"/>
                </a:moveTo>
                <a:lnTo>
                  <a:pt x="8" y="0"/>
                </a:lnTo>
                <a:lnTo>
                  <a:pt x="4" y="12"/>
                </a:lnTo>
                <a:cubicBezTo>
                  <a:pt x="0" y="25"/>
                  <a:pt x="3" y="34"/>
                  <a:pt x="15" y="39"/>
                </a:cubicBezTo>
                <a:cubicBezTo>
                  <a:pt x="26" y="44"/>
                  <a:pt x="34" y="40"/>
                  <a:pt x="39" y="27"/>
                </a:cubicBezTo>
                <a:lnTo>
                  <a:pt x="43" y="15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63" name="Freeform 30"/>
          <p:cNvSpPr>
            <a:spLocks noChangeArrowheads="1"/>
          </p:cNvSpPr>
          <p:nvPr/>
        </p:nvSpPr>
        <p:spPr bwMode="auto">
          <a:xfrm>
            <a:off x="8050213" y="3125788"/>
            <a:ext cx="47625" cy="47625"/>
          </a:xfrm>
          <a:custGeom>
            <a:avLst/>
            <a:gdLst>
              <a:gd name="T0" fmla="*/ 0 w 43"/>
              <a:gd name="T1" fmla="*/ 16236 h 44"/>
              <a:gd name="T2" fmla="*/ 37657 w 43"/>
              <a:gd name="T3" fmla="*/ 0 h 44"/>
              <a:gd name="T4" fmla="*/ 42087 w 43"/>
              <a:gd name="T5" fmla="*/ 12989 h 44"/>
              <a:gd name="T6" fmla="*/ 31012 w 43"/>
              <a:gd name="T7" fmla="*/ 42213 h 44"/>
              <a:gd name="T8" fmla="*/ 4430 w 43"/>
              <a:gd name="T9" fmla="*/ 29224 h 44"/>
              <a:gd name="T10" fmla="*/ 0 w 43"/>
              <a:gd name="T11" fmla="*/ 16236 h 44"/>
              <a:gd name="T12" fmla="*/ 0 w 43"/>
              <a:gd name="T13" fmla="*/ 16236 h 44"/>
              <a:gd name="T14" fmla="*/ 0 w 43"/>
              <a:gd name="T15" fmla="*/ 16236 h 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3"/>
              <a:gd name="T25" fmla="*/ 0 h 44"/>
              <a:gd name="T26" fmla="*/ 43 w 43"/>
              <a:gd name="T27" fmla="*/ 44 h 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3" h="44">
                <a:moveTo>
                  <a:pt x="0" y="15"/>
                </a:moveTo>
                <a:lnTo>
                  <a:pt x="34" y="0"/>
                </a:lnTo>
                <a:lnTo>
                  <a:pt x="38" y="12"/>
                </a:lnTo>
                <a:cubicBezTo>
                  <a:pt x="43" y="25"/>
                  <a:pt x="39" y="34"/>
                  <a:pt x="28" y="39"/>
                </a:cubicBezTo>
                <a:cubicBezTo>
                  <a:pt x="16" y="44"/>
                  <a:pt x="8" y="40"/>
                  <a:pt x="4" y="27"/>
                </a:cubicBezTo>
                <a:lnTo>
                  <a:pt x="0" y="15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64" name="Freeform 31"/>
          <p:cNvSpPr>
            <a:spLocks noChangeArrowheads="1"/>
          </p:cNvSpPr>
          <p:nvPr/>
        </p:nvSpPr>
        <p:spPr bwMode="auto">
          <a:xfrm>
            <a:off x="7812088" y="2946400"/>
            <a:ext cx="277812" cy="196850"/>
          </a:xfrm>
          <a:custGeom>
            <a:avLst/>
            <a:gdLst>
              <a:gd name="T0" fmla="*/ 235160 w 241"/>
              <a:gd name="T1" fmla="*/ 47757 h 169"/>
              <a:gd name="T2" fmla="*/ 192509 w 241"/>
              <a:gd name="T3" fmla="*/ 0 h 169"/>
              <a:gd name="T4" fmla="*/ 84151 w 241"/>
              <a:gd name="T5" fmla="*/ 0 h 169"/>
              <a:gd name="T6" fmla="*/ 41499 w 241"/>
              <a:gd name="T7" fmla="*/ 47757 h 169"/>
              <a:gd name="T8" fmla="*/ 0 w 241"/>
              <a:gd name="T9" fmla="*/ 179378 h 169"/>
              <a:gd name="T10" fmla="*/ 40346 w 241"/>
              <a:gd name="T11" fmla="*/ 196850 h 169"/>
              <a:gd name="T12" fmla="*/ 86456 w 241"/>
              <a:gd name="T13" fmla="*/ 60569 h 169"/>
              <a:gd name="T14" fmla="*/ 86456 w 241"/>
              <a:gd name="T15" fmla="*/ 59404 h 169"/>
              <a:gd name="T16" fmla="*/ 89914 w 241"/>
              <a:gd name="T17" fmla="*/ 82700 h 169"/>
              <a:gd name="T18" fmla="*/ 93373 w 241"/>
              <a:gd name="T19" fmla="*/ 102502 h 169"/>
              <a:gd name="T20" fmla="*/ 95678 w 241"/>
              <a:gd name="T21" fmla="*/ 122303 h 169"/>
              <a:gd name="T22" fmla="*/ 78387 w 241"/>
              <a:gd name="T23" fmla="*/ 180543 h 169"/>
              <a:gd name="T24" fmla="*/ 198272 w 241"/>
              <a:gd name="T25" fmla="*/ 180543 h 169"/>
              <a:gd name="T26" fmla="*/ 180981 w 241"/>
              <a:gd name="T27" fmla="*/ 122303 h 169"/>
              <a:gd name="T28" fmla="*/ 183287 w 241"/>
              <a:gd name="T29" fmla="*/ 102502 h 169"/>
              <a:gd name="T30" fmla="*/ 186745 w 241"/>
              <a:gd name="T31" fmla="*/ 82700 h 169"/>
              <a:gd name="T32" fmla="*/ 191356 w 241"/>
              <a:gd name="T33" fmla="*/ 59404 h 169"/>
              <a:gd name="T34" fmla="*/ 191356 w 241"/>
              <a:gd name="T35" fmla="*/ 60569 h 169"/>
              <a:gd name="T36" fmla="*/ 236313 w 241"/>
              <a:gd name="T37" fmla="*/ 196850 h 169"/>
              <a:gd name="T38" fmla="*/ 277812 w 241"/>
              <a:gd name="T39" fmla="*/ 178213 h 169"/>
              <a:gd name="T40" fmla="*/ 235160 w 241"/>
              <a:gd name="T41" fmla="*/ 47757 h 169"/>
              <a:gd name="T42" fmla="*/ 235160 w 241"/>
              <a:gd name="T43" fmla="*/ 47757 h 169"/>
              <a:gd name="T44" fmla="*/ 235160 w 241"/>
              <a:gd name="T45" fmla="*/ 47757 h 16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41"/>
              <a:gd name="T70" fmla="*/ 0 h 169"/>
              <a:gd name="T71" fmla="*/ 241 w 241"/>
              <a:gd name="T72" fmla="*/ 169 h 16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41" h="169">
                <a:moveTo>
                  <a:pt x="204" y="41"/>
                </a:moveTo>
                <a:cubicBezTo>
                  <a:pt x="199" y="13"/>
                  <a:pt x="186" y="0"/>
                  <a:pt x="167" y="0"/>
                </a:cubicBezTo>
                <a:lnTo>
                  <a:pt x="73" y="0"/>
                </a:lnTo>
                <a:cubicBezTo>
                  <a:pt x="54" y="0"/>
                  <a:pt x="42" y="13"/>
                  <a:pt x="36" y="41"/>
                </a:cubicBezTo>
                <a:lnTo>
                  <a:pt x="0" y="154"/>
                </a:lnTo>
                <a:lnTo>
                  <a:pt x="35" y="169"/>
                </a:lnTo>
                <a:lnTo>
                  <a:pt x="75" y="52"/>
                </a:lnTo>
                <a:cubicBezTo>
                  <a:pt x="75" y="52"/>
                  <a:pt x="75" y="52"/>
                  <a:pt x="75" y="51"/>
                </a:cubicBezTo>
                <a:cubicBezTo>
                  <a:pt x="75" y="52"/>
                  <a:pt x="77" y="58"/>
                  <a:pt x="78" y="71"/>
                </a:cubicBezTo>
                <a:cubicBezTo>
                  <a:pt x="79" y="76"/>
                  <a:pt x="80" y="81"/>
                  <a:pt x="81" y="88"/>
                </a:cubicBezTo>
                <a:cubicBezTo>
                  <a:pt x="82" y="93"/>
                  <a:pt x="82" y="99"/>
                  <a:pt x="83" y="105"/>
                </a:cubicBezTo>
                <a:cubicBezTo>
                  <a:pt x="76" y="121"/>
                  <a:pt x="71" y="138"/>
                  <a:pt x="68" y="155"/>
                </a:cubicBezTo>
                <a:lnTo>
                  <a:pt x="172" y="155"/>
                </a:lnTo>
                <a:cubicBezTo>
                  <a:pt x="170" y="138"/>
                  <a:pt x="165" y="121"/>
                  <a:pt x="157" y="105"/>
                </a:cubicBezTo>
                <a:cubicBezTo>
                  <a:pt x="158" y="99"/>
                  <a:pt x="159" y="93"/>
                  <a:pt x="159" y="88"/>
                </a:cubicBezTo>
                <a:cubicBezTo>
                  <a:pt x="160" y="81"/>
                  <a:pt x="161" y="76"/>
                  <a:pt x="162" y="71"/>
                </a:cubicBezTo>
                <a:cubicBezTo>
                  <a:pt x="164" y="58"/>
                  <a:pt x="165" y="52"/>
                  <a:pt x="166" y="51"/>
                </a:cubicBezTo>
                <a:cubicBezTo>
                  <a:pt x="166" y="51"/>
                  <a:pt x="166" y="52"/>
                  <a:pt x="166" y="52"/>
                </a:cubicBezTo>
                <a:lnTo>
                  <a:pt x="205" y="169"/>
                </a:lnTo>
                <a:lnTo>
                  <a:pt x="241" y="153"/>
                </a:lnTo>
                <a:lnTo>
                  <a:pt x="204" y="41"/>
                </a:lnTo>
                <a:close/>
              </a:path>
            </a:pathLst>
          </a:custGeom>
          <a:solidFill>
            <a:srgbClr val="D1E0E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65" name="Freeform 32"/>
          <p:cNvSpPr>
            <a:spLocks noChangeArrowheads="1"/>
          </p:cNvSpPr>
          <p:nvPr/>
        </p:nvSpPr>
        <p:spPr bwMode="auto">
          <a:xfrm>
            <a:off x="7897813" y="3173413"/>
            <a:ext cx="49212" cy="223837"/>
          </a:xfrm>
          <a:custGeom>
            <a:avLst/>
            <a:gdLst>
              <a:gd name="T0" fmla="*/ 49212 w 42"/>
              <a:gd name="T1" fmla="*/ 26675 h 193"/>
              <a:gd name="T2" fmla="*/ 24606 w 42"/>
              <a:gd name="T3" fmla="*/ 0 h 193"/>
              <a:gd name="T4" fmla="*/ 0 w 42"/>
              <a:gd name="T5" fmla="*/ 26675 h 193"/>
              <a:gd name="T6" fmla="*/ 0 w 42"/>
              <a:gd name="T7" fmla="*/ 223837 h 193"/>
              <a:gd name="T8" fmla="*/ 49212 w 42"/>
              <a:gd name="T9" fmla="*/ 223837 h 193"/>
              <a:gd name="T10" fmla="*/ 49212 w 42"/>
              <a:gd name="T11" fmla="*/ 26675 h 193"/>
              <a:gd name="T12" fmla="*/ 49212 w 42"/>
              <a:gd name="T13" fmla="*/ 26675 h 193"/>
              <a:gd name="T14" fmla="*/ 49212 w 42"/>
              <a:gd name="T15" fmla="*/ 26675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"/>
              <a:gd name="T25" fmla="*/ 0 h 193"/>
              <a:gd name="T26" fmla="*/ 42 w 42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" h="193">
                <a:moveTo>
                  <a:pt x="42" y="23"/>
                </a:moveTo>
                <a:cubicBezTo>
                  <a:pt x="42" y="7"/>
                  <a:pt x="35" y="0"/>
                  <a:pt x="21" y="0"/>
                </a:cubicBezTo>
                <a:cubicBezTo>
                  <a:pt x="7" y="0"/>
                  <a:pt x="0" y="7"/>
                  <a:pt x="0" y="23"/>
                </a:cubicBezTo>
                <a:lnTo>
                  <a:pt x="0" y="193"/>
                </a:lnTo>
                <a:lnTo>
                  <a:pt x="42" y="193"/>
                </a:lnTo>
                <a:lnTo>
                  <a:pt x="42" y="23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66" name="Freeform 33"/>
          <p:cNvSpPr>
            <a:spLocks noChangeArrowheads="1"/>
          </p:cNvSpPr>
          <p:nvPr/>
        </p:nvSpPr>
        <p:spPr bwMode="auto">
          <a:xfrm>
            <a:off x="7951788" y="3173413"/>
            <a:ext cx="47625" cy="223837"/>
          </a:xfrm>
          <a:custGeom>
            <a:avLst/>
            <a:gdLst>
              <a:gd name="T0" fmla="*/ 47625 w 42"/>
              <a:gd name="T1" fmla="*/ 26675 h 193"/>
              <a:gd name="T2" fmla="*/ 23813 w 42"/>
              <a:gd name="T3" fmla="*/ 0 h 193"/>
              <a:gd name="T4" fmla="*/ 0 w 42"/>
              <a:gd name="T5" fmla="*/ 26675 h 193"/>
              <a:gd name="T6" fmla="*/ 0 w 42"/>
              <a:gd name="T7" fmla="*/ 223837 h 193"/>
              <a:gd name="T8" fmla="*/ 47625 w 42"/>
              <a:gd name="T9" fmla="*/ 223837 h 193"/>
              <a:gd name="T10" fmla="*/ 47625 w 42"/>
              <a:gd name="T11" fmla="*/ 26675 h 193"/>
              <a:gd name="T12" fmla="*/ 47625 w 42"/>
              <a:gd name="T13" fmla="*/ 26675 h 193"/>
              <a:gd name="T14" fmla="*/ 47625 w 42"/>
              <a:gd name="T15" fmla="*/ 26675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"/>
              <a:gd name="T25" fmla="*/ 0 h 193"/>
              <a:gd name="T26" fmla="*/ 42 w 42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" h="193">
                <a:moveTo>
                  <a:pt x="42" y="23"/>
                </a:moveTo>
                <a:cubicBezTo>
                  <a:pt x="42" y="7"/>
                  <a:pt x="35" y="0"/>
                  <a:pt x="21" y="0"/>
                </a:cubicBezTo>
                <a:cubicBezTo>
                  <a:pt x="7" y="0"/>
                  <a:pt x="0" y="7"/>
                  <a:pt x="0" y="23"/>
                </a:cubicBezTo>
                <a:lnTo>
                  <a:pt x="0" y="193"/>
                </a:lnTo>
                <a:lnTo>
                  <a:pt x="42" y="193"/>
                </a:lnTo>
                <a:lnTo>
                  <a:pt x="42" y="23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67" name="Freeform 34"/>
          <p:cNvSpPr>
            <a:spLocks noChangeArrowheads="1"/>
          </p:cNvSpPr>
          <p:nvPr/>
        </p:nvSpPr>
        <p:spPr bwMode="auto">
          <a:xfrm>
            <a:off x="7891463" y="3127375"/>
            <a:ext cx="119062" cy="142875"/>
          </a:xfrm>
          <a:custGeom>
            <a:avLst/>
            <a:gdLst>
              <a:gd name="T0" fmla="*/ 0 w 103"/>
              <a:gd name="T1" fmla="*/ 0 h 124"/>
              <a:gd name="T2" fmla="*/ 119062 w 103"/>
              <a:gd name="T3" fmla="*/ 0 h 124"/>
              <a:gd name="T4" fmla="*/ 110970 w 103"/>
              <a:gd name="T5" fmla="*/ 142875 h 124"/>
              <a:gd name="T6" fmla="*/ 4624 w 103"/>
              <a:gd name="T7" fmla="*/ 142875 h 124"/>
              <a:gd name="T8" fmla="*/ 0 w 103"/>
              <a:gd name="T9" fmla="*/ 0 h 124"/>
              <a:gd name="T10" fmla="*/ 0 w 103"/>
              <a:gd name="T11" fmla="*/ 0 h 124"/>
              <a:gd name="T12" fmla="*/ 0 w 103"/>
              <a:gd name="T13" fmla="*/ 0 h 1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3"/>
              <a:gd name="T22" fmla="*/ 0 h 124"/>
              <a:gd name="T23" fmla="*/ 103 w 103"/>
              <a:gd name="T24" fmla="*/ 124 h 1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3" h="124">
                <a:moveTo>
                  <a:pt x="0" y="0"/>
                </a:moveTo>
                <a:lnTo>
                  <a:pt x="103" y="0"/>
                </a:lnTo>
                <a:lnTo>
                  <a:pt x="96" y="124"/>
                </a:lnTo>
                <a:lnTo>
                  <a:pt x="4" y="124"/>
                </a:lnTo>
                <a:lnTo>
                  <a:pt x="0" y="0"/>
                </a:lnTo>
                <a:close/>
              </a:path>
            </a:pathLst>
          </a:cu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68" name="Freeform 35"/>
          <p:cNvSpPr>
            <a:spLocks noChangeArrowheads="1"/>
          </p:cNvSpPr>
          <p:nvPr/>
        </p:nvSpPr>
        <p:spPr bwMode="auto">
          <a:xfrm>
            <a:off x="7897813" y="3394075"/>
            <a:ext cx="49212" cy="33338"/>
          </a:xfrm>
          <a:custGeom>
            <a:avLst/>
            <a:gdLst>
              <a:gd name="T0" fmla="*/ 0 w 42"/>
              <a:gd name="T1" fmla="*/ 0 h 27"/>
              <a:gd name="T2" fmla="*/ 0 w 42"/>
              <a:gd name="T3" fmla="*/ 4939 h 27"/>
              <a:gd name="T4" fmla="*/ 24606 w 42"/>
              <a:gd name="T5" fmla="*/ 33338 h 27"/>
              <a:gd name="T6" fmla="*/ 49212 w 42"/>
              <a:gd name="T7" fmla="*/ 4939 h 27"/>
              <a:gd name="T8" fmla="*/ 49212 w 42"/>
              <a:gd name="T9" fmla="*/ 0 h 27"/>
              <a:gd name="T10" fmla="*/ 0 w 42"/>
              <a:gd name="T11" fmla="*/ 0 h 27"/>
              <a:gd name="T12" fmla="*/ 0 w 42"/>
              <a:gd name="T13" fmla="*/ 0 h 27"/>
              <a:gd name="T14" fmla="*/ 0 w 42"/>
              <a:gd name="T15" fmla="*/ 0 h 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"/>
              <a:gd name="T25" fmla="*/ 0 h 27"/>
              <a:gd name="T26" fmla="*/ 42 w 42"/>
              <a:gd name="T27" fmla="*/ 27 h 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" h="27">
                <a:moveTo>
                  <a:pt x="0" y="0"/>
                </a:moveTo>
                <a:lnTo>
                  <a:pt x="0" y="4"/>
                </a:lnTo>
                <a:cubicBezTo>
                  <a:pt x="0" y="19"/>
                  <a:pt x="7" y="27"/>
                  <a:pt x="21" y="27"/>
                </a:cubicBezTo>
                <a:cubicBezTo>
                  <a:pt x="35" y="27"/>
                  <a:pt x="42" y="19"/>
                  <a:pt x="42" y="4"/>
                </a:cubicBezTo>
                <a:lnTo>
                  <a:pt x="42" y="0"/>
                </a:lnTo>
                <a:lnTo>
                  <a:pt x="0" y="0"/>
                </a:lnTo>
                <a:close/>
              </a:path>
            </a:pathLst>
          </a:cu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69" name="Freeform 36"/>
          <p:cNvSpPr>
            <a:spLocks noChangeArrowheads="1"/>
          </p:cNvSpPr>
          <p:nvPr/>
        </p:nvSpPr>
        <p:spPr bwMode="auto">
          <a:xfrm>
            <a:off x="7951788" y="3394075"/>
            <a:ext cx="47625" cy="33338"/>
          </a:xfrm>
          <a:custGeom>
            <a:avLst/>
            <a:gdLst>
              <a:gd name="T0" fmla="*/ 0 w 42"/>
              <a:gd name="T1" fmla="*/ 0 h 27"/>
              <a:gd name="T2" fmla="*/ 0 w 42"/>
              <a:gd name="T3" fmla="*/ 4939 h 27"/>
              <a:gd name="T4" fmla="*/ 23813 w 42"/>
              <a:gd name="T5" fmla="*/ 33338 h 27"/>
              <a:gd name="T6" fmla="*/ 47625 w 42"/>
              <a:gd name="T7" fmla="*/ 4939 h 27"/>
              <a:gd name="T8" fmla="*/ 47625 w 42"/>
              <a:gd name="T9" fmla="*/ 0 h 27"/>
              <a:gd name="T10" fmla="*/ 0 w 42"/>
              <a:gd name="T11" fmla="*/ 0 h 27"/>
              <a:gd name="T12" fmla="*/ 0 w 42"/>
              <a:gd name="T13" fmla="*/ 0 h 27"/>
              <a:gd name="T14" fmla="*/ 0 w 42"/>
              <a:gd name="T15" fmla="*/ 0 h 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"/>
              <a:gd name="T25" fmla="*/ 0 h 27"/>
              <a:gd name="T26" fmla="*/ 42 w 42"/>
              <a:gd name="T27" fmla="*/ 27 h 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" h="27">
                <a:moveTo>
                  <a:pt x="0" y="0"/>
                </a:moveTo>
                <a:lnTo>
                  <a:pt x="0" y="4"/>
                </a:lnTo>
                <a:cubicBezTo>
                  <a:pt x="0" y="19"/>
                  <a:pt x="7" y="27"/>
                  <a:pt x="21" y="27"/>
                </a:cubicBezTo>
                <a:cubicBezTo>
                  <a:pt x="35" y="27"/>
                  <a:pt x="42" y="19"/>
                  <a:pt x="42" y="4"/>
                </a:cubicBezTo>
                <a:lnTo>
                  <a:pt x="42" y="0"/>
                </a:lnTo>
                <a:lnTo>
                  <a:pt x="0" y="0"/>
                </a:lnTo>
                <a:close/>
              </a:path>
            </a:pathLst>
          </a:cu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70" name="Freeform 37"/>
          <p:cNvSpPr>
            <a:spLocks noChangeArrowheads="1"/>
          </p:cNvSpPr>
          <p:nvPr/>
        </p:nvSpPr>
        <p:spPr bwMode="auto">
          <a:xfrm>
            <a:off x="7935913" y="2925763"/>
            <a:ext cx="30162" cy="33337"/>
          </a:xfrm>
          <a:custGeom>
            <a:avLst/>
            <a:gdLst>
              <a:gd name="T0" fmla="*/ 30162 w 26"/>
              <a:gd name="T1" fmla="*/ 33337 h 29"/>
              <a:gd name="T2" fmla="*/ 0 w 26"/>
              <a:gd name="T3" fmla="*/ 33337 h 29"/>
              <a:gd name="T4" fmla="*/ 0 w 26"/>
              <a:gd name="T5" fmla="*/ 0 h 29"/>
              <a:gd name="T6" fmla="*/ 30162 w 26"/>
              <a:gd name="T7" fmla="*/ 0 h 29"/>
              <a:gd name="T8" fmla="*/ 30162 w 26"/>
              <a:gd name="T9" fmla="*/ 33337 h 29"/>
              <a:gd name="T10" fmla="*/ 30162 w 26"/>
              <a:gd name="T11" fmla="*/ 33337 h 29"/>
              <a:gd name="T12" fmla="*/ 30162 w 26"/>
              <a:gd name="T13" fmla="*/ 3333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29"/>
              <a:gd name="T23" fmla="*/ 26 w 26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29">
                <a:moveTo>
                  <a:pt x="26" y="29"/>
                </a:moveTo>
                <a:lnTo>
                  <a:pt x="0" y="29"/>
                </a:lnTo>
                <a:lnTo>
                  <a:pt x="0" y="0"/>
                </a:lnTo>
                <a:lnTo>
                  <a:pt x="26" y="0"/>
                </a:lnTo>
                <a:lnTo>
                  <a:pt x="26" y="29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71" name="Freeform 38"/>
          <p:cNvSpPr>
            <a:spLocks noChangeArrowheads="1"/>
          </p:cNvSpPr>
          <p:nvPr/>
        </p:nvSpPr>
        <p:spPr bwMode="auto">
          <a:xfrm>
            <a:off x="7924800" y="2946400"/>
            <a:ext cx="52388" cy="38100"/>
          </a:xfrm>
          <a:custGeom>
            <a:avLst/>
            <a:gdLst>
              <a:gd name="T0" fmla="*/ 26194 w 44"/>
              <a:gd name="T1" fmla="*/ 38100 h 31"/>
              <a:gd name="T2" fmla="*/ 29766 w 44"/>
              <a:gd name="T3" fmla="*/ 33184 h 31"/>
              <a:gd name="T4" fmla="*/ 39291 w 44"/>
              <a:gd name="T5" fmla="*/ 19665 h 31"/>
              <a:gd name="T6" fmla="*/ 52388 w 44"/>
              <a:gd name="T7" fmla="*/ 0 h 31"/>
              <a:gd name="T8" fmla="*/ 0 w 44"/>
              <a:gd name="T9" fmla="*/ 0 h 31"/>
              <a:gd name="T10" fmla="*/ 13097 w 44"/>
              <a:gd name="T11" fmla="*/ 19665 h 31"/>
              <a:gd name="T12" fmla="*/ 21431 w 44"/>
              <a:gd name="T13" fmla="*/ 33184 h 31"/>
              <a:gd name="T14" fmla="*/ 26194 w 44"/>
              <a:gd name="T15" fmla="*/ 38100 h 31"/>
              <a:gd name="T16" fmla="*/ 26194 w 44"/>
              <a:gd name="T17" fmla="*/ 38100 h 31"/>
              <a:gd name="T18" fmla="*/ 26194 w 44"/>
              <a:gd name="T19" fmla="*/ 38100 h 3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4"/>
              <a:gd name="T31" fmla="*/ 0 h 31"/>
              <a:gd name="T32" fmla="*/ 44 w 44"/>
              <a:gd name="T33" fmla="*/ 31 h 3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4" h="31">
                <a:moveTo>
                  <a:pt x="22" y="31"/>
                </a:moveTo>
                <a:cubicBezTo>
                  <a:pt x="23" y="30"/>
                  <a:pt x="24" y="29"/>
                  <a:pt x="25" y="27"/>
                </a:cubicBezTo>
                <a:cubicBezTo>
                  <a:pt x="28" y="23"/>
                  <a:pt x="31" y="19"/>
                  <a:pt x="33" y="16"/>
                </a:cubicBezTo>
                <a:cubicBezTo>
                  <a:pt x="41" y="6"/>
                  <a:pt x="44" y="0"/>
                  <a:pt x="44" y="0"/>
                </a:cubicBezTo>
                <a:lnTo>
                  <a:pt x="0" y="0"/>
                </a:lnTo>
                <a:cubicBezTo>
                  <a:pt x="0" y="0"/>
                  <a:pt x="3" y="6"/>
                  <a:pt x="11" y="16"/>
                </a:cubicBezTo>
                <a:cubicBezTo>
                  <a:pt x="13" y="19"/>
                  <a:pt x="16" y="23"/>
                  <a:pt x="18" y="27"/>
                </a:cubicBezTo>
                <a:cubicBezTo>
                  <a:pt x="20" y="29"/>
                  <a:pt x="21" y="30"/>
                  <a:pt x="22" y="31"/>
                </a:cubicBez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72" name="Freeform 39"/>
          <p:cNvSpPr>
            <a:spLocks noChangeArrowheads="1"/>
          </p:cNvSpPr>
          <p:nvPr/>
        </p:nvSpPr>
        <p:spPr bwMode="auto">
          <a:xfrm>
            <a:off x="7896225" y="2817813"/>
            <a:ext cx="109538" cy="125412"/>
          </a:xfrm>
          <a:custGeom>
            <a:avLst/>
            <a:gdLst>
              <a:gd name="T0" fmla="*/ 0 w 94"/>
              <a:gd name="T1" fmla="*/ 62120 h 107"/>
              <a:gd name="T2" fmla="*/ 15149 w 94"/>
              <a:gd name="T3" fmla="*/ 17581 h 107"/>
              <a:gd name="T4" fmla="*/ 54769 w 94"/>
              <a:gd name="T5" fmla="*/ 0 h 107"/>
              <a:gd name="T6" fmla="*/ 93224 w 94"/>
              <a:gd name="T7" fmla="*/ 17581 h 107"/>
              <a:gd name="T8" fmla="*/ 109538 w 94"/>
              <a:gd name="T9" fmla="*/ 62120 h 107"/>
              <a:gd name="T10" fmla="*/ 93224 w 94"/>
              <a:gd name="T11" fmla="*/ 107831 h 107"/>
              <a:gd name="T12" fmla="*/ 54769 w 94"/>
              <a:gd name="T13" fmla="*/ 125412 h 107"/>
              <a:gd name="T14" fmla="*/ 15149 w 94"/>
              <a:gd name="T15" fmla="*/ 107831 h 107"/>
              <a:gd name="T16" fmla="*/ 0 w 94"/>
              <a:gd name="T17" fmla="*/ 62120 h 107"/>
              <a:gd name="T18" fmla="*/ 0 w 94"/>
              <a:gd name="T19" fmla="*/ 62120 h 107"/>
              <a:gd name="T20" fmla="*/ 0 w 94"/>
              <a:gd name="T21" fmla="*/ 62120 h 10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4"/>
              <a:gd name="T34" fmla="*/ 0 h 107"/>
              <a:gd name="T35" fmla="*/ 94 w 94"/>
              <a:gd name="T36" fmla="*/ 107 h 10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4" h="107">
                <a:moveTo>
                  <a:pt x="0" y="53"/>
                </a:moveTo>
                <a:cubicBezTo>
                  <a:pt x="0" y="39"/>
                  <a:pt x="4" y="26"/>
                  <a:pt x="13" y="15"/>
                </a:cubicBezTo>
                <a:cubicBezTo>
                  <a:pt x="23" y="5"/>
                  <a:pt x="34" y="0"/>
                  <a:pt x="47" y="0"/>
                </a:cubicBezTo>
                <a:cubicBezTo>
                  <a:pt x="60" y="0"/>
                  <a:pt x="71" y="5"/>
                  <a:pt x="80" y="15"/>
                </a:cubicBezTo>
                <a:cubicBezTo>
                  <a:pt x="90" y="26"/>
                  <a:pt x="94" y="39"/>
                  <a:pt x="94" y="53"/>
                </a:cubicBezTo>
                <a:cubicBezTo>
                  <a:pt x="94" y="68"/>
                  <a:pt x="90" y="81"/>
                  <a:pt x="80" y="92"/>
                </a:cubicBezTo>
                <a:cubicBezTo>
                  <a:pt x="71" y="102"/>
                  <a:pt x="60" y="107"/>
                  <a:pt x="47" y="107"/>
                </a:cubicBezTo>
                <a:cubicBezTo>
                  <a:pt x="34" y="107"/>
                  <a:pt x="23" y="102"/>
                  <a:pt x="13" y="92"/>
                </a:cubicBezTo>
                <a:cubicBezTo>
                  <a:pt x="4" y="81"/>
                  <a:pt x="0" y="68"/>
                  <a:pt x="0" y="53"/>
                </a:cubicBez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73" name="Freeform 40"/>
          <p:cNvSpPr>
            <a:spLocks noChangeArrowheads="1"/>
          </p:cNvSpPr>
          <p:nvPr/>
        </p:nvSpPr>
        <p:spPr bwMode="auto">
          <a:xfrm>
            <a:off x="7888288" y="2800350"/>
            <a:ext cx="125412" cy="123825"/>
          </a:xfrm>
          <a:custGeom>
            <a:avLst/>
            <a:gdLst>
              <a:gd name="T0" fmla="*/ 110316 w 108"/>
              <a:gd name="T1" fmla="*/ 25459 h 107"/>
              <a:gd name="T2" fmla="*/ 62706 w 108"/>
              <a:gd name="T3" fmla="*/ 0 h 107"/>
              <a:gd name="T4" fmla="*/ 15096 w 108"/>
              <a:gd name="T5" fmla="*/ 25459 h 107"/>
              <a:gd name="T6" fmla="*/ 2322 w 108"/>
              <a:gd name="T7" fmla="*/ 54390 h 107"/>
              <a:gd name="T8" fmla="*/ 0 w 108"/>
              <a:gd name="T9" fmla="*/ 82164 h 107"/>
              <a:gd name="T10" fmla="*/ 9290 w 108"/>
              <a:gd name="T11" fmla="*/ 113410 h 107"/>
              <a:gd name="T12" fmla="*/ 16257 w 108"/>
              <a:gd name="T13" fmla="*/ 121511 h 107"/>
              <a:gd name="T14" fmla="*/ 19741 w 108"/>
              <a:gd name="T15" fmla="*/ 123825 h 107"/>
              <a:gd name="T16" fmla="*/ 19741 w 108"/>
              <a:gd name="T17" fmla="*/ 55548 h 107"/>
              <a:gd name="T18" fmla="*/ 73157 w 108"/>
              <a:gd name="T19" fmla="*/ 40504 h 107"/>
              <a:gd name="T20" fmla="*/ 83608 w 108"/>
              <a:gd name="T21" fmla="*/ 40504 h 107"/>
              <a:gd name="T22" fmla="*/ 105671 w 108"/>
              <a:gd name="T23" fmla="*/ 52076 h 107"/>
              <a:gd name="T24" fmla="*/ 105671 w 108"/>
              <a:gd name="T25" fmla="*/ 123825 h 107"/>
              <a:gd name="T26" fmla="*/ 109155 w 108"/>
              <a:gd name="T27" fmla="*/ 121511 h 107"/>
              <a:gd name="T28" fmla="*/ 116122 w 108"/>
              <a:gd name="T29" fmla="*/ 113410 h 107"/>
              <a:gd name="T30" fmla="*/ 125412 w 108"/>
              <a:gd name="T31" fmla="*/ 82164 h 107"/>
              <a:gd name="T32" fmla="*/ 123090 w 108"/>
              <a:gd name="T33" fmla="*/ 54390 h 107"/>
              <a:gd name="T34" fmla="*/ 110316 w 108"/>
              <a:gd name="T35" fmla="*/ 25459 h 107"/>
              <a:gd name="T36" fmla="*/ 110316 w 108"/>
              <a:gd name="T37" fmla="*/ 25459 h 107"/>
              <a:gd name="T38" fmla="*/ 110316 w 108"/>
              <a:gd name="T39" fmla="*/ 25459 h 1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8"/>
              <a:gd name="T61" fmla="*/ 0 h 107"/>
              <a:gd name="T62" fmla="*/ 108 w 108"/>
              <a:gd name="T63" fmla="*/ 107 h 10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8" h="107">
                <a:moveTo>
                  <a:pt x="95" y="22"/>
                </a:moveTo>
                <a:cubicBezTo>
                  <a:pt x="85" y="7"/>
                  <a:pt x="71" y="0"/>
                  <a:pt x="54" y="0"/>
                </a:cubicBezTo>
                <a:cubicBezTo>
                  <a:pt x="37" y="0"/>
                  <a:pt x="23" y="7"/>
                  <a:pt x="13" y="22"/>
                </a:cubicBezTo>
                <a:cubicBezTo>
                  <a:pt x="8" y="29"/>
                  <a:pt x="5" y="37"/>
                  <a:pt x="2" y="47"/>
                </a:cubicBezTo>
                <a:cubicBezTo>
                  <a:pt x="0" y="54"/>
                  <a:pt x="0" y="63"/>
                  <a:pt x="0" y="71"/>
                </a:cubicBezTo>
                <a:cubicBezTo>
                  <a:pt x="0" y="81"/>
                  <a:pt x="2" y="90"/>
                  <a:pt x="8" y="98"/>
                </a:cubicBezTo>
                <a:cubicBezTo>
                  <a:pt x="10" y="101"/>
                  <a:pt x="12" y="103"/>
                  <a:pt x="14" y="105"/>
                </a:cubicBezTo>
                <a:cubicBezTo>
                  <a:pt x="15" y="106"/>
                  <a:pt x="16" y="107"/>
                  <a:pt x="17" y="107"/>
                </a:cubicBezTo>
                <a:lnTo>
                  <a:pt x="17" y="48"/>
                </a:lnTo>
                <a:lnTo>
                  <a:pt x="63" y="35"/>
                </a:lnTo>
                <a:lnTo>
                  <a:pt x="72" y="35"/>
                </a:lnTo>
                <a:lnTo>
                  <a:pt x="91" y="45"/>
                </a:lnTo>
                <a:lnTo>
                  <a:pt x="91" y="107"/>
                </a:lnTo>
                <a:cubicBezTo>
                  <a:pt x="92" y="107"/>
                  <a:pt x="92" y="106"/>
                  <a:pt x="94" y="105"/>
                </a:cubicBezTo>
                <a:cubicBezTo>
                  <a:pt x="96" y="103"/>
                  <a:pt x="98" y="101"/>
                  <a:pt x="100" y="98"/>
                </a:cubicBezTo>
                <a:cubicBezTo>
                  <a:pt x="105" y="90"/>
                  <a:pt x="108" y="81"/>
                  <a:pt x="108" y="71"/>
                </a:cubicBezTo>
                <a:cubicBezTo>
                  <a:pt x="108" y="63"/>
                  <a:pt x="107" y="54"/>
                  <a:pt x="106" y="47"/>
                </a:cubicBezTo>
                <a:cubicBezTo>
                  <a:pt x="103" y="37"/>
                  <a:pt x="99" y="29"/>
                  <a:pt x="95" y="22"/>
                </a:cubicBezTo>
                <a:close/>
              </a:path>
            </a:pathLst>
          </a:custGeom>
          <a:solidFill>
            <a:srgbClr val="CC66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74" name="Freeform 41"/>
          <p:cNvSpPr>
            <a:spLocks noChangeArrowheads="1"/>
          </p:cNvSpPr>
          <p:nvPr/>
        </p:nvSpPr>
        <p:spPr bwMode="auto">
          <a:xfrm>
            <a:off x="7707313" y="2936875"/>
            <a:ext cx="60325" cy="88900"/>
          </a:xfrm>
          <a:custGeom>
            <a:avLst/>
            <a:gdLst>
              <a:gd name="T0" fmla="*/ 0 w 52"/>
              <a:gd name="T1" fmla="*/ 0 h 75"/>
              <a:gd name="T2" fmla="*/ 27842 w 52"/>
              <a:gd name="T3" fmla="*/ 88900 h 75"/>
              <a:gd name="T4" fmla="*/ 60325 w 52"/>
              <a:gd name="T5" fmla="*/ 0 h 75"/>
              <a:gd name="T6" fmla="*/ 0 w 52"/>
              <a:gd name="T7" fmla="*/ 0 h 75"/>
              <a:gd name="T8" fmla="*/ 0 w 52"/>
              <a:gd name="T9" fmla="*/ 0 h 75"/>
              <a:gd name="T10" fmla="*/ 0 w 52"/>
              <a:gd name="T11" fmla="*/ 0 h 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"/>
              <a:gd name="T19" fmla="*/ 0 h 75"/>
              <a:gd name="T20" fmla="*/ 52 w 52"/>
              <a:gd name="T21" fmla="*/ 75 h 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" h="75">
                <a:moveTo>
                  <a:pt x="0" y="0"/>
                </a:moveTo>
                <a:lnTo>
                  <a:pt x="24" y="75"/>
                </a:lnTo>
                <a:lnTo>
                  <a:pt x="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75" name="Freeform 42"/>
          <p:cNvSpPr>
            <a:spLocks noChangeArrowheads="1"/>
          </p:cNvSpPr>
          <p:nvPr/>
        </p:nvSpPr>
        <p:spPr bwMode="auto">
          <a:xfrm>
            <a:off x="7720013" y="2954338"/>
            <a:ext cx="28575" cy="104775"/>
          </a:xfrm>
          <a:custGeom>
            <a:avLst/>
            <a:gdLst>
              <a:gd name="T0" fmla="*/ 0 w 24"/>
              <a:gd name="T1" fmla="*/ 58208 h 90"/>
              <a:gd name="T2" fmla="*/ 11906 w 24"/>
              <a:gd name="T3" fmla="*/ 20955 h 90"/>
              <a:gd name="T4" fmla="*/ 3572 w 24"/>
              <a:gd name="T5" fmla="*/ 6985 h 90"/>
              <a:gd name="T6" fmla="*/ 14288 w 24"/>
              <a:gd name="T7" fmla="*/ 0 h 90"/>
              <a:gd name="T8" fmla="*/ 25003 w 24"/>
              <a:gd name="T9" fmla="*/ 6985 h 90"/>
              <a:gd name="T10" fmla="*/ 16669 w 24"/>
              <a:gd name="T11" fmla="*/ 20955 h 90"/>
              <a:gd name="T12" fmla="*/ 28575 w 24"/>
              <a:gd name="T13" fmla="*/ 58208 h 90"/>
              <a:gd name="T14" fmla="*/ 11906 w 24"/>
              <a:gd name="T15" fmla="*/ 104775 h 90"/>
              <a:gd name="T16" fmla="*/ 0 w 24"/>
              <a:gd name="T17" fmla="*/ 58208 h 90"/>
              <a:gd name="T18" fmla="*/ 0 w 24"/>
              <a:gd name="T19" fmla="*/ 58208 h 90"/>
              <a:gd name="T20" fmla="*/ 0 w 24"/>
              <a:gd name="T21" fmla="*/ 58208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"/>
              <a:gd name="T34" fmla="*/ 0 h 90"/>
              <a:gd name="T35" fmla="*/ 24 w 24"/>
              <a:gd name="T36" fmla="*/ 90 h 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" h="90">
                <a:moveTo>
                  <a:pt x="0" y="50"/>
                </a:moveTo>
                <a:lnTo>
                  <a:pt x="10" y="18"/>
                </a:lnTo>
                <a:lnTo>
                  <a:pt x="3" y="6"/>
                </a:lnTo>
                <a:lnTo>
                  <a:pt x="12" y="0"/>
                </a:lnTo>
                <a:lnTo>
                  <a:pt x="21" y="6"/>
                </a:lnTo>
                <a:lnTo>
                  <a:pt x="14" y="18"/>
                </a:lnTo>
                <a:lnTo>
                  <a:pt x="24" y="50"/>
                </a:lnTo>
                <a:lnTo>
                  <a:pt x="10" y="90"/>
                </a:lnTo>
                <a:lnTo>
                  <a:pt x="0" y="50"/>
                </a:lnTo>
                <a:close/>
              </a:path>
            </a:pathLst>
          </a:custGeom>
          <a:solidFill>
            <a:srgbClr val="FF33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76" name="Freeform 43"/>
          <p:cNvSpPr>
            <a:spLocks noChangeArrowheads="1"/>
          </p:cNvSpPr>
          <p:nvPr/>
        </p:nvSpPr>
        <p:spPr bwMode="auto">
          <a:xfrm>
            <a:off x="7720013" y="2919413"/>
            <a:ext cx="28575" cy="34925"/>
          </a:xfrm>
          <a:custGeom>
            <a:avLst/>
            <a:gdLst>
              <a:gd name="T0" fmla="*/ 28575 w 26"/>
              <a:gd name="T1" fmla="*/ 22882 h 29"/>
              <a:gd name="T2" fmla="*/ 14288 w 26"/>
              <a:gd name="T3" fmla="*/ 34925 h 29"/>
              <a:gd name="T4" fmla="*/ 0 w 26"/>
              <a:gd name="T5" fmla="*/ 22882 h 29"/>
              <a:gd name="T6" fmla="*/ 0 w 26"/>
              <a:gd name="T7" fmla="*/ 0 h 29"/>
              <a:gd name="T8" fmla="*/ 28575 w 26"/>
              <a:gd name="T9" fmla="*/ 0 h 29"/>
              <a:gd name="T10" fmla="*/ 28575 w 26"/>
              <a:gd name="T11" fmla="*/ 22882 h 29"/>
              <a:gd name="T12" fmla="*/ 28575 w 26"/>
              <a:gd name="T13" fmla="*/ 22882 h 29"/>
              <a:gd name="T14" fmla="*/ 28575 w 26"/>
              <a:gd name="T15" fmla="*/ 22882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"/>
              <a:gd name="T25" fmla="*/ 0 h 29"/>
              <a:gd name="T26" fmla="*/ 26 w 26"/>
              <a:gd name="T27" fmla="*/ 29 h 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" h="29">
                <a:moveTo>
                  <a:pt x="26" y="19"/>
                </a:moveTo>
                <a:lnTo>
                  <a:pt x="13" y="29"/>
                </a:lnTo>
                <a:lnTo>
                  <a:pt x="0" y="19"/>
                </a:lnTo>
                <a:lnTo>
                  <a:pt x="0" y="0"/>
                </a:lnTo>
                <a:lnTo>
                  <a:pt x="26" y="0"/>
                </a:lnTo>
                <a:lnTo>
                  <a:pt x="26" y="19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77" name="Freeform 44"/>
          <p:cNvSpPr>
            <a:spLocks noChangeArrowheads="1"/>
          </p:cNvSpPr>
          <p:nvPr/>
        </p:nvSpPr>
        <p:spPr bwMode="auto">
          <a:xfrm>
            <a:off x="7678738" y="2817813"/>
            <a:ext cx="109537" cy="114300"/>
          </a:xfrm>
          <a:custGeom>
            <a:avLst/>
            <a:gdLst>
              <a:gd name="T0" fmla="*/ 0 w 94"/>
              <a:gd name="T1" fmla="*/ 51955 h 99"/>
              <a:gd name="T2" fmla="*/ 15149 w 94"/>
              <a:gd name="T3" fmla="*/ 12700 h 99"/>
              <a:gd name="T4" fmla="*/ 54769 w 94"/>
              <a:gd name="T5" fmla="*/ 0 h 99"/>
              <a:gd name="T6" fmla="*/ 93223 w 94"/>
              <a:gd name="T7" fmla="*/ 12700 h 99"/>
              <a:gd name="T8" fmla="*/ 109537 w 94"/>
              <a:gd name="T9" fmla="*/ 51955 h 99"/>
              <a:gd name="T10" fmla="*/ 93223 w 94"/>
              <a:gd name="T11" fmla="*/ 96982 h 99"/>
              <a:gd name="T12" fmla="*/ 54769 w 94"/>
              <a:gd name="T13" fmla="*/ 114300 h 99"/>
              <a:gd name="T14" fmla="*/ 15149 w 94"/>
              <a:gd name="T15" fmla="*/ 96982 h 99"/>
              <a:gd name="T16" fmla="*/ 0 w 94"/>
              <a:gd name="T17" fmla="*/ 51955 h 99"/>
              <a:gd name="T18" fmla="*/ 0 w 94"/>
              <a:gd name="T19" fmla="*/ 51955 h 99"/>
              <a:gd name="T20" fmla="*/ 0 w 94"/>
              <a:gd name="T21" fmla="*/ 51955 h 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4"/>
              <a:gd name="T34" fmla="*/ 0 h 99"/>
              <a:gd name="T35" fmla="*/ 94 w 94"/>
              <a:gd name="T36" fmla="*/ 99 h 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4" h="99">
                <a:moveTo>
                  <a:pt x="0" y="45"/>
                </a:moveTo>
                <a:cubicBezTo>
                  <a:pt x="0" y="31"/>
                  <a:pt x="4" y="20"/>
                  <a:pt x="13" y="11"/>
                </a:cubicBezTo>
                <a:cubicBezTo>
                  <a:pt x="22" y="3"/>
                  <a:pt x="33" y="0"/>
                  <a:pt x="47" y="0"/>
                </a:cubicBezTo>
                <a:cubicBezTo>
                  <a:pt x="61" y="0"/>
                  <a:pt x="72" y="3"/>
                  <a:pt x="80" y="11"/>
                </a:cubicBezTo>
                <a:cubicBezTo>
                  <a:pt x="90" y="20"/>
                  <a:pt x="94" y="31"/>
                  <a:pt x="94" y="45"/>
                </a:cubicBezTo>
                <a:cubicBezTo>
                  <a:pt x="94" y="60"/>
                  <a:pt x="90" y="73"/>
                  <a:pt x="80" y="84"/>
                </a:cubicBezTo>
                <a:cubicBezTo>
                  <a:pt x="71" y="94"/>
                  <a:pt x="60" y="99"/>
                  <a:pt x="47" y="99"/>
                </a:cubicBezTo>
                <a:cubicBezTo>
                  <a:pt x="34" y="99"/>
                  <a:pt x="23" y="94"/>
                  <a:pt x="13" y="84"/>
                </a:cubicBezTo>
                <a:cubicBezTo>
                  <a:pt x="4" y="73"/>
                  <a:pt x="0" y="60"/>
                  <a:pt x="0" y="45"/>
                </a:cubicBez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78" name="Freeform 45"/>
          <p:cNvSpPr>
            <a:spLocks noChangeArrowheads="1"/>
          </p:cNvSpPr>
          <p:nvPr/>
        </p:nvSpPr>
        <p:spPr bwMode="auto">
          <a:xfrm>
            <a:off x="7680325" y="2803525"/>
            <a:ext cx="107950" cy="55563"/>
          </a:xfrm>
          <a:custGeom>
            <a:avLst/>
            <a:gdLst>
              <a:gd name="T0" fmla="*/ 2322 w 93"/>
              <a:gd name="T1" fmla="*/ 49775 h 48"/>
              <a:gd name="T2" fmla="*/ 8125 w 93"/>
              <a:gd name="T3" fmla="*/ 52090 h 48"/>
              <a:gd name="T4" fmla="*/ 22054 w 93"/>
              <a:gd name="T5" fmla="*/ 53248 h 48"/>
              <a:gd name="T6" fmla="*/ 42948 w 93"/>
              <a:gd name="T7" fmla="*/ 48618 h 48"/>
              <a:gd name="T8" fmla="*/ 67324 w 93"/>
              <a:gd name="T9" fmla="*/ 31254 h 48"/>
              <a:gd name="T10" fmla="*/ 70806 w 93"/>
              <a:gd name="T11" fmla="*/ 35884 h 48"/>
              <a:gd name="T12" fmla="*/ 78931 w 93"/>
              <a:gd name="T13" fmla="*/ 43987 h 48"/>
              <a:gd name="T14" fmla="*/ 107950 w 93"/>
              <a:gd name="T15" fmla="*/ 55563 h 48"/>
              <a:gd name="T16" fmla="*/ 90539 w 93"/>
              <a:gd name="T17" fmla="*/ 15048 h 48"/>
              <a:gd name="T18" fmla="*/ 53395 w 93"/>
              <a:gd name="T19" fmla="*/ 0 h 48"/>
              <a:gd name="T20" fmla="*/ 0 w 93"/>
              <a:gd name="T21" fmla="*/ 47460 h 48"/>
              <a:gd name="T22" fmla="*/ 2322 w 93"/>
              <a:gd name="T23" fmla="*/ 49775 h 48"/>
              <a:gd name="T24" fmla="*/ 2322 w 93"/>
              <a:gd name="T25" fmla="*/ 49775 h 48"/>
              <a:gd name="T26" fmla="*/ 2322 w 93"/>
              <a:gd name="T27" fmla="*/ 49775 h 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3"/>
              <a:gd name="T43" fmla="*/ 0 h 48"/>
              <a:gd name="T44" fmla="*/ 93 w 93"/>
              <a:gd name="T45" fmla="*/ 48 h 4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3" h="48">
                <a:moveTo>
                  <a:pt x="2" y="43"/>
                </a:moveTo>
                <a:cubicBezTo>
                  <a:pt x="3" y="44"/>
                  <a:pt x="5" y="44"/>
                  <a:pt x="7" y="45"/>
                </a:cubicBezTo>
                <a:cubicBezTo>
                  <a:pt x="11" y="46"/>
                  <a:pt x="15" y="46"/>
                  <a:pt x="19" y="46"/>
                </a:cubicBezTo>
                <a:cubicBezTo>
                  <a:pt x="25" y="46"/>
                  <a:pt x="31" y="44"/>
                  <a:pt x="37" y="42"/>
                </a:cubicBezTo>
                <a:cubicBezTo>
                  <a:pt x="44" y="39"/>
                  <a:pt x="51" y="34"/>
                  <a:pt x="58" y="27"/>
                </a:cubicBezTo>
                <a:cubicBezTo>
                  <a:pt x="59" y="28"/>
                  <a:pt x="60" y="29"/>
                  <a:pt x="61" y="31"/>
                </a:cubicBezTo>
                <a:cubicBezTo>
                  <a:pt x="63" y="33"/>
                  <a:pt x="65" y="36"/>
                  <a:pt x="68" y="38"/>
                </a:cubicBezTo>
                <a:cubicBezTo>
                  <a:pt x="76" y="44"/>
                  <a:pt x="85" y="48"/>
                  <a:pt x="93" y="48"/>
                </a:cubicBezTo>
                <a:cubicBezTo>
                  <a:pt x="92" y="34"/>
                  <a:pt x="87" y="23"/>
                  <a:pt x="78" y="13"/>
                </a:cubicBezTo>
                <a:cubicBezTo>
                  <a:pt x="69" y="4"/>
                  <a:pt x="58" y="0"/>
                  <a:pt x="46" y="0"/>
                </a:cubicBezTo>
                <a:cubicBezTo>
                  <a:pt x="20" y="0"/>
                  <a:pt x="5" y="13"/>
                  <a:pt x="0" y="41"/>
                </a:cubicBezTo>
                <a:cubicBezTo>
                  <a:pt x="0" y="42"/>
                  <a:pt x="1" y="43"/>
                  <a:pt x="2" y="43"/>
                </a:cubicBezTo>
                <a:close/>
              </a:path>
            </a:pathLst>
          </a:custGeom>
          <a:solidFill>
            <a:srgbClr val="CC66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79" name="Freeform 46"/>
          <p:cNvSpPr>
            <a:spLocks noChangeArrowheads="1"/>
          </p:cNvSpPr>
          <p:nvPr/>
        </p:nvSpPr>
        <p:spPr bwMode="auto">
          <a:xfrm>
            <a:off x="7624763" y="3140075"/>
            <a:ext cx="44450" cy="42863"/>
          </a:xfrm>
          <a:custGeom>
            <a:avLst/>
            <a:gdLst>
              <a:gd name="T0" fmla="*/ 44450 w 38"/>
              <a:gd name="T1" fmla="*/ 0 h 35"/>
              <a:gd name="T2" fmla="*/ 0 w 38"/>
              <a:gd name="T3" fmla="*/ 0 h 35"/>
              <a:gd name="T4" fmla="*/ 0 w 38"/>
              <a:gd name="T5" fmla="*/ 15921 h 35"/>
              <a:gd name="T6" fmla="*/ 22225 w 38"/>
              <a:gd name="T7" fmla="*/ 42863 h 35"/>
              <a:gd name="T8" fmla="*/ 44450 w 38"/>
              <a:gd name="T9" fmla="*/ 15921 h 35"/>
              <a:gd name="T10" fmla="*/ 44450 w 38"/>
              <a:gd name="T11" fmla="*/ 0 h 35"/>
              <a:gd name="T12" fmla="*/ 44450 w 38"/>
              <a:gd name="T13" fmla="*/ 0 h 35"/>
              <a:gd name="T14" fmla="*/ 44450 w 38"/>
              <a:gd name="T15" fmla="*/ 0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"/>
              <a:gd name="T25" fmla="*/ 0 h 35"/>
              <a:gd name="T26" fmla="*/ 38 w 38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" h="35">
                <a:moveTo>
                  <a:pt x="38" y="0"/>
                </a:moveTo>
                <a:lnTo>
                  <a:pt x="0" y="0"/>
                </a:lnTo>
                <a:lnTo>
                  <a:pt x="0" y="13"/>
                </a:lnTo>
                <a:cubicBezTo>
                  <a:pt x="0" y="28"/>
                  <a:pt x="6" y="35"/>
                  <a:pt x="19" y="35"/>
                </a:cubicBezTo>
                <a:cubicBezTo>
                  <a:pt x="32" y="35"/>
                  <a:pt x="38" y="28"/>
                  <a:pt x="38" y="13"/>
                </a:cubicBezTo>
                <a:lnTo>
                  <a:pt x="38" y="0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80" name="Freeform 47"/>
          <p:cNvSpPr>
            <a:spLocks noChangeArrowheads="1"/>
          </p:cNvSpPr>
          <p:nvPr/>
        </p:nvSpPr>
        <p:spPr bwMode="auto">
          <a:xfrm>
            <a:off x="7807325" y="3140075"/>
            <a:ext cx="44450" cy="42863"/>
          </a:xfrm>
          <a:custGeom>
            <a:avLst/>
            <a:gdLst>
              <a:gd name="T0" fmla="*/ 44450 w 38"/>
              <a:gd name="T1" fmla="*/ 0 h 35"/>
              <a:gd name="T2" fmla="*/ 0 w 38"/>
              <a:gd name="T3" fmla="*/ 0 h 35"/>
              <a:gd name="T4" fmla="*/ 0 w 38"/>
              <a:gd name="T5" fmla="*/ 15921 h 35"/>
              <a:gd name="T6" fmla="*/ 22225 w 38"/>
              <a:gd name="T7" fmla="*/ 42863 h 35"/>
              <a:gd name="T8" fmla="*/ 44450 w 38"/>
              <a:gd name="T9" fmla="*/ 15921 h 35"/>
              <a:gd name="T10" fmla="*/ 44450 w 38"/>
              <a:gd name="T11" fmla="*/ 0 h 35"/>
              <a:gd name="T12" fmla="*/ 44450 w 38"/>
              <a:gd name="T13" fmla="*/ 0 h 35"/>
              <a:gd name="T14" fmla="*/ 44450 w 38"/>
              <a:gd name="T15" fmla="*/ 0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"/>
              <a:gd name="T25" fmla="*/ 0 h 35"/>
              <a:gd name="T26" fmla="*/ 38 w 38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" h="35">
                <a:moveTo>
                  <a:pt x="38" y="0"/>
                </a:moveTo>
                <a:lnTo>
                  <a:pt x="0" y="0"/>
                </a:lnTo>
                <a:lnTo>
                  <a:pt x="0" y="13"/>
                </a:lnTo>
                <a:cubicBezTo>
                  <a:pt x="0" y="28"/>
                  <a:pt x="6" y="35"/>
                  <a:pt x="19" y="35"/>
                </a:cubicBezTo>
                <a:cubicBezTo>
                  <a:pt x="32" y="35"/>
                  <a:pt x="38" y="28"/>
                  <a:pt x="38" y="13"/>
                </a:cubicBezTo>
                <a:lnTo>
                  <a:pt x="38" y="0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81" name="Freeform 48"/>
          <p:cNvSpPr>
            <a:spLocks noChangeArrowheads="1"/>
          </p:cNvSpPr>
          <p:nvPr/>
        </p:nvSpPr>
        <p:spPr bwMode="auto">
          <a:xfrm>
            <a:off x="7677150" y="3386138"/>
            <a:ext cx="122238" cy="41275"/>
          </a:xfrm>
          <a:custGeom>
            <a:avLst/>
            <a:gdLst>
              <a:gd name="T0" fmla="*/ 0 w 105"/>
              <a:gd name="T1" fmla="*/ 0 h 35"/>
              <a:gd name="T2" fmla="*/ 0 w 105"/>
              <a:gd name="T3" fmla="*/ 8255 h 35"/>
              <a:gd name="T4" fmla="*/ 27940 w 105"/>
              <a:gd name="T5" fmla="*/ 41275 h 35"/>
              <a:gd name="T6" fmla="*/ 57044 w 105"/>
              <a:gd name="T7" fmla="*/ 8255 h 35"/>
              <a:gd name="T8" fmla="*/ 57044 w 105"/>
              <a:gd name="T9" fmla="*/ 0 h 35"/>
              <a:gd name="T10" fmla="*/ 0 w 105"/>
              <a:gd name="T11" fmla="*/ 0 h 35"/>
              <a:gd name="T12" fmla="*/ 65194 w 105"/>
              <a:gd name="T13" fmla="*/ 0 h 35"/>
              <a:gd name="T14" fmla="*/ 65194 w 105"/>
              <a:gd name="T15" fmla="*/ 8255 h 35"/>
              <a:gd name="T16" fmla="*/ 93134 w 105"/>
              <a:gd name="T17" fmla="*/ 41275 h 35"/>
              <a:gd name="T18" fmla="*/ 122238 w 105"/>
              <a:gd name="T19" fmla="*/ 8255 h 35"/>
              <a:gd name="T20" fmla="*/ 122238 w 105"/>
              <a:gd name="T21" fmla="*/ 0 h 35"/>
              <a:gd name="T22" fmla="*/ 65194 w 105"/>
              <a:gd name="T23" fmla="*/ 0 h 3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5"/>
              <a:gd name="T37" fmla="*/ 0 h 35"/>
              <a:gd name="T38" fmla="*/ 105 w 105"/>
              <a:gd name="T39" fmla="*/ 35 h 3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5" h="35">
                <a:moveTo>
                  <a:pt x="0" y="0"/>
                </a:moveTo>
                <a:lnTo>
                  <a:pt x="0" y="7"/>
                </a:lnTo>
                <a:cubicBezTo>
                  <a:pt x="0" y="26"/>
                  <a:pt x="8" y="35"/>
                  <a:pt x="24" y="35"/>
                </a:cubicBezTo>
                <a:cubicBezTo>
                  <a:pt x="40" y="35"/>
                  <a:pt x="49" y="26"/>
                  <a:pt x="49" y="7"/>
                </a:cubicBezTo>
                <a:lnTo>
                  <a:pt x="49" y="0"/>
                </a:lnTo>
                <a:lnTo>
                  <a:pt x="0" y="0"/>
                </a:lnTo>
                <a:lnTo>
                  <a:pt x="56" y="0"/>
                </a:lnTo>
                <a:lnTo>
                  <a:pt x="56" y="7"/>
                </a:lnTo>
                <a:cubicBezTo>
                  <a:pt x="56" y="26"/>
                  <a:pt x="64" y="35"/>
                  <a:pt x="80" y="35"/>
                </a:cubicBezTo>
                <a:cubicBezTo>
                  <a:pt x="97" y="35"/>
                  <a:pt x="105" y="26"/>
                  <a:pt x="105" y="7"/>
                </a:cubicBezTo>
                <a:lnTo>
                  <a:pt x="105" y="0"/>
                </a:lnTo>
                <a:lnTo>
                  <a:pt x="56" y="0"/>
                </a:lnTo>
              </a:path>
            </a:pathLst>
          </a:custGeom>
          <a:solidFill>
            <a:srgbClr val="CC66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82" name="Freeform 49"/>
          <p:cNvSpPr>
            <a:spLocks noChangeArrowheads="1"/>
          </p:cNvSpPr>
          <p:nvPr/>
        </p:nvSpPr>
        <p:spPr bwMode="auto">
          <a:xfrm>
            <a:off x="7624763" y="2936875"/>
            <a:ext cx="227012" cy="449263"/>
          </a:xfrm>
          <a:custGeom>
            <a:avLst/>
            <a:gdLst>
              <a:gd name="T0" fmla="*/ 184158 w 196"/>
              <a:gd name="T1" fmla="*/ 0 h 387"/>
              <a:gd name="T2" fmla="*/ 140145 w 196"/>
              <a:gd name="T3" fmla="*/ 0 h 387"/>
              <a:gd name="T4" fmla="*/ 108873 w 196"/>
              <a:gd name="T5" fmla="*/ 81262 h 387"/>
              <a:gd name="T6" fmla="*/ 82234 w 196"/>
              <a:gd name="T7" fmla="*/ 0 h 387"/>
              <a:gd name="T8" fmla="*/ 42854 w 196"/>
              <a:gd name="T9" fmla="*/ 0 h 387"/>
              <a:gd name="T10" fmla="*/ 11582 w 196"/>
              <a:gd name="T11" fmla="*/ 13931 h 387"/>
              <a:gd name="T12" fmla="*/ 0 w 196"/>
              <a:gd name="T13" fmla="*/ 47596 h 387"/>
              <a:gd name="T14" fmla="*/ 0 w 196"/>
              <a:gd name="T15" fmla="*/ 203155 h 387"/>
              <a:gd name="T16" fmla="*/ 44013 w 196"/>
              <a:gd name="T17" fmla="*/ 203155 h 387"/>
              <a:gd name="T18" fmla="*/ 44013 w 196"/>
              <a:gd name="T19" fmla="*/ 73136 h 387"/>
              <a:gd name="T20" fmla="*/ 48645 w 196"/>
              <a:gd name="T21" fmla="*/ 68492 h 387"/>
              <a:gd name="T22" fmla="*/ 52120 w 196"/>
              <a:gd name="T23" fmla="*/ 73136 h 387"/>
              <a:gd name="T24" fmla="*/ 52120 w 196"/>
              <a:gd name="T25" fmla="*/ 449263 h 387"/>
              <a:gd name="T26" fmla="*/ 108873 w 196"/>
              <a:gd name="T27" fmla="*/ 449263 h 387"/>
              <a:gd name="T28" fmla="*/ 108873 w 196"/>
              <a:gd name="T29" fmla="*/ 291382 h 387"/>
              <a:gd name="T30" fmla="*/ 116981 w 196"/>
              <a:gd name="T31" fmla="*/ 291382 h 387"/>
              <a:gd name="T32" fmla="*/ 116981 w 196"/>
              <a:gd name="T33" fmla="*/ 449263 h 387"/>
              <a:gd name="T34" fmla="*/ 174892 w 196"/>
              <a:gd name="T35" fmla="*/ 449263 h 387"/>
              <a:gd name="T36" fmla="*/ 174892 w 196"/>
              <a:gd name="T37" fmla="*/ 73136 h 387"/>
              <a:gd name="T38" fmla="*/ 178367 w 196"/>
              <a:gd name="T39" fmla="*/ 68492 h 387"/>
              <a:gd name="T40" fmla="*/ 182999 w 196"/>
              <a:gd name="T41" fmla="*/ 73136 h 387"/>
              <a:gd name="T42" fmla="*/ 182999 w 196"/>
              <a:gd name="T43" fmla="*/ 203155 h 387"/>
              <a:gd name="T44" fmla="*/ 227012 w 196"/>
              <a:gd name="T45" fmla="*/ 203155 h 387"/>
              <a:gd name="T46" fmla="*/ 227012 w 196"/>
              <a:gd name="T47" fmla="*/ 47596 h 387"/>
              <a:gd name="T48" fmla="*/ 214272 w 196"/>
              <a:gd name="T49" fmla="*/ 13931 h 387"/>
              <a:gd name="T50" fmla="*/ 184158 w 196"/>
              <a:gd name="T51" fmla="*/ 0 h 387"/>
              <a:gd name="T52" fmla="*/ 184158 w 196"/>
              <a:gd name="T53" fmla="*/ 0 h 387"/>
              <a:gd name="T54" fmla="*/ 184158 w 196"/>
              <a:gd name="T55" fmla="*/ 0 h 38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96"/>
              <a:gd name="T85" fmla="*/ 0 h 387"/>
              <a:gd name="T86" fmla="*/ 196 w 196"/>
              <a:gd name="T87" fmla="*/ 387 h 38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96" h="387">
                <a:moveTo>
                  <a:pt x="159" y="0"/>
                </a:moveTo>
                <a:lnTo>
                  <a:pt x="121" y="0"/>
                </a:lnTo>
                <a:lnTo>
                  <a:pt x="94" y="70"/>
                </a:lnTo>
                <a:lnTo>
                  <a:pt x="71" y="0"/>
                </a:lnTo>
                <a:lnTo>
                  <a:pt x="37" y="0"/>
                </a:lnTo>
                <a:cubicBezTo>
                  <a:pt x="26" y="0"/>
                  <a:pt x="18" y="4"/>
                  <a:pt x="10" y="12"/>
                </a:cubicBezTo>
                <a:cubicBezTo>
                  <a:pt x="3" y="20"/>
                  <a:pt x="0" y="30"/>
                  <a:pt x="0" y="41"/>
                </a:cubicBezTo>
                <a:lnTo>
                  <a:pt x="0" y="175"/>
                </a:lnTo>
                <a:lnTo>
                  <a:pt x="38" y="175"/>
                </a:lnTo>
                <a:lnTo>
                  <a:pt x="38" y="63"/>
                </a:lnTo>
                <a:cubicBezTo>
                  <a:pt x="38" y="61"/>
                  <a:pt x="39" y="59"/>
                  <a:pt x="42" y="59"/>
                </a:cubicBezTo>
                <a:cubicBezTo>
                  <a:pt x="44" y="59"/>
                  <a:pt x="45" y="61"/>
                  <a:pt x="45" y="63"/>
                </a:cubicBezTo>
                <a:lnTo>
                  <a:pt x="45" y="387"/>
                </a:lnTo>
                <a:lnTo>
                  <a:pt x="94" y="387"/>
                </a:lnTo>
                <a:lnTo>
                  <a:pt x="94" y="251"/>
                </a:lnTo>
                <a:lnTo>
                  <a:pt x="101" y="251"/>
                </a:lnTo>
                <a:lnTo>
                  <a:pt x="101" y="387"/>
                </a:lnTo>
                <a:lnTo>
                  <a:pt x="151" y="387"/>
                </a:lnTo>
                <a:lnTo>
                  <a:pt x="151" y="63"/>
                </a:lnTo>
                <a:cubicBezTo>
                  <a:pt x="151" y="61"/>
                  <a:pt x="152" y="59"/>
                  <a:pt x="154" y="59"/>
                </a:cubicBezTo>
                <a:cubicBezTo>
                  <a:pt x="156" y="59"/>
                  <a:pt x="158" y="61"/>
                  <a:pt x="158" y="63"/>
                </a:cubicBezTo>
                <a:lnTo>
                  <a:pt x="158" y="175"/>
                </a:lnTo>
                <a:lnTo>
                  <a:pt x="196" y="175"/>
                </a:lnTo>
                <a:lnTo>
                  <a:pt x="196" y="41"/>
                </a:lnTo>
                <a:cubicBezTo>
                  <a:pt x="196" y="30"/>
                  <a:pt x="193" y="20"/>
                  <a:pt x="185" y="12"/>
                </a:cubicBezTo>
                <a:cubicBezTo>
                  <a:pt x="178" y="4"/>
                  <a:pt x="169" y="0"/>
                  <a:pt x="159" y="0"/>
                </a:cubicBezTo>
                <a:close/>
              </a:path>
            </a:pathLst>
          </a:cu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83" name="Freeform 50"/>
          <p:cNvSpPr>
            <a:spLocks noChangeArrowheads="1"/>
          </p:cNvSpPr>
          <p:nvPr/>
        </p:nvSpPr>
        <p:spPr bwMode="auto">
          <a:xfrm>
            <a:off x="8113713" y="2817813"/>
            <a:ext cx="109537" cy="114300"/>
          </a:xfrm>
          <a:custGeom>
            <a:avLst/>
            <a:gdLst>
              <a:gd name="T0" fmla="*/ 0 w 94"/>
              <a:gd name="T1" fmla="*/ 51955 h 99"/>
              <a:gd name="T2" fmla="*/ 15149 w 94"/>
              <a:gd name="T3" fmla="*/ 12700 h 99"/>
              <a:gd name="T4" fmla="*/ 54769 w 94"/>
              <a:gd name="T5" fmla="*/ 0 h 99"/>
              <a:gd name="T6" fmla="*/ 93223 w 94"/>
              <a:gd name="T7" fmla="*/ 12700 h 99"/>
              <a:gd name="T8" fmla="*/ 109537 w 94"/>
              <a:gd name="T9" fmla="*/ 51955 h 99"/>
              <a:gd name="T10" fmla="*/ 93223 w 94"/>
              <a:gd name="T11" fmla="*/ 96982 h 99"/>
              <a:gd name="T12" fmla="*/ 54769 w 94"/>
              <a:gd name="T13" fmla="*/ 114300 h 99"/>
              <a:gd name="T14" fmla="*/ 15149 w 94"/>
              <a:gd name="T15" fmla="*/ 96982 h 99"/>
              <a:gd name="T16" fmla="*/ 0 w 94"/>
              <a:gd name="T17" fmla="*/ 51955 h 99"/>
              <a:gd name="T18" fmla="*/ 0 w 94"/>
              <a:gd name="T19" fmla="*/ 51955 h 99"/>
              <a:gd name="T20" fmla="*/ 0 w 94"/>
              <a:gd name="T21" fmla="*/ 51955 h 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4"/>
              <a:gd name="T34" fmla="*/ 0 h 99"/>
              <a:gd name="T35" fmla="*/ 94 w 94"/>
              <a:gd name="T36" fmla="*/ 99 h 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4" h="99">
                <a:moveTo>
                  <a:pt x="0" y="45"/>
                </a:moveTo>
                <a:cubicBezTo>
                  <a:pt x="0" y="31"/>
                  <a:pt x="4" y="20"/>
                  <a:pt x="13" y="11"/>
                </a:cubicBezTo>
                <a:cubicBezTo>
                  <a:pt x="22" y="3"/>
                  <a:pt x="33" y="0"/>
                  <a:pt x="47" y="0"/>
                </a:cubicBezTo>
                <a:cubicBezTo>
                  <a:pt x="61" y="0"/>
                  <a:pt x="72" y="3"/>
                  <a:pt x="80" y="11"/>
                </a:cubicBezTo>
                <a:cubicBezTo>
                  <a:pt x="90" y="20"/>
                  <a:pt x="94" y="31"/>
                  <a:pt x="94" y="45"/>
                </a:cubicBezTo>
                <a:cubicBezTo>
                  <a:pt x="94" y="60"/>
                  <a:pt x="90" y="73"/>
                  <a:pt x="80" y="84"/>
                </a:cubicBezTo>
                <a:cubicBezTo>
                  <a:pt x="71" y="94"/>
                  <a:pt x="60" y="99"/>
                  <a:pt x="47" y="99"/>
                </a:cubicBezTo>
                <a:cubicBezTo>
                  <a:pt x="34" y="99"/>
                  <a:pt x="23" y="94"/>
                  <a:pt x="13" y="84"/>
                </a:cubicBezTo>
                <a:cubicBezTo>
                  <a:pt x="4" y="73"/>
                  <a:pt x="0" y="60"/>
                  <a:pt x="0" y="45"/>
                </a:cubicBez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84" name="Freeform 51"/>
          <p:cNvSpPr>
            <a:spLocks noChangeArrowheads="1"/>
          </p:cNvSpPr>
          <p:nvPr/>
        </p:nvSpPr>
        <p:spPr bwMode="auto">
          <a:xfrm>
            <a:off x="8113713" y="2798763"/>
            <a:ext cx="109537" cy="61912"/>
          </a:xfrm>
          <a:custGeom>
            <a:avLst/>
            <a:gdLst>
              <a:gd name="T0" fmla="*/ 0 w 94"/>
              <a:gd name="T1" fmla="*/ 60765 h 54"/>
              <a:gd name="T2" fmla="*/ 15149 w 94"/>
              <a:gd name="T3" fmla="*/ 50447 h 54"/>
              <a:gd name="T4" fmla="*/ 20975 w 94"/>
              <a:gd name="T5" fmla="*/ 44714 h 54"/>
              <a:gd name="T6" fmla="*/ 24471 w 94"/>
              <a:gd name="T7" fmla="*/ 42421 h 54"/>
              <a:gd name="T8" fmla="*/ 25636 w 94"/>
              <a:gd name="T9" fmla="*/ 55033 h 54"/>
              <a:gd name="T10" fmla="*/ 47777 w 94"/>
              <a:gd name="T11" fmla="*/ 41275 h 54"/>
              <a:gd name="T12" fmla="*/ 52438 w 94"/>
              <a:gd name="T13" fmla="*/ 33249 h 54"/>
              <a:gd name="T14" fmla="*/ 54769 w 94"/>
              <a:gd name="T15" fmla="*/ 29809 h 54"/>
              <a:gd name="T16" fmla="*/ 54769 w 94"/>
              <a:gd name="T17" fmla="*/ 45861 h 54"/>
              <a:gd name="T18" fmla="*/ 52438 w 94"/>
              <a:gd name="T19" fmla="*/ 53886 h 54"/>
              <a:gd name="T20" fmla="*/ 51273 w 94"/>
              <a:gd name="T21" fmla="*/ 56179 h 54"/>
              <a:gd name="T22" fmla="*/ 55934 w 94"/>
              <a:gd name="T23" fmla="*/ 55033 h 54"/>
              <a:gd name="T24" fmla="*/ 66421 w 94"/>
              <a:gd name="T25" fmla="*/ 51593 h 54"/>
              <a:gd name="T26" fmla="*/ 83901 w 94"/>
              <a:gd name="T27" fmla="*/ 36689 h 54"/>
              <a:gd name="T28" fmla="*/ 100215 w 94"/>
              <a:gd name="T29" fmla="*/ 52740 h 54"/>
              <a:gd name="T30" fmla="*/ 109537 w 94"/>
              <a:gd name="T31" fmla="*/ 60765 h 54"/>
              <a:gd name="T32" fmla="*/ 93223 w 94"/>
              <a:gd name="T33" fmla="*/ 17198 h 54"/>
              <a:gd name="T34" fmla="*/ 54769 w 94"/>
              <a:gd name="T35" fmla="*/ 0 h 54"/>
              <a:gd name="T36" fmla="*/ 15149 w 94"/>
              <a:gd name="T37" fmla="*/ 17198 h 54"/>
              <a:gd name="T38" fmla="*/ 0 w 94"/>
              <a:gd name="T39" fmla="*/ 60765 h 54"/>
              <a:gd name="T40" fmla="*/ 0 w 94"/>
              <a:gd name="T41" fmla="*/ 60765 h 54"/>
              <a:gd name="T42" fmla="*/ 0 w 94"/>
              <a:gd name="T43" fmla="*/ 60765 h 5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4"/>
              <a:gd name="T67" fmla="*/ 0 h 54"/>
              <a:gd name="T68" fmla="*/ 94 w 94"/>
              <a:gd name="T69" fmla="*/ 54 h 5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4" h="54">
                <a:moveTo>
                  <a:pt x="0" y="53"/>
                </a:moveTo>
                <a:cubicBezTo>
                  <a:pt x="2" y="52"/>
                  <a:pt x="7" y="49"/>
                  <a:pt x="13" y="44"/>
                </a:cubicBezTo>
                <a:cubicBezTo>
                  <a:pt x="15" y="43"/>
                  <a:pt x="16" y="41"/>
                  <a:pt x="18" y="39"/>
                </a:cubicBezTo>
                <a:cubicBezTo>
                  <a:pt x="19" y="39"/>
                  <a:pt x="20" y="38"/>
                  <a:pt x="21" y="37"/>
                </a:cubicBezTo>
                <a:lnTo>
                  <a:pt x="22" y="48"/>
                </a:lnTo>
                <a:cubicBezTo>
                  <a:pt x="29" y="47"/>
                  <a:pt x="35" y="43"/>
                  <a:pt x="41" y="36"/>
                </a:cubicBezTo>
                <a:cubicBezTo>
                  <a:pt x="42" y="34"/>
                  <a:pt x="44" y="32"/>
                  <a:pt x="45" y="29"/>
                </a:cubicBezTo>
                <a:cubicBezTo>
                  <a:pt x="46" y="28"/>
                  <a:pt x="47" y="27"/>
                  <a:pt x="47" y="26"/>
                </a:cubicBezTo>
                <a:cubicBezTo>
                  <a:pt x="49" y="29"/>
                  <a:pt x="49" y="33"/>
                  <a:pt x="47" y="40"/>
                </a:cubicBezTo>
                <a:cubicBezTo>
                  <a:pt x="47" y="42"/>
                  <a:pt x="46" y="44"/>
                  <a:pt x="45" y="47"/>
                </a:cubicBezTo>
                <a:cubicBezTo>
                  <a:pt x="45" y="48"/>
                  <a:pt x="45" y="49"/>
                  <a:pt x="44" y="49"/>
                </a:cubicBezTo>
                <a:cubicBezTo>
                  <a:pt x="45" y="49"/>
                  <a:pt x="47" y="49"/>
                  <a:pt x="48" y="48"/>
                </a:cubicBezTo>
                <a:cubicBezTo>
                  <a:pt x="51" y="47"/>
                  <a:pt x="54" y="46"/>
                  <a:pt x="57" y="45"/>
                </a:cubicBezTo>
                <a:cubicBezTo>
                  <a:pt x="65" y="41"/>
                  <a:pt x="71" y="37"/>
                  <a:pt x="72" y="32"/>
                </a:cubicBezTo>
                <a:cubicBezTo>
                  <a:pt x="76" y="36"/>
                  <a:pt x="81" y="41"/>
                  <a:pt x="86" y="46"/>
                </a:cubicBezTo>
                <a:cubicBezTo>
                  <a:pt x="92" y="51"/>
                  <a:pt x="94" y="54"/>
                  <a:pt x="94" y="53"/>
                </a:cubicBezTo>
                <a:cubicBezTo>
                  <a:pt x="94" y="39"/>
                  <a:pt x="90" y="26"/>
                  <a:pt x="80" y="15"/>
                </a:cubicBezTo>
                <a:cubicBezTo>
                  <a:pt x="71" y="5"/>
                  <a:pt x="60" y="0"/>
                  <a:pt x="47" y="0"/>
                </a:cubicBezTo>
                <a:cubicBezTo>
                  <a:pt x="34" y="0"/>
                  <a:pt x="23" y="5"/>
                  <a:pt x="13" y="15"/>
                </a:cubicBezTo>
                <a:cubicBezTo>
                  <a:pt x="4" y="26"/>
                  <a:pt x="0" y="39"/>
                  <a:pt x="0" y="53"/>
                </a:cubicBezTo>
                <a:close/>
              </a:path>
            </a:pathLst>
          </a:cu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85" name="Freeform 52"/>
          <p:cNvSpPr>
            <a:spLocks noChangeArrowheads="1"/>
          </p:cNvSpPr>
          <p:nvPr/>
        </p:nvSpPr>
        <p:spPr bwMode="auto">
          <a:xfrm>
            <a:off x="8107363" y="3386138"/>
            <a:ext cx="122237" cy="41275"/>
          </a:xfrm>
          <a:custGeom>
            <a:avLst/>
            <a:gdLst>
              <a:gd name="T0" fmla="*/ 0 w 105"/>
              <a:gd name="T1" fmla="*/ 0 h 35"/>
              <a:gd name="T2" fmla="*/ 0 w 105"/>
              <a:gd name="T3" fmla="*/ 8255 h 35"/>
              <a:gd name="T4" fmla="*/ 27940 w 105"/>
              <a:gd name="T5" fmla="*/ 41275 h 35"/>
              <a:gd name="T6" fmla="*/ 57044 w 105"/>
              <a:gd name="T7" fmla="*/ 8255 h 35"/>
              <a:gd name="T8" fmla="*/ 57044 w 105"/>
              <a:gd name="T9" fmla="*/ 0 h 35"/>
              <a:gd name="T10" fmla="*/ 0 w 105"/>
              <a:gd name="T11" fmla="*/ 0 h 35"/>
              <a:gd name="T12" fmla="*/ 65193 w 105"/>
              <a:gd name="T13" fmla="*/ 0 h 35"/>
              <a:gd name="T14" fmla="*/ 65193 w 105"/>
              <a:gd name="T15" fmla="*/ 8255 h 35"/>
              <a:gd name="T16" fmla="*/ 93133 w 105"/>
              <a:gd name="T17" fmla="*/ 41275 h 35"/>
              <a:gd name="T18" fmla="*/ 122237 w 105"/>
              <a:gd name="T19" fmla="*/ 8255 h 35"/>
              <a:gd name="T20" fmla="*/ 122237 w 105"/>
              <a:gd name="T21" fmla="*/ 0 h 35"/>
              <a:gd name="T22" fmla="*/ 65193 w 105"/>
              <a:gd name="T23" fmla="*/ 0 h 3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5"/>
              <a:gd name="T37" fmla="*/ 0 h 35"/>
              <a:gd name="T38" fmla="*/ 105 w 105"/>
              <a:gd name="T39" fmla="*/ 35 h 3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5" h="35">
                <a:moveTo>
                  <a:pt x="0" y="0"/>
                </a:moveTo>
                <a:lnTo>
                  <a:pt x="0" y="7"/>
                </a:lnTo>
                <a:cubicBezTo>
                  <a:pt x="0" y="26"/>
                  <a:pt x="8" y="35"/>
                  <a:pt x="24" y="35"/>
                </a:cubicBezTo>
                <a:cubicBezTo>
                  <a:pt x="40" y="35"/>
                  <a:pt x="49" y="26"/>
                  <a:pt x="49" y="7"/>
                </a:cubicBezTo>
                <a:lnTo>
                  <a:pt x="49" y="0"/>
                </a:lnTo>
                <a:lnTo>
                  <a:pt x="0" y="0"/>
                </a:lnTo>
                <a:lnTo>
                  <a:pt x="56" y="0"/>
                </a:lnTo>
                <a:lnTo>
                  <a:pt x="56" y="7"/>
                </a:lnTo>
                <a:cubicBezTo>
                  <a:pt x="56" y="26"/>
                  <a:pt x="64" y="35"/>
                  <a:pt x="80" y="35"/>
                </a:cubicBezTo>
                <a:cubicBezTo>
                  <a:pt x="97" y="35"/>
                  <a:pt x="105" y="26"/>
                  <a:pt x="105" y="7"/>
                </a:cubicBezTo>
                <a:lnTo>
                  <a:pt x="105" y="0"/>
                </a:lnTo>
                <a:lnTo>
                  <a:pt x="56" y="0"/>
                </a:lnTo>
              </a:path>
            </a:pathLst>
          </a:cu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86" name="Freeform 53"/>
          <p:cNvSpPr>
            <a:spLocks noChangeArrowheads="1"/>
          </p:cNvSpPr>
          <p:nvPr/>
        </p:nvSpPr>
        <p:spPr bwMode="auto">
          <a:xfrm>
            <a:off x="8107363" y="3167063"/>
            <a:ext cx="122237" cy="219075"/>
          </a:xfrm>
          <a:custGeom>
            <a:avLst/>
            <a:gdLst>
              <a:gd name="T0" fmla="*/ 57044 w 105"/>
              <a:gd name="T1" fmla="*/ 219075 h 189"/>
              <a:gd name="T2" fmla="*/ 57044 w 105"/>
              <a:gd name="T3" fmla="*/ 60275 h 189"/>
              <a:gd name="T4" fmla="*/ 65193 w 105"/>
              <a:gd name="T5" fmla="*/ 60275 h 189"/>
              <a:gd name="T6" fmla="*/ 65193 w 105"/>
              <a:gd name="T7" fmla="*/ 219075 h 189"/>
              <a:gd name="T8" fmla="*/ 122237 w 105"/>
              <a:gd name="T9" fmla="*/ 219075 h 189"/>
              <a:gd name="T10" fmla="*/ 122237 w 105"/>
              <a:gd name="T11" fmla="*/ 0 h 189"/>
              <a:gd name="T12" fmla="*/ 0 w 105"/>
              <a:gd name="T13" fmla="*/ 0 h 189"/>
              <a:gd name="T14" fmla="*/ 0 w 105"/>
              <a:gd name="T15" fmla="*/ 219075 h 189"/>
              <a:gd name="T16" fmla="*/ 57044 w 105"/>
              <a:gd name="T17" fmla="*/ 219075 h 189"/>
              <a:gd name="T18" fmla="*/ 57044 w 105"/>
              <a:gd name="T19" fmla="*/ 219075 h 189"/>
              <a:gd name="T20" fmla="*/ 57044 w 105"/>
              <a:gd name="T21" fmla="*/ 219075 h 1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5"/>
              <a:gd name="T34" fmla="*/ 0 h 189"/>
              <a:gd name="T35" fmla="*/ 105 w 105"/>
              <a:gd name="T36" fmla="*/ 189 h 18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5" h="189">
                <a:moveTo>
                  <a:pt x="49" y="189"/>
                </a:moveTo>
                <a:lnTo>
                  <a:pt x="49" y="52"/>
                </a:lnTo>
                <a:lnTo>
                  <a:pt x="56" y="52"/>
                </a:lnTo>
                <a:lnTo>
                  <a:pt x="56" y="189"/>
                </a:lnTo>
                <a:lnTo>
                  <a:pt x="105" y="189"/>
                </a:lnTo>
                <a:lnTo>
                  <a:pt x="105" y="0"/>
                </a:lnTo>
                <a:lnTo>
                  <a:pt x="0" y="0"/>
                </a:lnTo>
                <a:lnTo>
                  <a:pt x="0" y="189"/>
                </a:lnTo>
                <a:lnTo>
                  <a:pt x="49" y="189"/>
                </a:lnTo>
                <a:close/>
              </a:path>
            </a:pathLst>
          </a:custGeom>
          <a:solidFill>
            <a:srgbClr val="6699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87" name="Freeform 54"/>
          <p:cNvSpPr>
            <a:spLocks noChangeArrowheads="1"/>
          </p:cNvSpPr>
          <p:nvPr/>
        </p:nvSpPr>
        <p:spPr bwMode="auto">
          <a:xfrm>
            <a:off x="8054975" y="3140075"/>
            <a:ext cx="44450" cy="42863"/>
          </a:xfrm>
          <a:custGeom>
            <a:avLst/>
            <a:gdLst>
              <a:gd name="T0" fmla="*/ 44450 w 38"/>
              <a:gd name="T1" fmla="*/ 0 h 35"/>
              <a:gd name="T2" fmla="*/ 0 w 38"/>
              <a:gd name="T3" fmla="*/ 0 h 35"/>
              <a:gd name="T4" fmla="*/ 0 w 38"/>
              <a:gd name="T5" fmla="*/ 15921 h 35"/>
              <a:gd name="T6" fmla="*/ 22225 w 38"/>
              <a:gd name="T7" fmla="*/ 42863 h 35"/>
              <a:gd name="T8" fmla="*/ 44450 w 38"/>
              <a:gd name="T9" fmla="*/ 15921 h 35"/>
              <a:gd name="T10" fmla="*/ 44450 w 38"/>
              <a:gd name="T11" fmla="*/ 0 h 35"/>
              <a:gd name="T12" fmla="*/ 44450 w 38"/>
              <a:gd name="T13" fmla="*/ 0 h 35"/>
              <a:gd name="T14" fmla="*/ 44450 w 38"/>
              <a:gd name="T15" fmla="*/ 0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"/>
              <a:gd name="T25" fmla="*/ 0 h 35"/>
              <a:gd name="T26" fmla="*/ 38 w 38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" h="35">
                <a:moveTo>
                  <a:pt x="38" y="0"/>
                </a:moveTo>
                <a:lnTo>
                  <a:pt x="0" y="0"/>
                </a:lnTo>
                <a:lnTo>
                  <a:pt x="0" y="13"/>
                </a:lnTo>
                <a:cubicBezTo>
                  <a:pt x="0" y="28"/>
                  <a:pt x="6" y="35"/>
                  <a:pt x="19" y="35"/>
                </a:cubicBezTo>
                <a:cubicBezTo>
                  <a:pt x="32" y="35"/>
                  <a:pt x="38" y="28"/>
                  <a:pt x="38" y="13"/>
                </a:cubicBezTo>
                <a:lnTo>
                  <a:pt x="38" y="0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88" name="Freeform 55"/>
          <p:cNvSpPr>
            <a:spLocks noChangeArrowheads="1"/>
          </p:cNvSpPr>
          <p:nvPr/>
        </p:nvSpPr>
        <p:spPr bwMode="auto">
          <a:xfrm>
            <a:off x="8237538" y="3140075"/>
            <a:ext cx="44450" cy="42863"/>
          </a:xfrm>
          <a:custGeom>
            <a:avLst/>
            <a:gdLst>
              <a:gd name="T0" fmla="*/ 44450 w 38"/>
              <a:gd name="T1" fmla="*/ 0 h 35"/>
              <a:gd name="T2" fmla="*/ 0 w 38"/>
              <a:gd name="T3" fmla="*/ 0 h 35"/>
              <a:gd name="T4" fmla="*/ 0 w 38"/>
              <a:gd name="T5" fmla="*/ 15921 h 35"/>
              <a:gd name="T6" fmla="*/ 22225 w 38"/>
              <a:gd name="T7" fmla="*/ 42863 h 35"/>
              <a:gd name="T8" fmla="*/ 44450 w 38"/>
              <a:gd name="T9" fmla="*/ 15921 h 35"/>
              <a:gd name="T10" fmla="*/ 44450 w 38"/>
              <a:gd name="T11" fmla="*/ 0 h 35"/>
              <a:gd name="T12" fmla="*/ 44450 w 38"/>
              <a:gd name="T13" fmla="*/ 0 h 35"/>
              <a:gd name="T14" fmla="*/ 44450 w 38"/>
              <a:gd name="T15" fmla="*/ 0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"/>
              <a:gd name="T25" fmla="*/ 0 h 35"/>
              <a:gd name="T26" fmla="*/ 38 w 38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" h="35">
                <a:moveTo>
                  <a:pt x="38" y="0"/>
                </a:moveTo>
                <a:lnTo>
                  <a:pt x="0" y="0"/>
                </a:lnTo>
                <a:lnTo>
                  <a:pt x="0" y="13"/>
                </a:lnTo>
                <a:cubicBezTo>
                  <a:pt x="0" y="28"/>
                  <a:pt x="6" y="35"/>
                  <a:pt x="19" y="35"/>
                </a:cubicBezTo>
                <a:cubicBezTo>
                  <a:pt x="32" y="35"/>
                  <a:pt x="38" y="28"/>
                  <a:pt x="38" y="13"/>
                </a:cubicBezTo>
                <a:lnTo>
                  <a:pt x="38" y="0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89" name="Freeform 56"/>
          <p:cNvSpPr>
            <a:spLocks noChangeArrowheads="1"/>
          </p:cNvSpPr>
          <p:nvPr/>
        </p:nvSpPr>
        <p:spPr bwMode="auto">
          <a:xfrm>
            <a:off x="8054975" y="2936875"/>
            <a:ext cx="227013" cy="236538"/>
          </a:xfrm>
          <a:custGeom>
            <a:avLst/>
            <a:gdLst>
              <a:gd name="T0" fmla="*/ 183000 w 196"/>
              <a:gd name="T1" fmla="*/ 73408 h 203"/>
              <a:gd name="T2" fmla="*/ 183000 w 196"/>
              <a:gd name="T3" fmla="*/ 205077 h 203"/>
              <a:gd name="T4" fmla="*/ 227013 w 196"/>
              <a:gd name="T5" fmla="*/ 205077 h 203"/>
              <a:gd name="T6" fmla="*/ 227013 w 196"/>
              <a:gd name="T7" fmla="*/ 47774 h 203"/>
              <a:gd name="T8" fmla="*/ 214272 w 196"/>
              <a:gd name="T9" fmla="*/ 13983 h 203"/>
              <a:gd name="T10" fmla="*/ 184159 w 196"/>
              <a:gd name="T11" fmla="*/ 0 h 203"/>
              <a:gd name="T12" fmla="*/ 42854 w 196"/>
              <a:gd name="T13" fmla="*/ 0 h 203"/>
              <a:gd name="T14" fmla="*/ 11582 w 196"/>
              <a:gd name="T15" fmla="*/ 13983 h 203"/>
              <a:gd name="T16" fmla="*/ 0 w 196"/>
              <a:gd name="T17" fmla="*/ 47774 h 203"/>
              <a:gd name="T18" fmla="*/ 0 w 196"/>
              <a:gd name="T19" fmla="*/ 205077 h 203"/>
              <a:gd name="T20" fmla="*/ 44013 w 196"/>
              <a:gd name="T21" fmla="*/ 205077 h 203"/>
              <a:gd name="T22" fmla="*/ 44013 w 196"/>
              <a:gd name="T23" fmla="*/ 73408 h 203"/>
              <a:gd name="T24" fmla="*/ 48646 w 196"/>
              <a:gd name="T25" fmla="*/ 68747 h 203"/>
              <a:gd name="T26" fmla="*/ 52120 w 196"/>
              <a:gd name="T27" fmla="*/ 73408 h 203"/>
              <a:gd name="T28" fmla="*/ 52120 w 196"/>
              <a:gd name="T29" fmla="*/ 236538 h 203"/>
              <a:gd name="T30" fmla="*/ 174893 w 196"/>
              <a:gd name="T31" fmla="*/ 236538 h 203"/>
              <a:gd name="T32" fmla="*/ 174893 w 196"/>
              <a:gd name="T33" fmla="*/ 73408 h 203"/>
              <a:gd name="T34" fmla="*/ 178367 w 196"/>
              <a:gd name="T35" fmla="*/ 68747 h 203"/>
              <a:gd name="T36" fmla="*/ 183000 w 196"/>
              <a:gd name="T37" fmla="*/ 73408 h 203"/>
              <a:gd name="T38" fmla="*/ 183000 w 196"/>
              <a:gd name="T39" fmla="*/ 73408 h 203"/>
              <a:gd name="T40" fmla="*/ 183000 w 196"/>
              <a:gd name="T41" fmla="*/ 73408 h 2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96"/>
              <a:gd name="T64" fmla="*/ 0 h 203"/>
              <a:gd name="T65" fmla="*/ 196 w 196"/>
              <a:gd name="T66" fmla="*/ 203 h 20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96" h="203">
                <a:moveTo>
                  <a:pt x="158" y="63"/>
                </a:moveTo>
                <a:lnTo>
                  <a:pt x="158" y="176"/>
                </a:lnTo>
                <a:lnTo>
                  <a:pt x="196" y="176"/>
                </a:lnTo>
                <a:lnTo>
                  <a:pt x="196" y="41"/>
                </a:lnTo>
                <a:cubicBezTo>
                  <a:pt x="196" y="30"/>
                  <a:pt x="193" y="20"/>
                  <a:pt x="185" y="12"/>
                </a:cubicBezTo>
                <a:cubicBezTo>
                  <a:pt x="178" y="4"/>
                  <a:pt x="169" y="0"/>
                  <a:pt x="159" y="0"/>
                </a:cubicBezTo>
                <a:lnTo>
                  <a:pt x="37" y="0"/>
                </a:lnTo>
                <a:cubicBezTo>
                  <a:pt x="26" y="0"/>
                  <a:pt x="18" y="4"/>
                  <a:pt x="10" y="12"/>
                </a:cubicBezTo>
                <a:cubicBezTo>
                  <a:pt x="3" y="20"/>
                  <a:pt x="0" y="30"/>
                  <a:pt x="0" y="41"/>
                </a:cubicBezTo>
                <a:lnTo>
                  <a:pt x="0" y="176"/>
                </a:lnTo>
                <a:lnTo>
                  <a:pt x="38" y="176"/>
                </a:lnTo>
                <a:lnTo>
                  <a:pt x="38" y="63"/>
                </a:lnTo>
                <a:cubicBezTo>
                  <a:pt x="38" y="61"/>
                  <a:pt x="39" y="59"/>
                  <a:pt x="42" y="59"/>
                </a:cubicBezTo>
                <a:cubicBezTo>
                  <a:pt x="44" y="59"/>
                  <a:pt x="45" y="61"/>
                  <a:pt x="45" y="63"/>
                </a:cubicBezTo>
                <a:lnTo>
                  <a:pt x="45" y="203"/>
                </a:lnTo>
                <a:lnTo>
                  <a:pt x="151" y="203"/>
                </a:lnTo>
                <a:lnTo>
                  <a:pt x="151" y="63"/>
                </a:lnTo>
                <a:cubicBezTo>
                  <a:pt x="151" y="61"/>
                  <a:pt x="152" y="59"/>
                  <a:pt x="154" y="59"/>
                </a:cubicBezTo>
                <a:cubicBezTo>
                  <a:pt x="156" y="59"/>
                  <a:pt x="158" y="61"/>
                  <a:pt x="158" y="63"/>
                </a:cubicBezTo>
                <a:close/>
              </a:path>
            </a:pathLst>
          </a:custGeom>
          <a:solidFill>
            <a:srgbClr val="E0DF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90" name="Freeform 57"/>
          <p:cNvSpPr>
            <a:spLocks noChangeArrowheads="1"/>
          </p:cNvSpPr>
          <p:nvPr/>
        </p:nvSpPr>
        <p:spPr bwMode="auto">
          <a:xfrm>
            <a:off x="8142288" y="2936875"/>
            <a:ext cx="52387" cy="20638"/>
          </a:xfrm>
          <a:custGeom>
            <a:avLst/>
            <a:gdLst>
              <a:gd name="T0" fmla="*/ 0 w 45"/>
              <a:gd name="T1" fmla="*/ 0 h 17"/>
              <a:gd name="T2" fmla="*/ 25611 w 45"/>
              <a:gd name="T3" fmla="*/ 20638 h 17"/>
              <a:gd name="T4" fmla="*/ 52387 w 45"/>
              <a:gd name="T5" fmla="*/ 0 h 17"/>
              <a:gd name="T6" fmla="*/ 52387 w 45"/>
              <a:gd name="T7" fmla="*/ 0 h 17"/>
              <a:gd name="T8" fmla="*/ 0 w 45"/>
              <a:gd name="T9" fmla="*/ 0 h 17"/>
              <a:gd name="T10" fmla="*/ 0 w 45"/>
              <a:gd name="T11" fmla="*/ 0 h 17"/>
              <a:gd name="T12" fmla="*/ 0 w 45"/>
              <a:gd name="T13" fmla="*/ 0 h 17"/>
              <a:gd name="T14" fmla="*/ 0 w 45"/>
              <a:gd name="T15" fmla="*/ 0 h 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5"/>
              <a:gd name="T25" fmla="*/ 0 h 17"/>
              <a:gd name="T26" fmla="*/ 45 w 45"/>
              <a:gd name="T27" fmla="*/ 17 h 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5" h="17">
                <a:moveTo>
                  <a:pt x="0" y="0"/>
                </a:moveTo>
                <a:cubicBezTo>
                  <a:pt x="0" y="11"/>
                  <a:pt x="7" y="16"/>
                  <a:pt x="22" y="17"/>
                </a:cubicBezTo>
                <a:cubicBezTo>
                  <a:pt x="38" y="17"/>
                  <a:pt x="45" y="11"/>
                  <a:pt x="45" y="0"/>
                </a:cubicBezTo>
                <a:cubicBezTo>
                  <a:pt x="45" y="1"/>
                  <a:pt x="45" y="0"/>
                  <a:pt x="45" y="0"/>
                </a:cubicBezTo>
                <a:lnTo>
                  <a:pt x="0" y="0"/>
                </a:lnTo>
                <a:cubicBezTo>
                  <a:pt x="0" y="1"/>
                  <a:pt x="0" y="1"/>
                  <a:pt x="0" y="0"/>
                </a:cubicBez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91" name="Freeform 58"/>
          <p:cNvSpPr>
            <a:spLocks noChangeArrowheads="1"/>
          </p:cNvSpPr>
          <p:nvPr/>
        </p:nvSpPr>
        <p:spPr bwMode="auto">
          <a:xfrm>
            <a:off x="8153400" y="2921000"/>
            <a:ext cx="30163" cy="22225"/>
          </a:xfrm>
          <a:custGeom>
            <a:avLst/>
            <a:gdLst>
              <a:gd name="T0" fmla="*/ 30163 w 26"/>
              <a:gd name="T1" fmla="*/ 22225 h 19"/>
              <a:gd name="T2" fmla="*/ 0 w 26"/>
              <a:gd name="T3" fmla="*/ 22225 h 19"/>
              <a:gd name="T4" fmla="*/ 0 w 26"/>
              <a:gd name="T5" fmla="*/ 0 h 19"/>
              <a:gd name="T6" fmla="*/ 30163 w 26"/>
              <a:gd name="T7" fmla="*/ 0 h 19"/>
              <a:gd name="T8" fmla="*/ 30163 w 26"/>
              <a:gd name="T9" fmla="*/ 22225 h 19"/>
              <a:gd name="T10" fmla="*/ 30163 w 26"/>
              <a:gd name="T11" fmla="*/ 22225 h 19"/>
              <a:gd name="T12" fmla="*/ 30163 w 26"/>
              <a:gd name="T13" fmla="*/ 222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19"/>
              <a:gd name="T23" fmla="*/ 26 w 26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19">
                <a:moveTo>
                  <a:pt x="26" y="19"/>
                </a:moveTo>
                <a:lnTo>
                  <a:pt x="0" y="19"/>
                </a:lnTo>
                <a:lnTo>
                  <a:pt x="0" y="0"/>
                </a:lnTo>
                <a:lnTo>
                  <a:pt x="26" y="0"/>
                </a:lnTo>
                <a:lnTo>
                  <a:pt x="26" y="19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92" name="Freeform 59"/>
          <p:cNvSpPr>
            <a:spLocks noChangeArrowheads="1"/>
          </p:cNvSpPr>
          <p:nvPr/>
        </p:nvSpPr>
        <p:spPr bwMode="auto">
          <a:xfrm>
            <a:off x="4964113" y="2587625"/>
            <a:ext cx="1684337" cy="1349375"/>
          </a:xfrm>
          <a:custGeom>
            <a:avLst/>
            <a:gdLst>
              <a:gd name="T0" fmla="*/ 1624117 w 1545"/>
              <a:gd name="T1" fmla="*/ 748727 h 1268"/>
              <a:gd name="T2" fmla="*/ 1665538 w 1545"/>
              <a:gd name="T3" fmla="*/ 586007 h 1268"/>
              <a:gd name="T4" fmla="*/ 1578337 w 1545"/>
              <a:gd name="T5" fmla="*/ 360538 h 1268"/>
              <a:gd name="T6" fmla="*/ 1370145 w 1545"/>
              <a:gd name="T7" fmla="*/ 266947 h 1268"/>
              <a:gd name="T8" fmla="*/ 1273134 w 1545"/>
              <a:gd name="T9" fmla="*/ 285027 h 1268"/>
              <a:gd name="T10" fmla="*/ 1027881 w 1545"/>
              <a:gd name="T11" fmla="*/ 123370 h 1268"/>
              <a:gd name="T12" fmla="*/ 915610 w 1545"/>
              <a:gd name="T13" fmla="*/ 148895 h 1268"/>
              <a:gd name="T14" fmla="*/ 665997 w 1545"/>
              <a:gd name="T15" fmla="*/ 0 h 1268"/>
              <a:gd name="T16" fmla="*/ 483965 w 1545"/>
              <a:gd name="T17" fmla="*/ 67003 h 1268"/>
              <a:gd name="T18" fmla="*/ 380414 w 1545"/>
              <a:gd name="T19" fmla="*/ 236104 h 1268"/>
              <a:gd name="T20" fmla="*/ 378234 w 1545"/>
              <a:gd name="T21" fmla="*/ 236104 h 1268"/>
              <a:gd name="T22" fmla="*/ 374964 w 1545"/>
              <a:gd name="T23" fmla="*/ 236104 h 1268"/>
              <a:gd name="T24" fmla="*/ 210372 w 1545"/>
              <a:gd name="T25" fmla="*/ 310552 h 1268"/>
              <a:gd name="T26" fmla="*/ 141702 w 1545"/>
              <a:gd name="T27" fmla="*/ 488162 h 1268"/>
              <a:gd name="T28" fmla="*/ 144972 w 1545"/>
              <a:gd name="T29" fmla="*/ 528576 h 1268"/>
              <a:gd name="T30" fmla="*/ 41420 w 1545"/>
              <a:gd name="T31" fmla="*/ 595579 h 1268"/>
              <a:gd name="T32" fmla="*/ 0 w 1545"/>
              <a:gd name="T33" fmla="*/ 720012 h 1268"/>
              <a:gd name="T34" fmla="*/ 125351 w 1545"/>
              <a:gd name="T35" fmla="*/ 906130 h 1268"/>
              <a:gd name="T36" fmla="*/ 123171 w 1545"/>
              <a:gd name="T37" fmla="*/ 941227 h 1268"/>
              <a:gd name="T38" fmla="*/ 186392 w 1545"/>
              <a:gd name="T39" fmla="*/ 1105011 h 1268"/>
              <a:gd name="T40" fmla="*/ 337904 w 1545"/>
              <a:gd name="T41" fmla="*/ 1173077 h 1268"/>
              <a:gd name="T42" fmla="*/ 403304 w 1545"/>
              <a:gd name="T43" fmla="*/ 1161378 h 1268"/>
              <a:gd name="T44" fmla="*/ 637657 w 1545"/>
              <a:gd name="T45" fmla="*/ 1286875 h 1268"/>
              <a:gd name="T46" fmla="*/ 830589 w 1545"/>
              <a:gd name="T47" fmla="*/ 1208174 h 1268"/>
              <a:gd name="T48" fmla="*/ 1074751 w 1545"/>
              <a:gd name="T49" fmla="*/ 1348560 h 1268"/>
              <a:gd name="T50" fmla="*/ 1343984 w 1545"/>
              <a:gd name="T51" fmla="*/ 1161378 h 1268"/>
              <a:gd name="T52" fmla="*/ 1440995 w 1545"/>
              <a:gd name="T53" fmla="*/ 1183712 h 1268"/>
              <a:gd name="T54" fmla="*/ 1613217 w 1545"/>
              <a:gd name="T55" fmla="*/ 1106075 h 1268"/>
              <a:gd name="T56" fmla="*/ 1684068 w 1545"/>
              <a:gd name="T57" fmla="*/ 921020 h 1268"/>
              <a:gd name="T58" fmla="*/ 1624117 w 1545"/>
              <a:gd name="T59" fmla="*/ 748727 h 12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45"/>
              <a:gd name="T91" fmla="*/ 0 h 1268"/>
              <a:gd name="T92" fmla="*/ 1545 w 1545"/>
              <a:gd name="T93" fmla="*/ 1268 h 126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45" h="1268">
                <a:moveTo>
                  <a:pt x="1490" y="704"/>
                </a:moveTo>
                <a:cubicBezTo>
                  <a:pt x="1515" y="657"/>
                  <a:pt x="1528" y="606"/>
                  <a:pt x="1528" y="551"/>
                </a:cubicBezTo>
                <a:cubicBezTo>
                  <a:pt x="1528" y="468"/>
                  <a:pt x="1501" y="398"/>
                  <a:pt x="1448" y="339"/>
                </a:cubicBezTo>
                <a:cubicBezTo>
                  <a:pt x="1396" y="281"/>
                  <a:pt x="1332" y="251"/>
                  <a:pt x="1257" y="251"/>
                </a:cubicBezTo>
                <a:cubicBezTo>
                  <a:pt x="1226" y="251"/>
                  <a:pt x="1197" y="257"/>
                  <a:pt x="1168" y="268"/>
                </a:cubicBezTo>
                <a:cubicBezTo>
                  <a:pt x="1121" y="166"/>
                  <a:pt x="1045" y="116"/>
                  <a:pt x="943" y="116"/>
                </a:cubicBezTo>
                <a:cubicBezTo>
                  <a:pt x="907" y="116"/>
                  <a:pt x="873" y="124"/>
                  <a:pt x="840" y="140"/>
                </a:cubicBezTo>
                <a:cubicBezTo>
                  <a:pt x="787" y="46"/>
                  <a:pt x="710" y="0"/>
                  <a:pt x="611" y="0"/>
                </a:cubicBezTo>
                <a:cubicBezTo>
                  <a:pt x="549" y="0"/>
                  <a:pt x="493" y="21"/>
                  <a:pt x="444" y="63"/>
                </a:cubicBezTo>
                <a:cubicBezTo>
                  <a:pt x="397" y="104"/>
                  <a:pt x="365" y="157"/>
                  <a:pt x="349" y="222"/>
                </a:cubicBezTo>
                <a:cubicBezTo>
                  <a:pt x="349" y="222"/>
                  <a:pt x="348" y="222"/>
                  <a:pt x="347" y="222"/>
                </a:cubicBezTo>
                <a:cubicBezTo>
                  <a:pt x="346" y="222"/>
                  <a:pt x="345" y="222"/>
                  <a:pt x="344" y="222"/>
                </a:cubicBezTo>
                <a:cubicBezTo>
                  <a:pt x="285" y="222"/>
                  <a:pt x="235" y="245"/>
                  <a:pt x="193" y="292"/>
                </a:cubicBezTo>
                <a:cubicBezTo>
                  <a:pt x="151" y="338"/>
                  <a:pt x="130" y="394"/>
                  <a:pt x="130" y="459"/>
                </a:cubicBezTo>
                <a:cubicBezTo>
                  <a:pt x="130" y="472"/>
                  <a:pt x="131" y="484"/>
                  <a:pt x="133" y="497"/>
                </a:cubicBezTo>
                <a:cubicBezTo>
                  <a:pt x="95" y="505"/>
                  <a:pt x="63" y="526"/>
                  <a:pt x="38" y="560"/>
                </a:cubicBezTo>
                <a:cubicBezTo>
                  <a:pt x="12" y="594"/>
                  <a:pt x="0" y="633"/>
                  <a:pt x="0" y="677"/>
                </a:cubicBezTo>
                <a:cubicBezTo>
                  <a:pt x="0" y="767"/>
                  <a:pt x="38" y="825"/>
                  <a:pt x="115" y="852"/>
                </a:cubicBezTo>
                <a:cubicBezTo>
                  <a:pt x="114" y="863"/>
                  <a:pt x="113" y="874"/>
                  <a:pt x="113" y="885"/>
                </a:cubicBezTo>
                <a:cubicBezTo>
                  <a:pt x="113" y="945"/>
                  <a:pt x="132" y="997"/>
                  <a:pt x="171" y="1039"/>
                </a:cubicBezTo>
                <a:cubicBezTo>
                  <a:pt x="209" y="1082"/>
                  <a:pt x="255" y="1103"/>
                  <a:pt x="310" y="1103"/>
                </a:cubicBezTo>
                <a:cubicBezTo>
                  <a:pt x="330" y="1103"/>
                  <a:pt x="350" y="1100"/>
                  <a:pt x="370" y="1092"/>
                </a:cubicBezTo>
                <a:cubicBezTo>
                  <a:pt x="424" y="1171"/>
                  <a:pt x="496" y="1210"/>
                  <a:pt x="585" y="1210"/>
                </a:cubicBezTo>
                <a:cubicBezTo>
                  <a:pt x="652" y="1210"/>
                  <a:pt x="711" y="1185"/>
                  <a:pt x="762" y="1136"/>
                </a:cubicBezTo>
                <a:cubicBezTo>
                  <a:pt x="816" y="1224"/>
                  <a:pt x="891" y="1268"/>
                  <a:pt x="986" y="1268"/>
                </a:cubicBezTo>
                <a:cubicBezTo>
                  <a:pt x="1102" y="1268"/>
                  <a:pt x="1184" y="1209"/>
                  <a:pt x="1233" y="1092"/>
                </a:cubicBezTo>
                <a:cubicBezTo>
                  <a:pt x="1261" y="1106"/>
                  <a:pt x="1291" y="1113"/>
                  <a:pt x="1322" y="1113"/>
                </a:cubicBezTo>
                <a:cubicBezTo>
                  <a:pt x="1384" y="1113"/>
                  <a:pt x="1436" y="1089"/>
                  <a:pt x="1480" y="1040"/>
                </a:cubicBezTo>
                <a:cubicBezTo>
                  <a:pt x="1523" y="992"/>
                  <a:pt x="1545" y="934"/>
                  <a:pt x="1545" y="866"/>
                </a:cubicBezTo>
                <a:cubicBezTo>
                  <a:pt x="1545" y="804"/>
                  <a:pt x="1527" y="750"/>
                  <a:pt x="1490" y="704"/>
                </a:cubicBezTo>
              </a:path>
            </a:pathLst>
          </a:custGeom>
          <a:solidFill>
            <a:srgbClr val="9B7D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93" name="Text Box 60"/>
          <p:cNvSpPr txBox="1">
            <a:spLocks noChangeArrowheads="1"/>
          </p:cNvSpPr>
          <p:nvPr/>
        </p:nvSpPr>
        <p:spPr bwMode="auto">
          <a:xfrm>
            <a:off x="5194300" y="2716213"/>
            <a:ext cx="1087438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endParaRPr lang="en-US" altLang="ru-RU">
              <a:solidFill>
                <a:srgbClr val="DF0059"/>
              </a:solidFill>
            </a:endParaRPr>
          </a:p>
        </p:txBody>
      </p:sp>
      <p:sp>
        <p:nvSpPr>
          <p:cNvPr id="44094" name="Freeform 61"/>
          <p:cNvSpPr>
            <a:spLocks noChangeArrowheads="1"/>
          </p:cNvSpPr>
          <p:nvPr/>
        </p:nvSpPr>
        <p:spPr bwMode="auto">
          <a:xfrm>
            <a:off x="4879975" y="3048000"/>
            <a:ext cx="1751013" cy="312738"/>
          </a:xfrm>
          <a:custGeom>
            <a:avLst/>
            <a:gdLst>
              <a:gd name="T0" fmla="*/ 1751013 w 1516"/>
              <a:gd name="T1" fmla="*/ 312737 h 270"/>
              <a:gd name="T2" fmla="*/ 0 w 1516"/>
              <a:gd name="T3" fmla="*/ 312737 h 270"/>
              <a:gd name="T4" fmla="*/ 0 w 1516"/>
              <a:gd name="T5" fmla="*/ 0 h 270"/>
              <a:gd name="T6" fmla="*/ 1751013 w 1516"/>
              <a:gd name="T7" fmla="*/ 0 h 270"/>
              <a:gd name="T8" fmla="*/ 1751013 w 1516"/>
              <a:gd name="T9" fmla="*/ 312737 h 270"/>
              <a:gd name="T10" fmla="*/ 1751013 w 1516"/>
              <a:gd name="T11" fmla="*/ 312737 h 2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6"/>
              <a:gd name="T19" fmla="*/ 0 h 270"/>
              <a:gd name="T20" fmla="*/ 1516 w 1516"/>
              <a:gd name="T21" fmla="*/ 270 h 27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6" h="270">
                <a:moveTo>
                  <a:pt x="1516" y="270"/>
                </a:moveTo>
                <a:lnTo>
                  <a:pt x="0" y="270"/>
                </a:lnTo>
                <a:lnTo>
                  <a:pt x="0" y="0"/>
                </a:lnTo>
                <a:lnTo>
                  <a:pt x="1516" y="0"/>
                </a:lnTo>
                <a:lnTo>
                  <a:pt x="1516" y="27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95" name="Text Box 62"/>
          <p:cNvSpPr txBox="1">
            <a:spLocks noChangeArrowheads="1"/>
          </p:cNvSpPr>
          <p:nvPr/>
        </p:nvSpPr>
        <p:spPr bwMode="auto">
          <a:xfrm>
            <a:off x="4943475" y="3103563"/>
            <a:ext cx="173196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ru-RU" sz="1200" b="1">
                <a:solidFill>
                  <a:srgbClr val="FFFFFF"/>
                </a:solidFill>
              </a:rPr>
              <a:t>Прикладное ПО</a:t>
            </a:r>
          </a:p>
        </p:txBody>
      </p:sp>
      <p:sp>
        <p:nvSpPr>
          <p:cNvPr id="44096" name="Freeform 63"/>
          <p:cNvSpPr>
            <a:spLocks noChangeArrowheads="1"/>
          </p:cNvSpPr>
          <p:nvPr/>
        </p:nvSpPr>
        <p:spPr bwMode="auto">
          <a:xfrm>
            <a:off x="3463925" y="3343275"/>
            <a:ext cx="1690688" cy="1309688"/>
          </a:xfrm>
          <a:custGeom>
            <a:avLst/>
            <a:gdLst>
              <a:gd name="T0" fmla="*/ 1630573 w 1606"/>
              <a:gd name="T1" fmla="*/ 726631 h 1263"/>
              <a:gd name="T2" fmla="*/ 1671627 w 1606"/>
              <a:gd name="T3" fmla="*/ 569074 h 1263"/>
              <a:gd name="T4" fmla="*/ 1585309 w 1606"/>
              <a:gd name="T5" fmla="*/ 350359 h 1263"/>
              <a:gd name="T6" fmla="*/ 1375829 w 1606"/>
              <a:gd name="T7" fmla="*/ 259141 h 1263"/>
              <a:gd name="T8" fmla="*/ 1277932 w 1606"/>
              <a:gd name="T9" fmla="*/ 276763 h 1263"/>
              <a:gd name="T10" fmla="*/ 1031609 w 1606"/>
              <a:gd name="T11" fmla="*/ 119205 h 1263"/>
              <a:gd name="T12" fmla="*/ 918974 w 1606"/>
              <a:gd name="T13" fmla="*/ 144082 h 1263"/>
              <a:gd name="T14" fmla="*/ 668440 w 1606"/>
              <a:gd name="T15" fmla="*/ 0 h 1263"/>
              <a:gd name="T16" fmla="*/ 486330 w 1606"/>
              <a:gd name="T17" fmla="*/ 65304 h 1263"/>
              <a:gd name="T18" fmla="*/ 382116 w 1606"/>
              <a:gd name="T19" fmla="*/ 229081 h 1263"/>
              <a:gd name="T20" fmla="*/ 380011 w 1606"/>
              <a:gd name="T21" fmla="*/ 229081 h 1263"/>
              <a:gd name="T22" fmla="*/ 376853 w 1606"/>
              <a:gd name="T23" fmla="*/ 229081 h 1263"/>
              <a:gd name="T24" fmla="*/ 211585 w 1606"/>
              <a:gd name="T25" fmla="*/ 300603 h 1263"/>
              <a:gd name="T26" fmla="*/ 143162 w 1606"/>
              <a:gd name="T27" fmla="*/ 473710 h 1263"/>
              <a:gd name="T28" fmla="*/ 145267 w 1606"/>
              <a:gd name="T29" fmla="*/ 513099 h 1263"/>
              <a:gd name="T30" fmla="*/ 41054 w 1606"/>
              <a:gd name="T31" fmla="*/ 577366 h 1263"/>
              <a:gd name="T32" fmla="*/ 0 w 1606"/>
              <a:gd name="T33" fmla="*/ 698644 h 1263"/>
              <a:gd name="T34" fmla="*/ 126319 w 1606"/>
              <a:gd name="T35" fmla="*/ 880043 h 1263"/>
              <a:gd name="T36" fmla="*/ 124214 w 1606"/>
              <a:gd name="T37" fmla="*/ 914249 h 1263"/>
              <a:gd name="T38" fmla="*/ 186321 w 1606"/>
              <a:gd name="T39" fmla="*/ 1072844 h 1263"/>
              <a:gd name="T40" fmla="*/ 338957 w 1606"/>
              <a:gd name="T41" fmla="*/ 1139184 h 1263"/>
              <a:gd name="T42" fmla="*/ 405275 w 1606"/>
              <a:gd name="T43" fmla="*/ 1127781 h 1263"/>
              <a:gd name="T44" fmla="*/ 640018 w 1606"/>
              <a:gd name="T45" fmla="*/ 1249059 h 1263"/>
              <a:gd name="T46" fmla="*/ 833708 w 1606"/>
              <a:gd name="T47" fmla="*/ 1172354 h 1263"/>
              <a:gd name="T48" fmla="*/ 1078979 w 1606"/>
              <a:gd name="T49" fmla="*/ 1309180 h 1263"/>
              <a:gd name="T50" fmla="*/ 1348460 w 1606"/>
              <a:gd name="T51" fmla="*/ 1126745 h 1263"/>
              <a:gd name="T52" fmla="*/ 1447410 w 1606"/>
              <a:gd name="T53" fmla="*/ 1148513 h 1263"/>
              <a:gd name="T54" fmla="*/ 1618994 w 1606"/>
              <a:gd name="T55" fmla="*/ 1073880 h 1263"/>
              <a:gd name="T56" fmla="*/ 1690575 w 1606"/>
              <a:gd name="T57" fmla="*/ 893518 h 1263"/>
              <a:gd name="T58" fmla="*/ 1630573 w 1606"/>
              <a:gd name="T59" fmla="*/ 726631 h 126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06"/>
              <a:gd name="T91" fmla="*/ 0 h 1263"/>
              <a:gd name="T92" fmla="*/ 1606 w 1606"/>
              <a:gd name="T93" fmla="*/ 1263 h 1263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06" h="1263">
                <a:moveTo>
                  <a:pt x="1549" y="701"/>
                </a:moveTo>
                <a:cubicBezTo>
                  <a:pt x="1575" y="654"/>
                  <a:pt x="1588" y="604"/>
                  <a:pt x="1588" y="549"/>
                </a:cubicBezTo>
                <a:cubicBezTo>
                  <a:pt x="1588" y="467"/>
                  <a:pt x="1561" y="396"/>
                  <a:pt x="1506" y="338"/>
                </a:cubicBezTo>
                <a:cubicBezTo>
                  <a:pt x="1451" y="279"/>
                  <a:pt x="1384" y="250"/>
                  <a:pt x="1307" y="250"/>
                </a:cubicBezTo>
                <a:cubicBezTo>
                  <a:pt x="1275" y="250"/>
                  <a:pt x="1244" y="256"/>
                  <a:pt x="1214" y="267"/>
                </a:cubicBezTo>
                <a:cubicBezTo>
                  <a:pt x="1165" y="166"/>
                  <a:pt x="1087" y="115"/>
                  <a:pt x="980" y="115"/>
                </a:cubicBezTo>
                <a:cubicBezTo>
                  <a:pt x="943" y="115"/>
                  <a:pt x="907" y="123"/>
                  <a:pt x="873" y="139"/>
                </a:cubicBezTo>
                <a:cubicBezTo>
                  <a:pt x="818" y="46"/>
                  <a:pt x="738" y="0"/>
                  <a:pt x="635" y="0"/>
                </a:cubicBezTo>
                <a:cubicBezTo>
                  <a:pt x="570" y="0"/>
                  <a:pt x="513" y="21"/>
                  <a:pt x="462" y="63"/>
                </a:cubicBezTo>
                <a:cubicBezTo>
                  <a:pt x="412" y="104"/>
                  <a:pt x="379" y="157"/>
                  <a:pt x="363" y="221"/>
                </a:cubicBezTo>
                <a:cubicBezTo>
                  <a:pt x="363" y="221"/>
                  <a:pt x="362" y="221"/>
                  <a:pt x="361" y="221"/>
                </a:cubicBezTo>
                <a:cubicBezTo>
                  <a:pt x="360" y="221"/>
                  <a:pt x="359" y="221"/>
                  <a:pt x="358" y="221"/>
                </a:cubicBezTo>
                <a:cubicBezTo>
                  <a:pt x="297" y="221"/>
                  <a:pt x="244" y="244"/>
                  <a:pt x="201" y="290"/>
                </a:cubicBezTo>
                <a:cubicBezTo>
                  <a:pt x="157" y="337"/>
                  <a:pt x="136" y="392"/>
                  <a:pt x="136" y="457"/>
                </a:cubicBezTo>
                <a:cubicBezTo>
                  <a:pt x="136" y="470"/>
                  <a:pt x="137" y="482"/>
                  <a:pt x="138" y="495"/>
                </a:cubicBezTo>
                <a:cubicBezTo>
                  <a:pt x="99" y="503"/>
                  <a:pt x="65" y="524"/>
                  <a:pt x="39" y="557"/>
                </a:cubicBezTo>
                <a:cubicBezTo>
                  <a:pt x="13" y="591"/>
                  <a:pt x="0" y="630"/>
                  <a:pt x="0" y="674"/>
                </a:cubicBezTo>
                <a:cubicBezTo>
                  <a:pt x="0" y="764"/>
                  <a:pt x="40" y="822"/>
                  <a:pt x="120" y="849"/>
                </a:cubicBezTo>
                <a:cubicBezTo>
                  <a:pt x="118" y="860"/>
                  <a:pt x="118" y="871"/>
                  <a:pt x="118" y="882"/>
                </a:cubicBezTo>
                <a:cubicBezTo>
                  <a:pt x="118" y="942"/>
                  <a:pt x="137" y="993"/>
                  <a:pt x="177" y="1035"/>
                </a:cubicBezTo>
                <a:cubicBezTo>
                  <a:pt x="217" y="1078"/>
                  <a:pt x="265" y="1099"/>
                  <a:pt x="322" y="1099"/>
                </a:cubicBezTo>
                <a:cubicBezTo>
                  <a:pt x="343" y="1099"/>
                  <a:pt x="364" y="1095"/>
                  <a:pt x="385" y="1088"/>
                </a:cubicBezTo>
                <a:cubicBezTo>
                  <a:pt x="441" y="1166"/>
                  <a:pt x="515" y="1205"/>
                  <a:pt x="608" y="1205"/>
                </a:cubicBezTo>
                <a:cubicBezTo>
                  <a:pt x="678" y="1205"/>
                  <a:pt x="739" y="1180"/>
                  <a:pt x="792" y="1131"/>
                </a:cubicBezTo>
                <a:cubicBezTo>
                  <a:pt x="848" y="1219"/>
                  <a:pt x="926" y="1263"/>
                  <a:pt x="1025" y="1263"/>
                </a:cubicBezTo>
                <a:cubicBezTo>
                  <a:pt x="1146" y="1263"/>
                  <a:pt x="1231" y="1204"/>
                  <a:pt x="1281" y="1087"/>
                </a:cubicBezTo>
                <a:cubicBezTo>
                  <a:pt x="1311" y="1101"/>
                  <a:pt x="1342" y="1108"/>
                  <a:pt x="1375" y="1108"/>
                </a:cubicBezTo>
                <a:cubicBezTo>
                  <a:pt x="1439" y="1108"/>
                  <a:pt x="1493" y="1084"/>
                  <a:pt x="1538" y="1036"/>
                </a:cubicBezTo>
                <a:cubicBezTo>
                  <a:pt x="1584" y="988"/>
                  <a:pt x="1606" y="930"/>
                  <a:pt x="1606" y="862"/>
                </a:cubicBezTo>
                <a:cubicBezTo>
                  <a:pt x="1606" y="801"/>
                  <a:pt x="1587" y="747"/>
                  <a:pt x="1549" y="701"/>
                </a:cubicBezTo>
              </a:path>
            </a:pathLst>
          </a:custGeom>
          <a:solidFill>
            <a:srgbClr val="EE27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97" name="Text Box 64"/>
          <p:cNvSpPr txBox="1">
            <a:spLocks noChangeArrowheads="1"/>
          </p:cNvSpPr>
          <p:nvPr/>
        </p:nvSpPr>
        <p:spPr bwMode="auto">
          <a:xfrm>
            <a:off x="3643313" y="3436938"/>
            <a:ext cx="11303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endParaRPr lang="en-US" altLang="ru-RU">
              <a:solidFill>
                <a:srgbClr val="DF0059"/>
              </a:solidFill>
            </a:endParaRPr>
          </a:p>
        </p:txBody>
      </p:sp>
      <p:sp>
        <p:nvSpPr>
          <p:cNvPr id="44098" name="Freeform 65"/>
          <p:cNvSpPr>
            <a:spLocks noChangeArrowheads="1"/>
          </p:cNvSpPr>
          <p:nvPr/>
        </p:nvSpPr>
        <p:spPr bwMode="auto">
          <a:xfrm>
            <a:off x="6196013" y="3405188"/>
            <a:ext cx="581025" cy="576262"/>
          </a:xfrm>
          <a:custGeom>
            <a:avLst/>
            <a:gdLst>
              <a:gd name="T0" fmla="*/ 579870 w 503"/>
              <a:gd name="T1" fmla="*/ 570489 h 499"/>
              <a:gd name="T2" fmla="*/ 572939 w 503"/>
              <a:gd name="T3" fmla="*/ 573953 h 499"/>
              <a:gd name="T4" fmla="*/ 383500 w 503"/>
              <a:gd name="T5" fmla="*/ 576263 h 499"/>
              <a:gd name="T6" fmla="*/ 195215 w 503"/>
              <a:gd name="T7" fmla="*/ 572798 h 499"/>
              <a:gd name="T8" fmla="*/ 6931 w 503"/>
              <a:gd name="T9" fmla="*/ 570489 h 499"/>
              <a:gd name="T10" fmla="*/ 9241 w 503"/>
              <a:gd name="T11" fmla="*/ 570489 h 499"/>
              <a:gd name="T12" fmla="*/ 8086 w 503"/>
              <a:gd name="T13" fmla="*/ 382251 h 499"/>
              <a:gd name="T14" fmla="*/ 9241 w 503"/>
              <a:gd name="T15" fmla="*/ 194012 h 499"/>
              <a:gd name="T16" fmla="*/ 0 w 503"/>
              <a:gd name="T17" fmla="*/ 8084 h 499"/>
              <a:gd name="T18" fmla="*/ 6931 w 503"/>
              <a:gd name="T19" fmla="*/ 6929 h 499"/>
              <a:gd name="T20" fmla="*/ 195215 w 503"/>
              <a:gd name="T21" fmla="*/ 0 h 499"/>
              <a:gd name="T22" fmla="*/ 384655 w 503"/>
              <a:gd name="T23" fmla="*/ 0 h 499"/>
              <a:gd name="T24" fmla="*/ 572939 w 503"/>
              <a:gd name="T25" fmla="*/ 6929 h 499"/>
              <a:gd name="T26" fmla="*/ 581025 w 503"/>
              <a:gd name="T27" fmla="*/ 8084 h 499"/>
              <a:gd name="T28" fmla="*/ 578715 w 503"/>
              <a:gd name="T29" fmla="*/ 196322 h 499"/>
              <a:gd name="T30" fmla="*/ 571784 w 503"/>
              <a:gd name="T31" fmla="*/ 384560 h 499"/>
              <a:gd name="T32" fmla="*/ 579870 w 503"/>
              <a:gd name="T33" fmla="*/ 570489 h 499"/>
              <a:gd name="T34" fmla="*/ 579870 w 503"/>
              <a:gd name="T35" fmla="*/ 570489 h 499"/>
              <a:gd name="T36" fmla="*/ 579870 w 503"/>
              <a:gd name="T37" fmla="*/ 570489 h 49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03"/>
              <a:gd name="T58" fmla="*/ 0 h 499"/>
              <a:gd name="T59" fmla="*/ 503 w 503"/>
              <a:gd name="T60" fmla="*/ 499 h 49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03" h="499">
                <a:moveTo>
                  <a:pt x="502" y="494"/>
                </a:moveTo>
                <a:lnTo>
                  <a:pt x="496" y="497"/>
                </a:lnTo>
                <a:lnTo>
                  <a:pt x="332" y="499"/>
                </a:lnTo>
                <a:lnTo>
                  <a:pt x="169" y="496"/>
                </a:lnTo>
                <a:lnTo>
                  <a:pt x="6" y="494"/>
                </a:lnTo>
                <a:lnTo>
                  <a:pt x="8" y="494"/>
                </a:lnTo>
                <a:lnTo>
                  <a:pt x="7" y="331"/>
                </a:lnTo>
                <a:lnTo>
                  <a:pt x="8" y="168"/>
                </a:lnTo>
                <a:lnTo>
                  <a:pt x="0" y="7"/>
                </a:lnTo>
                <a:lnTo>
                  <a:pt x="6" y="6"/>
                </a:lnTo>
                <a:lnTo>
                  <a:pt x="169" y="0"/>
                </a:lnTo>
                <a:lnTo>
                  <a:pt x="333" y="0"/>
                </a:lnTo>
                <a:lnTo>
                  <a:pt x="496" y="6"/>
                </a:lnTo>
                <a:lnTo>
                  <a:pt x="503" y="7"/>
                </a:lnTo>
                <a:lnTo>
                  <a:pt x="501" y="170"/>
                </a:lnTo>
                <a:lnTo>
                  <a:pt x="495" y="333"/>
                </a:lnTo>
                <a:lnTo>
                  <a:pt x="502" y="49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099" name="Freeform 66"/>
          <p:cNvSpPr>
            <a:spLocks noChangeArrowheads="1"/>
          </p:cNvSpPr>
          <p:nvPr/>
        </p:nvSpPr>
        <p:spPr bwMode="auto">
          <a:xfrm>
            <a:off x="6197600" y="3405188"/>
            <a:ext cx="576263" cy="581025"/>
          </a:xfrm>
          <a:custGeom>
            <a:avLst/>
            <a:gdLst>
              <a:gd name="T0" fmla="*/ 572792 w 498"/>
              <a:gd name="T1" fmla="*/ 568293 h 502"/>
              <a:gd name="T2" fmla="*/ 575106 w 498"/>
              <a:gd name="T3" fmla="*/ 575238 h 502"/>
              <a:gd name="T4" fmla="*/ 442033 w 498"/>
              <a:gd name="T5" fmla="*/ 569451 h 502"/>
              <a:gd name="T6" fmla="*/ 226802 w 498"/>
              <a:gd name="T7" fmla="*/ 581025 h 502"/>
              <a:gd name="T8" fmla="*/ 87944 w 498"/>
              <a:gd name="T9" fmla="*/ 571766 h 502"/>
              <a:gd name="T10" fmla="*/ 6943 w 498"/>
              <a:gd name="T11" fmla="*/ 574080 h 502"/>
              <a:gd name="T12" fmla="*/ 6943 w 498"/>
              <a:gd name="T13" fmla="*/ 385421 h 502"/>
              <a:gd name="T14" fmla="*/ 8100 w 498"/>
              <a:gd name="T15" fmla="*/ 196761 h 502"/>
              <a:gd name="T16" fmla="*/ 0 w 498"/>
              <a:gd name="T17" fmla="*/ 10417 h 502"/>
              <a:gd name="T18" fmla="*/ 5786 w 498"/>
              <a:gd name="T19" fmla="*/ 6945 h 502"/>
              <a:gd name="T20" fmla="*/ 194402 w 498"/>
              <a:gd name="T21" fmla="*/ 0 h 502"/>
              <a:gd name="T22" fmla="*/ 384175 w 498"/>
              <a:gd name="T23" fmla="*/ 0 h 502"/>
              <a:gd name="T24" fmla="*/ 572792 w 498"/>
              <a:gd name="T25" fmla="*/ 6945 h 502"/>
              <a:gd name="T26" fmla="*/ 572792 w 498"/>
              <a:gd name="T27" fmla="*/ 10417 h 502"/>
              <a:gd name="T28" fmla="*/ 576263 w 498"/>
              <a:gd name="T29" fmla="*/ 196761 h 502"/>
              <a:gd name="T30" fmla="*/ 575106 w 498"/>
              <a:gd name="T31" fmla="*/ 383106 h 502"/>
              <a:gd name="T32" fmla="*/ 572792 w 498"/>
              <a:gd name="T33" fmla="*/ 568293 h 502"/>
              <a:gd name="T34" fmla="*/ 572792 w 498"/>
              <a:gd name="T35" fmla="*/ 568293 h 502"/>
              <a:gd name="T36" fmla="*/ 572792 w 498"/>
              <a:gd name="T37" fmla="*/ 568293 h 50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98"/>
              <a:gd name="T58" fmla="*/ 0 h 502"/>
              <a:gd name="T59" fmla="*/ 498 w 498"/>
              <a:gd name="T60" fmla="*/ 502 h 50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98" h="502">
                <a:moveTo>
                  <a:pt x="495" y="491"/>
                </a:moveTo>
                <a:lnTo>
                  <a:pt x="497" y="497"/>
                </a:lnTo>
                <a:lnTo>
                  <a:pt x="382" y="492"/>
                </a:lnTo>
                <a:lnTo>
                  <a:pt x="196" y="502"/>
                </a:lnTo>
                <a:lnTo>
                  <a:pt x="76" y="494"/>
                </a:lnTo>
                <a:lnTo>
                  <a:pt x="6" y="496"/>
                </a:lnTo>
                <a:lnTo>
                  <a:pt x="6" y="333"/>
                </a:lnTo>
                <a:lnTo>
                  <a:pt x="7" y="170"/>
                </a:lnTo>
                <a:lnTo>
                  <a:pt x="0" y="9"/>
                </a:lnTo>
                <a:lnTo>
                  <a:pt x="5" y="6"/>
                </a:lnTo>
                <a:lnTo>
                  <a:pt x="168" y="0"/>
                </a:lnTo>
                <a:lnTo>
                  <a:pt x="332" y="0"/>
                </a:lnTo>
                <a:lnTo>
                  <a:pt x="495" y="6"/>
                </a:lnTo>
                <a:lnTo>
                  <a:pt x="495" y="9"/>
                </a:lnTo>
                <a:lnTo>
                  <a:pt x="498" y="170"/>
                </a:lnTo>
                <a:lnTo>
                  <a:pt x="497" y="331"/>
                </a:lnTo>
                <a:lnTo>
                  <a:pt x="495" y="49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00" name="Freeform 67"/>
          <p:cNvSpPr>
            <a:spLocks/>
          </p:cNvSpPr>
          <p:nvPr/>
        </p:nvSpPr>
        <p:spPr bwMode="auto">
          <a:xfrm>
            <a:off x="6196013" y="3405188"/>
            <a:ext cx="581025" cy="576262"/>
          </a:xfrm>
          <a:custGeom>
            <a:avLst/>
            <a:gdLst>
              <a:gd name="T0" fmla="*/ 579870 w 503"/>
              <a:gd name="T1" fmla="*/ 570489 h 499"/>
              <a:gd name="T2" fmla="*/ 572939 w 503"/>
              <a:gd name="T3" fmla="*/ 573953 h 499"/>
              <a:gd name="T4" fmla="*/ 383500 w 503"/>
              <a:gd name="T5" fmla="*/ 576263 h 499"/>
              <a:gd name="T6" fmla="*/ 195215 w 503"/>
              <a:gd name="T7" fmla="*/ 572798 h 499"/>
              <a:gd name="T8" fmla="*/ 6931 w 503"/>
              <a:gd name="T9" fmla="*/ 570489 h 499"/>
              <a:gd name="T10" fmla="*/ 9241 w 503"/>
              <a:gd name="T11" fmla="*/ 570489 h 499"/>
              <a:gd name="T12" fmla="*/ 8086 w 503"/>
              <a:gd name="T13" fmla="*/ 382251 h 499"/>
              <a:gd name="T14" fmla="*/ 9241 w 503"/>
              <a:gd name="T15" fmla="*/ 194012 h 499"/>
              <a:gd name="T16" fmla="*/ 0 w 503"/>
              <a:gd name="T17" fmla="*/ 8084 h 499"/>
              <a:gd name="T18" fmla="*/ 6931 w 503"/>
              <a:gd name="T19" fmla="*/ 6929 h 499"/>
              <a:gd name="T20" fmla="*/ 195215 w 503"/>
              <a:gd name="T21" fmla="*/ 0 h 499"/>
              <a:gd name="T22" fmla="*/ 384655 w 503"/>
              <a:gd name="T23" fmla="*/ 0 h 499"/>
              <a:gd name="T24" fmla="*/ 572939 w 503"/>
              <a:gd name="T25" fmla="*/ 6929 h 499"/>
              <a:gd name="T26" fmla="*/ 581025 w 503"/>
              <a:gd name="T27" fmla="*/ 8084 h 499"/>
              <a:gd name="T28" fmla="*/ 578715 w 503"/>
              <a:gd name="T29" fmla="*/ 196322 h 499"/>
              <a:gd name="T30" fmla="*/ 571784 w 503"/>
              <a:gd name="T31" fmla="*/ 384560 h 499"/>
              <a:gd name="T32" fmla="*/ 579870 w 503"/>
              <a:gd name="T33" fmla="*/ 570489 h 499"/>
              <a:gd name="T34" fmla="*/ 579870 w 503"/>
              <a:gd name="T35" fmla="*/ 570489 h 499"/>
              <a:gd name="T36" fmla="*/ 579870 w 503"/>
              <a:gd name="T37" fmla="*/ 570489 h 49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03"/>
              <a:gd name="T58" fmla="*/ 0 h 499"/>
              <a:gd name="T59" fmla="*/ 503 w 503"/>
              <a:gd name="T60" fmla="*/ 499 h 49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03" h="499">
                <a:moveTo>
                  <a:pt x="502" y="494"/>
                </a:moveTo>
                <a:lnTo>
                  <a:pt x="496" y="497"/>
                </a:lnTo>
                <a:lnTo>
                  <a:pt x="332" y="499"/>
                </a:lnTo>
                <a:lnTo>
                  <a:pt x="169" y="496"/>
                </a:lnTo>
                <a:lnTo>
                  <a:pt x="6" y="494"/>
                </a:lnTo>
                <a:lnTo>
                  <a:pt x="8" y="494"/>
                </a:lnTo>
                <a:lnTo>
                  <a:pt x="7" y="331"/>
                </a:lnTo>
                <a:lnTo>
                  <a:pt x="8" y="168"/>
                </a:lnTo>
                <a:lnTo>
                  <a:pt x="0" y="7"/>
                </a:lnTo>
                <a:lnTo>
                  <a:pt x="6" y="6"/>
                </a:lnTo>
                <a:lnTo>
                  <a:pt x="169" y="0"/>
                </a:lnTo>
                <a:lnTo>
                  <a:pt x="333" y="0"/>
                </a:lnTo>
                <a:lnTo>
                  <a:pt x="496" y="6"/>
                </a:lnTo>
                <a:lnTo>
                  <a:pt x="503" y="7"/>
                </a:lnTo>
                <a:lnTo>
                  <a:pt x="501" y="170"/>
                </a:lnTo>
                <a:lnTo>
                  <a:pt x="495" y="333"/>
                </a:lnTo>
                <a:lnTo>
                  <a:pt x="502" y="494"/>
                </a:lnTo>
                <a:close/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01" name="Freeform 68"/>
          <p:cNvSpPr>
            <a:spLocks/>
          </p:cNvSpPr>
          <p:nvPr/>
        </p:nvSpPr>
        <p:spPr bwMode="auto">
          <a:xfrm>
            <a:off x="6197600" y="3405188"/>
            <a:ext cx="576263" cy="581025"/>
          </a:xfrm>
          <a:custGeom>
            <a:avLst/>
            <a:gdLst>
              <a:gd name="T0" fmla="*/ 572792 w 498"/>
              <a:gd name="T1" fmla="*/ 568293 h 502"/>
              <a:gd name="T2" fmla="*/ 575106 w 498"/>
              <a:gd name="T3" fmla="*/ 575238 h 502"/>
              <a:gd name="T4" fmla="*/ 442033 w 498"/>
              <a:gd name="T5" fmla="*/ 569451 h 502"/>
              <a:gd name="T6" fmla="*/ 226802 w 498"/>
              <a:gd name="T7" fmla="*/ 581025 h 502"/>
              <a:gd name="T8" fmla="*/ 87944 w 498"/>
              <a:gd name="T9" fmla="*/ 571766 h 502"/>
              <a:gd name="T10" fmla="*/ 6943 w 498"/>
              <a:gd name="T11" fmla="*/ 574080 h 502"/>
              <a:gd name="T12" fmla="*/ 6943 w 498"/>
              <a:gd name="T13" fmla="*/ 385421 h 502"/>
              <a:gd name="T14" fmla="*/ 8100 w 498"/>
              <a:gd name="T15" fmla="*/ 196761 h 502"/>
              <a:gd name="T16" fmla="*/ 0 w 498"/>
              <a:gd name="T17" fmla="*/ 10417 h 502"/>
              <a:gd name="T18" fmla="*/ 5786 w 498"/>
              <a:gd name="T19" fmla="*/ 6945 h 502"/>
              <a:gd name="T20" fmla="*/ 194402 w 498"/>
              <a:gd name="T21" fmla="*/ 0 h 502"/>
              <a:gd name="T22" fmla="*/ 384175 w 498"/>
              <a:gd name="T23" fmla="*/ 0 h 502"/>
              <a:gd name="T24" fmla="*/ 572792 w 498"/>
              <a:gd name="T25" fmla="*/ 6945 h 502"/>
              <a:gd name="T26" fmla="*/ 572792 w 498"/>
              <a:gd name="T27" fmla="*/ 10417 h 502"/>
              <a:gd name="T28" fmla="*/ 576263 w 498"/>
              <a:gd name="T29" fmla="*/ 196761 h 502"/>
              <a:gd name="T30" fmla="*/ 575106 w 498"/>
              <a:gd name="T31" fmla="*/ 383106 h 502"/>
              <a:gd name="T32" fmla="*/ 572792 w 498"/>
              <a:gd name="T33" fmla="*/ 568293 h 502"/>
              <a:gd name="T34" fmla="*/ 572792 w 498"/>
              <a:gd name="T35" fmla="*/ 568293 h 502"/>
              <a:gd name="T36" fmla="*/ 572792 w 498"/>
              <a:gd name="T37" fmla="*/ 568293 h 50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98"/>
              <a:gd name="T58" fmla="*/ 0 h 502"/>
              <a:gd name="T59" fmla="*/ 498 w 498"/>
              <a:gd name="T60" fmla="*/ 502 h 50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98" h="502">
                <a:moveTo>
                  <a:pt x="495" y="491"/>
                </a:moveTo>
                <a:lnTo>
                  <a:pt x="497" y="497"/>
                </a:lnTo>
                <a:lnTo>
                  <a:pt x="382" y="492"/>
                </a:lnTo>
                <a:lnTo>
                  <a:pt x="196" y="502"/>
                </a:lnTo>
                <a:lnTo>
                  <a:pt x="76" y="494"/>
                </a:lnTo>
                <a:lnTo>
                  <a:pt x="6" y="496"/>
                </a:lnTo>
                <a:lnTo>
                  <a:pt x="6" y="333"/>
                </a:lnTo>
                <a:lnTo>
                  <a:pt x="7" y="170"/>
                </a:lnTo>
                <a:lnTo>
                  <a:pt x="0" y="9"/>
                </a:lnTo>
                <a:lnTo>
                  <a:pt x="5" y="6"/>
                </a:lnTo>
                <a:lnTo>
                  <a:pt x="168" y="0"/>
                </a:lnTo>
                <a:lnTo>
                  <a:pt x="332" y="0"/>
                </a:lnTo>
                <a:lnTo>
                  <a:pt x="495" y="6"/>
                </a:lnTo>
                <a:lnTo>
                  <a:pt x="495" y="9"/>
                </a:lnTo>
                <a:lnTo>
                  <a:pt x="498" y="170"/>
                </a:lnTo>
                <a:lnTo>
                  <a:pt x="497" y="331"/>
                </a:lnTo>
                <a:lnTo>
                  <a:pt x="495" y="491"/>
                </a:lnTo>
                <a:close/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02" name="Freeform 69"/>
          <p:cNvSpPr>
            <a:spLocks/>
          </p:cNvSpPr>
          <p:nvPr/>
        </p:nvSpPr>
        <p:spPr bwMode="auto">
          <a:xfrm>
            <a:off x="6200775" y="3408363"/>
            <a:ext cx="566738" cy="82550"/>
          </a:xfrm>
          <a:custGeom>
            <a:avLst/>
            <a:gdLst>
              <a:gd name="T0" fmla="*/ 0 w 490"/>
              <a:gd name="T1" fmla="*/ 2359 h 70"/>
              <a:gd name="T2" fmla="*/ 84432 w 490"/>
              <a:gd name="T3" fmla="*/ 4717 h 70"/>
              <a:gd name="T4" fmla="*/ 165395 w 490"/>
              <a:gd name="T5" fmla="*/ 3538 h 70"/>
              <a:gd name="T6" fmla="*/ 245201 w 490"/>
              <a:gd name="T7" fmla="*/ 9434 h 70"/>
              <a:gd name="T8" fmla="*/ 327320 w 490"/>
              <a:gd name="T9" fmla="*/ 5896 h 70"/>
              <a:gd name="T10" fmla="*/ 408283 w 490"/>
              <a:gd name="T11" fmla="*/ 0 h 70"/>
              <a:gd name="T12" fmla="*/ 489245 w 490"/>
              <a:gd name="T13" fmla="*/ 2359 h 70"/>
              <a:gd name="T14" fmla="*/ 566738 w 490"/>
              <a:gd name="T15" fmla="*/ 3538 h 70"/>
              <a:gd name="T16" fmla="*/ 564425 w 490"/>
              <a:gd name="T17" fmla="*/ 74295 h 70"/>
              <a:gd name="T18" fmla="*/ 486932 w 490"/>
              <a:gd name="T19" fmla="*/ 82550 h 70"/>
              <a:gd name="T20" fmla="*/ 405970 w 490"/>
              <a:gd name="T21" fmla="*/ 75474 h 70"/>
              <a:gd name="T22" fmla="*/ 325007 w 490"/>
              <a:gd name="T23" fmla="*/ 82550 h 70"/>
              <a:gd name="T24" fmla="*/ 244044 w 490"/>
              <a:gd name="T25" fmla="*/ 81371 h 70"/>
              <a:gd name="T26" fmla="*/ 163082 w 490"/>
              <a:gd name="T27" fmla="*/ 82550 h 70"/>
              <a:gd name="T28" fmla="*/ 82119 w 490"/>
              <a:gd name="T29" fmla="*/ 74295 h 70"/>
              <a:gd name="T30" fmla="*/ 3470 w 490"/>
              <a:gd name="T31" fmla="*/ 76654 h 70"/>
              <a:gd name="T32" fmla="*/ 0 w 490"/>
              <a:gd name="T33" fmla="*/ 2359 h 70"/>
              <a:gd name="T34" fmla="*/ 0 w 490"/>
              <a:gd name="T35" fmla="*/ 2359 h 70"/>
              <a:gd name="T36" fmla="*/ 0 w 490"/>
              <a:gd name="T37" fmla="*/ 2359 h 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90"/>
              <a:gd name="T58" fmla="*/ 0 h 70"/>
              <a:gd name="T59" fmla="*/ 490 w 490"/>
              <a:gd name="T60" fmla="*/ 70 h 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90" h="70">
                <a:moveTo>
                  <a:pt x="0" y="2"/>
                </a:moveTo>
                <a:lnTo>
                  <a:pt x="73" y="4"/>
                </a:lnTo>
                <a:lnTo>
                  <a:pt x="143" y="3"/>
                </a:lnTo>
                <a:lnTo>
                  <a:pt x="212" y="8"/>
                </a:lnTo>
                <a:lnTo>
                  <a:pt x="283" y="5"/>
                </a:lnTo>
                <a:lnTo>
                  <a:pt x="353" y="0"/>
                </a:lnTo>
                <a:lnTo>
                  <a:pt x="423" y="2"/>
                </a:lnTo>
                <a:lnTo>
                  <a:pt x="490" y="3"/>
                </a:lnTo>
                <a:lnTo>
                  <a:pt x="488" y="63"/>
                </a:lnTo>
                <a:lnTo>
                  <a:pt x="421" y="70"/>
                </a:lnTo>
                <a:lnTo>
                  <a:pt x="351" y="64"/>
                </a:lnTo>
                <a:lnTo>
                  <a:pt x="281" y="70"/>
                </a:lnTo>
                <a:lnTo>
                  <a:pt x="211" y="69"/>
                </a:lnTo>
                <a:lnTo>
                  <a:pt x="141" y="70"/>
                </a:lnTo>
                <a:lnTo>
                  <a:pt x="71" y="63"/>
                </a:lnTo>
                <a:lnTo>
                  <a:pt x="3" y="65"/>
                </a:lnTo>
                <a:lnTo>
                  <a:pt x="0" y="2"/>
                </a:lnTo>
                <a:close/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03" name="Freeform 70"/>
          <p:cNvSpPr>
            <a:spLocks/>
          </p:cNvSpPr>
          <p:nvPr/>
        </p:nvSpPr>
        <p:spPr bwMode="auto">
          <a:xfrm>
            <a:off x="6227763" y="3532188"/>
            <a:ext cx="101600" cy="79375"/>
          </a:xfrm>
          <a:custGeom>
            <a:avLst/>
            <a:gdLst>
              <a:gd name="T0" fmla="*/ 8175 w 87"/>
              <a:gd name="T1" fmla="*/ 0 h 68"/>
              <a:gd name="T2" fmla="*/ 3503 w 87"/>
              <a:gd name="T3" fmla="*/ 29182 h 68"/>
              <a:gd name="T4" fmla="*/ 2336 w 87"/>
              <a:gd name="T5" fmla="*/ 44357 h 68"/>
              <a:gd name="T6" fmla="*/ 7007 w 87"/>
              <a:gd name="T7" fmla="*/ 25680 h 68"/>
              <a:gd name="T8" fmla="*/ 9343 w 87"/>
              <a:gd name="T9" fmla="*/ 15175 h 68"/>
              <a:gd name="T10" fmla="*/ 9343 w 87"/>
              <a:gd name="T11" fmla="*/ 18676 h 68"/>
              <a:gd name="T12" fmla="*/ 4671 w 87"/>
              <a:gd name="T13" fmla="*/ 46691 h 68"/>
              <a:gd name="T14" fmla="*/ 0 w 87"/>
              <a:gd name="T15" fmla="*/ 74706 h 68"/>
              <a:gd name="T16" fmla="*/ 15182 w 87"/>
              <a:gd name="T17" fmla="*/ 18676 h 68"/>
              <a:gd name="T18" fmla="*/ 21021 w 87"/>
              <a:gd name="T19" fmla="*/ 0 h 68"/>
              <a:gd name="T20" fmla="*/ 14014 w 87"/>
              <a:gd name="T21" fmla="*/ 37353 h 68"/>
              <a:gd name="T22" fmla="*/ 12846 w 87"/>
              <a:gd name="T23" fmla="*/ 57197 h 68"/>
              <a:gd name="T24" fmla="*/ 19853 w 87"/>
              <a:gd name="T25" fmla="*/ 29182 h 68"/>
              <a:gd name="T26" fmla="*/ 22189 w 87"/>
              <a:gd name="T27" fmla="*/ 18676 h 68"/>
              <a:gd name="T28" fmla="*/ 24524 w 87"/>
              <a:gd name="T29" fmla="*/ 19844 h 68"/>
              <a:gd name="T30" fmla="*/ 22189 w 87"/>
              <a:gd name="T31" fmla="*/ 33851 h 68"/>
              <a:gd name="T32" fmla="*/ 21021 w 87"/>
              <a:gd name="T33" fmla="*/ 38520 h 68"/>
              <a:gd name="T34" fmla="*/ 15182 w 87"/>
              <a:gd name="T35" fmla="*/ 74706 h 68"/>
              <a:gd name="T36" fmla="*/ 24524 w 87"/>
              <a:gd name="T37" fmla="*/ 37353 h 68"/>
              <a:gd name="T38" fmla="*/ 26860 w 87"/>
              <a:gd name="T39" fmla="*/ 28015 h 68"/>
              <a:gd name="T40" fmla="*/ 33867 w 87"/>
              <a:gd name="T41" fmla="*/ 0 h 68"/>
              <a:gd name="T42" fmla="*/ 31531 w 87"/>
              <a:gd name="T43" fmla="*/ 15175 h 68"/>
              <a:gd name="T44" fmla="*/ 29195 w 87"/>
              <a:gd name="T45" fmla="*/ 38520 h 68"/>
              <a:gd name="T46" fmla="*/ 29195 w 87"/>
              <a:gd name="T47" fmla="*/ 54862 h 68"/>
              <a:gd name="T48" fmla="*/ 38538 w 87"/>
              <a:gd name="T49" fmla="*/ 28015 h 68"/>
              <a:gd name="T50" fmla="*/ 46713 w 87"/>
              <a:gd name="T51" fmla="*/ 0 h 68"/>
              <a:gd name="T52" fmla="*/ 43209 w 87"/>
              <a:gd name="T53" fmla="*/ 28015 h 68"/>
              <a:gd name="T54" fmla="*/ 42041 w 87"/>
              <a:gd name="T55" fmla="*/ 35018 h 68"/>
              <a:gd name="T56" fmla="*/ 39706 w 87"/>
              <a:gd name="T57" fmla="*/ 56029 h 68"/>
              <a:gd name="T58" fmla="*/ 42041 w 87"/>
              <a:gd name="T59" fmla="*/ 56029 h 68"/>
              <a:gd name="T60" fmla="*/ 46713 w 87"/>
              <a:gd name="T61" fmla="*/ 37353 h 68"/>
              <a:gd name="T62" fmla="*/ 56055 w 87"/>
              <a:gd name="T63" fmla="*/ 0 h 68"/>
              <a:gd name="T64" fmla="*/ 49048 w 87"/>
              <a:gd name="T65" fmla="*/ 56029 h 68"/>
              <a:gd name="T66" fmla="*/ 56055 w 87"/>
              <a:gd name="T67" fmla="*/ 28015 h 68"/>
              <a:gd name="T68" fmla="*/ 63062 w 87"/>
              <a:gd name="T69" fmla="*/ 0 h 68"/>
              <a:gd name="T70" fmla="*/ 56055 w 87"/>
              <a:gd name="T71" fmla="*/ 56029 h 68"/>
              <a:gd name="T72" fmla="*/ 57223 w 87"/>
              <a:gd name="T73" fmla="*/ 54862 h 68"/>
              <a:gd name="T74" fmla="*/ 65398 w 87"/>
              <a:gd name="T75" fmla="*/ 18676 h 68"/>
              <a:gd name="T76" fmla="*/ 64230 w 87"/>
              <a:gd name="T77" fmla="*/ 38520 h 68"/>
              <a:gd name="T78" fmla="*/ 61894 w 87"/>
              <a:gd name="T79" fmla="*/ 68869 h 68"/>
              <a:gd name="T80" fmla="*/ 70069 w 87"/>
              <a:gd name="T81" fmla="*/ 46691 h 68"/>
              <a:gd name="T82" fmla="*/ 72405 w 87"/>
              <a:gd name="T83" fmla="*/ 38520 h 68"/>
              <a:gd name="T84" fmla="*/ 78244 w 87"/>
              <a:gd name="T85" fmla="*/ 35018 h 68"/>
              <a:gd name="T86" fmla="*/ 86418 w 87"/>
              <a:gd name="T87" fmla="*/ 4669 h 68"/>
              <a:gd name="T88" fmla="*/ 84083 w 87"/>
              <a:gd name="T89" fmla="*/ 18676 h 68"/>
              <a:gd name="T90" fmla="*/ 75908 w 87"/>
              <a:gd name="T91" fmla="*/ 75873 h 68"/>
              <a:gd name="T92" fmla="*/ 87586 w 87"/>
              <a:gd name="T93" fmla="*/ 32684 h 68"/>
              <a:gd name="T94" fmla="*/ 94593 w 87"/>
              <a:gd name="T95" fmla="*/ 5836 h 68"/>
              <a:gd name="T96" fmla="*/ 87586 w 87"/>
              <a:gd name="T97" fmla="*/ 43189 h 68"/>
              <a:gd name="T98" fmla="*/ 85251 w 87"/>
              <a:gd name="T99" fmla="*/ 56029 h 68"/>
              <a:gd name="T100" fmla="*/ 81747 w 87"/>
              <a:gd name="T101" fmla="*/ 79375 h 68"/>
              <a:gd name="T102" fmla="*/ 88754 w 87"/>
              <a:gd name="T103" fmla="*/ 46691 h 68"/>
              <a:gd name="T104" fmla="*/ 92257 w 87"/>
              <a:gd name="T105" fmla="*/ 30349 h 68"/>
              <a:gd name="T106" fmla="*/ 93425 w 87"/>
              <a:gd name="T107" fmla="*/ 44357 h 68"/>
              <a:gd name="T108" fmla="*/ 92257 w 87"/>
              <a:gd name="T109" fmla="*/ 56029 h 68"/>
              <a:gd name="T110" fmla="*/ 98097 w 87"/>
              <a:gd name="T111" fmla="*/ 29182 h 68"/>
              <a:gd name="T112" fmla="*/ 94593 w 87"/>
              <a:gd name="T113" fmla="*/ 70037 h 6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7"/>
              <a:gd name="T172" fmla="*/ 0 h 68"/>
              <a:gd name="T173" fmla="*/ 87 w 87"/>
              <a:gd name="T174" fmla="*/ 68 h 6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7" h="68">
                <a:moveTo>
                  <a:pt x="0" y="27"/>
                </a:moveTo>
                <a:cubicBezTo>
                  <a:pt x="2" y="19"/>
                  <a:pt x="5" y="10"/>
                  <a:pt x="7" y="0"/>
                </a:cubicBezTo>
                <a:cubicBezTo>
                  <a:pt x="6" y="5"/>
                  <a:pt x="5" y="10"/>
                  <a:pt x="5" y="13"/>
                </a:cubicBezTo>
                <a:cubicBezTo>
                  <a:pt x="4" y="17"/>
                  <a:pt x="4" y="22"/>
                  <a:pt x="3" y="25"/>
                </a:cubicBezTo>
                <a:cubicBezTo>
                  <a:pt x="2" y="35"/>
                  <a:pt x="1" y="43"/>
                  <a:pt x="0" y="51"/>
                </a:cubicBezTo>
                <a:cubicBezTo>
                  <a:pt x="0" y="47"/>
                  <a:pt x="1" y="43"/>
                  <a:pt x="2" y="38"/>
                </a:cubicBezTo>
                <a:cubicBezTo>
                  <a:pt x="3" y="35"/>
                  <a:pt x="4" y="31"/>
                  <a:pt x="5" y="26"/>
                </a:cubicBezTo>
                <a:cubicBezTo>
                  <a:pt x="5" y="25"/>
                  <a:pt x="6" y="24"/>
                  <a:pt x="6" y="22"/>
                </a:cubicBezTo>
                <a:cubicBezTo>
                  <a:pt x="6" y="21"/>
                  <a:pt x="7" y="20"/>
                  <a:pt x="7" y="19"/>
                </a:cubicBezTo>
                <a:cubicBezTo>
                  <a:pt x="7" y="17"/>
                  <a:pt x="8" y="15"/>
                  <a:pt x="8" y="13"/>
                </a:cubicBezTo>
                <a:cubicBezTo>
                  <a:pt x="9" y="8"/>
                  <a:pt x="10" y="4"/>
                  <a:pt x="11" y="0"/>
                </a:cubicBezTo>
                <a:cubicBezTo>
                  <a:pt x="10" y="5"/>
                  <a:pt x="9" y="10"/>
                  <a:pt x="8" y="16"/>
                </a:cubicBezTo>
                <a:cubicBezTo>
                  <a:pt x="7" y="20"/>
                  <a:pt x="6" y="26"/>
                  <a:pt x="5" y="32"/>
                </a:cubicBezTo>
                <a:cubicBezTo>
                  <a:pt x="5" y="34"/>
                  <a:pt x="4" y="37"/>
                  <a:pt x="4" y="40"/>
                </a:cubicBezTo>
                <a:cubicBezTo>
                  <a:pt x="4" y="41"/>
                  <a:pt x="3" y="44"/>
                  <a:pt x="3" y="48"/>
                </a:cubicBezTo>
                <a:cubicBezTo>
                  <a:pt x="1" y="55"/>
                  <a:pt x="1" y="60"/>
                  <a:pt x="0" y="64"/>
                </a:cubicBezTo>
                <a:cubicBezTo>
                  <a:pt x="2" y="54"/>
                  <a:pt x="5" y="43"/>
                  <a:pt x="9" y="31"/>
                </a:cubicBezTo>
                <a:cubicBezTo>
                  <a:pt x="10" y="27"/>
                  <a:pt x="11" y="22"/>
                  <a:pt x="13" y="16"/>
                </a:cubicBezTo>
                <a:cubicBezTo>
                  <a:pt x="14" y="14"/>
                  <a:pt x="14" y="11"/>
                  <a:pt x="15" y="8"/>
                </a:cubicBezTo>
                <a:cubicBezTo>
                  <a:pt x="17" y="4"/>
                  <a:pt x="17" y="1"/>
                  <a:pt x="18" y="0"/>
                </a:cubicBezTo>
                <a:cubicBezTo>
                  <a:pt x="17" y="6"/>
                  <a:pt x="16" y="11"/>
                  <a:pt x="15" y="16"/>
                </a:cubicBezTo>
                <a:cubicBezTo>
                  <a:pt x="14" y="21"/>
                  <a:pt x="13" y="27"/>
                  <a:pt x="12" y="32"/>
                </a:cubicBezTo>
                <a:cubicBezTo>
                  <a:pt x="9" y="44"/>
                  <a:pt x="8" y="55"/>
                  <a:pt x="7" y="65"/>
                </a:cubicBezTo>
                <a:cubicBezTo>
                  <a:pt x="8" y="60"/>
                  <a:pt x="9" y="55"/>
                  <a:pt x="11" y="49"/>
                </a:cubicBezTo>
                <a:cubicBezTo>
                  <a:pt x="12" y="44"/>
                  <a:pt x="14" y="39"/>
                  <a:pt x="15" y="33"/>
                </a:cubicBezTo>
                <a:cubicBezTo>
                  <a:pt x="16" y="30"/>
                  <a:pt x="16" y="28"/>
                  <a:pt x="17" y="25"/>
                </a:cubicBezTo>
                <a:cubicBezTo>
                  <a:pt x="17" y="24"/>
                  <a:pt x="18" y="22"/>
                  <a:pt x="18" y="20"/>
                </a:cubicBezTo>
                <a:cubicBezTo>
                  <a:pt x="19" y="19"/>
                  <a:pt x="19" y="17"/>
                  <a:pt x="19" y="16"/>
                </a:cubicBezTo>
                <a:cubicBezTo>
                  <a:pt x="21" y="10"/>
                  <a:pt x="22" y="4"/>
                  <a:pt x="24" y="0"/>
                </a:cubicBezTo>
                <a:cubicBezTo>
                  <a:pt x="23" y="5"/>
                  <a:pt x="22" y="10"/>
                  <a:pt x="21" y="17"/>
                </a:cubicBezTo>
                <a:cubicBezTo>
                  <a:pt x="20" y="19"/>
                  <a:pt x="20" y="22"/>
                  <a:pt x="20" y="25"/>
                </a:cubicBezTo>
                <a:cubicBezTo>
                  <a:pt x="19" y="26"/>
                  <a:pt x="19" y="27"/>
                  <a:pt x="19" y="29"/>
                </a:cubicBezTo>
                <a:cubicBezTo>
                  <a:pt x="19" y="29"/>
                  <a:pt x="19" y="30"/>
                  <a:pt x="19" y="31"/>
                </a:cubicBezTo>
                <a:cubicBezTo>
                  <a:pt x="18" y="32"/>
                  <a:pt x="18" y="32"/>
                  <a:pt x="18" y="33"/>
                </a:cubicBezTo>
                <a:cubicBezTo>
                  <a:pt x="17" y="40"/>
                  <a:pt x="16" y="45"/>
                  <a:pt x="16" y="49"/>
                </a:cubicBezTo>
                <a:cubicBezTo>
                  <a:pt x="15" y="54"/>
                  <a:pt x="14" y="59"/>
                  <a:pt x="13" y="64"/>
                </a:cubicBezTo>
                <a:cubicBezTo>
                  <a:pt x="14" y="59"/>
                  <a:pt x="16" y="53"/>
                  <a:pt x="17" y="47"/>
                </a:cubicBezTo>
                <a:cubicBezTo>
                  <a:pt x="18" y="43"/>
                  <a:pt x="19" y="38"/>
                  <a:pt x="21" y="32"/>
                </a:cubicBezTo>
                <a:cubicBezTo>
                  <a:pt x="21" y="31"/>
                  <a:pt x="22" y="30"/>
                  <a:pt x="22" y="28"/>
                </a:cubicBezTo>
                <a:cubicBezTo>
                  <a:pt x="23" y="26"/>
                  <a:pt x="23" y="25"/>
                  <a:pt x="23" y="24"/>
                </a:cubicBezTo>
                <a:cubicBezTo>
                  <a:pt x="24" y="21"/>
                  <a:pt x="25" y="18"/>
                  <a:pt x="25" y="16"/>
                </a:cubicBezTo>
                <a:cubicBezTo>
                  <a:pt x="27" y="10"/>
                  <a:pt x="28" y="5"/>
                  <a:pt x="29" y="0"/>
                </a:cubicBezTo>
                <a:cubicBezTo>
                  <a:pt x="29" y="3"/>
                  <a:pt x="28" y="6"/>
                  <a:pt x="28" y="9"/>
                </a:cubicBezTo>
                <a:cubicBezTo>
                  <a:pt x="28" y="10"/>
                  <a:pt x="28" y="11"/>
                  <a:pt x="27" y="13"/>
                </a:cubicBezTo>
                <a:cubicBezTo>
                  <a:pt x="27" y="16"/>
                  <a:pt x="27" y="17"/>
                  <a:pt x="27" y="17"/>
                </a:cubicBezTo>
                <a:cubicBezTo>
                  <a:pt x="26" y="24"/>
                  <a:pt x="25" y="29"/>
                  <a:pt x="25" y="33"/>
                </a:cubicBezTo>
                <a:cubicBezTo>
                  <a:pt x="23" y="45"/>
                  <a:pt x="22" y="55"/>
                  <a:pt x="20" y="64"/>
                </a:cubicBezTo>
                <a:cubicBezTo>
                  <a:pt x="22" y="58"/>
                  <a:pt x="23" y="53"/>
                  <a:pt x="25" y="47"/>
                </a:cubicBezTo>
                <a:cubicBezTo>
                  <a:pt x="26" y="43"/>
                  <a:pt x="28" y="38"/>
                  <a:pt x="30" y="31"/>
                </a:cubicBezTo>
                <a:cubicBezTo>
                  <a:pt x="31" y="27"/>
                  <a:pt x="32" y="25"/>
                  <a:pt x="33" y="24"/>
                </a:cubicBezTo>
                <a:cubicBezTo>
                  <a:pt x="34" y="21"/>
                  <a:pt x="34" y="18"/>
                  <a:pt x="35" y="16"/>
                </a:cubicBezTo>
                <a:cubicBezTo>
                  <a:pt x="37" y="10"/>
                  <a:pt x="39" y="5"/>
                  <a:pt x="40" y="0"/>
                </a:cubicBezTo>
                <a:cubicBezTo>
                  <a:pt x="39" y="4"/>
                  <a:pt x="38" y="10"/>
                  <a:pt x="38" y="16"/>
                </a:cubicBezTo>
                <a:cubicBezTo>
                  <a:pt x="37" y="18"/>
                  <a:pt x="37" y="21"/>
                  <a:pt x="37" y="24"/>
                </a:cubicBezTo>
                <a:cubicBezTo>
                  <a:pt x="37" y="25"/>
                  <a:pt x="36" y="26"/>
                  <a:pt x="36" y="28"/>
                </a:cubicBezTo>
                <a:cubicBezTo>
                  <a:pt x="36" y="28"/>
                  <a:pt x="36" y="29"/>
                  <a:pt x="36" y="30"/>
                </a:cubicBezTo>
                <a:cubicBezTo>
                  <a:pt x="36" y="31"/>
                  <a:pt x="36" y="31"/>
                  <a:pt x="36" y="32"/>
                </a:cubicBezTo>
                <a:cubicBezTo>
                  <a:pt x="35" y="39"/>
                  <a:pt x="34" y="44"/>
                  <a:pt x="34" y="48"/>
                </a:cubicBezTo>
                <a:cubicBezTo>
                  <a:pt x="33" y="54"/>
                  <a:pt x="32" y="59"/>
                  <a:pt x="31" y="64"/>
                </a:cubicBezTo>
                <a:cubicBezTo>
                  <a:pt x="32" y="59"/>
                  <a:pt x="34" y="54"/>
                  <a:pt x="36" y="48"/>
                </a:cubicBezTo>
                <a:cubicBezTo>
                  <a:pt x="36" y="46"/>
                  <a:pt x="37" y="43"/>
                  <a:pt x="38" y="40"/>
                </a:cubicBezTo>
                <a:cubicBezTo>
                  <a:pt x="39" y="36"/>
                  <a:pt x="39" y="34"/>
                  <a:pt x="40" y="32"/>
                </a:cubicBezTo>
                <a:cubicBezTo>
                  <a:pt x="42" y="26"/>
                  <a:pt x="43" y="21"/>
                  <a:pt x="44" y="17"/>
                </a:cubicBezTo>
                <a:cubicBezTo>
                  <a:pt x="46" y="11"/>
                  <a:pt x="47" y="6"/>
                  <a:pt x="48" y="0"/>
                </a:cubicBezTo>
                <a:cubicBezTo>
                  <a:pt x="44" y="22"/>
                  <a:pt x="41" y="44"/>
                  <a:pt x="39" y="65"/>
                </a:cubicBezTo>
                <a:cubicBezTo>
                  <a:pt x="40" y="59"/>
                  <a:pt x="41" y="54"/>
                  <a:pt x="42" y="48"/>
                </a:cubicBezTo>
                <a:cubicBezTo>
                  <a:pt x="43" y="43"/>
                  <a:pt x="44" y="38"/>
                  <a:pt x="46" y="32"/>
                </a:cubicBezTo>
                <a:cubicBezTo>
                  <a:pt x="47" y="29"/>
                  <a:pt x="47" y="27"/>
                  <a:pt x="48" y="24"/>
                </a:cubicBezTo>
                <a:cubicBezTo>
                  <a:pt x="48" y="22"/>
                  <a:pt x="49" y="20"/>
                  <a:pt x="50" y="16"/>
                </a:cubicBezTo>
                <a:cubicBezTo>
                  <a:pt x="52" y="9"/>
                  <a:pt x="53" y="4"/>
                  <a:pt x="54" y="0"/>
                </a:cubicBezTo>
                <a:cubicBezTo>
                  <a:pt x="53" y="10"/>
                  <a:pt x="52" y="21"/>
                  <a:pt x="50" y="33"/>
                </a:cubicBezTo>
                <a:cubicBezTo>
                  <a:pt x="49" y="37"/>
                  <a:pt x="49" y="43"/>
                  <a:pt x="48" y="48"/>
                </a:cubicBezTo>
                <a:cubicBezTo>
                  <a:pt x="47" y="52"/>
                  <a:pt x="46" y="57"/>
                  <a:pt x="45" y="64"/>
                </a:cubicBezTo>
                <a:cubicBezTo>
                  <a:pt x="46" y="58"/>
                  <a:pt x="47" y="53"/>
                  <a:pt x="49" y="47"/>
                </a:cubicBezTo>
                <a:cubicBezTo>
                  <a:pt x="50" y="43"/>
                  <a:pt x="51" y="38"/>
                  <a:pt x="52" y="31"/>
                </a:cubicBezTo>
                <a:cubicBezTo>
                  <a:pt x="54" y="24"/>
                  <a:pt x="55" y="19"/>
                  <a:pt x="56" y="16"/>
                </a:cubicBezTo>
                <a:cubicBezTo>
                  <a:pt x="57" y="10"/>
                  <a:pt x="58" y="5"/>
                  <a:pt x="59" y="0"/>
                </a:cubicBezTo>
                <a:cubicBezTo>
                  <a:pt x="58" y="8"/>
                  <a:pt x="56" y="19"/>
                  <a:pt x="55" y="33"/>
                </a:cubicBezTo>
                <a:cubicBezTo>
                  <a:pt x="55" y="37"/>
                  <a:pt x="54" y="43"/>
                  <a:pt x="54" y="50"/>
                </a:cubicBezTo>
                <a:cubicBezTo>
                  <a:pt x="53" y="55"/>
                  <a:pt x="53" y="58"/>
                  <a:pt x="53" y="59"/>
                </a:cubicBezTo>
                <a:cubicBezTo>
                  <a:pt x="53" y="63"/>
                  <a:pt x="52" y="65"/>
                  <a:pt x="52" y="68"/>
                </a:cubicBezTo>
                <a:cubicBezTo>
                  <a:pt x="55" y="60"/>
                  <a:pt x="58" y="50"/>
                  <a:pt x="60" y="40"/>
                </a:cubicBezTo>
                <a:cubicBezTo>
                  <a:pt x="62" y="29"/>
                  <a:pt x="64" y="17"/>
                  <a:pt x="65" y="5"/>
                </a:cubicBezTo>
                <a:cubicBezTo>
                  <a:pt x="64" y="14"/>
                  <a:pt x="63" y="23"/>
                  <a:pt x="62" y="33"/>
                </a:cubicBezTo>
                <a:cubicBezTo>
                  <a:pt x="62" y="42"/>
                  <a:pt x="61" y="51"/>
                  <a:pt x="60" y="63"/>
                </a:cubicBezTo>
                <a:cubicBezTo>
                  <a:pt x="62" y="52"/>
                  <a:pt x="64" y="41"/>
                  <a:pt x="67" y="30"/>
                </a:cubicBezTo>
                <a:cubicBezTo>
                  <a:pt x="69" y="21"/>
                  <a:pt x="72" y="11"/>
                  <a:pt x="75" y="0"/>
                </a:cubicBezTo>
                <a:cubicBezTo>
                  <a:pt x="75" y="1"/>
                  <a:pt x="74" y="2"/>
                  <a:pt x="74" y="4"/>
                </a:cubicBezTo>
                <a:cubicBezTo>
                  <a:pt x="74" y="6"/>
                  <a:pt x="74" y="8"/>
                  <a:pt x="73" y="8"/>
                </a:cubicBezTo>
                <a:cubicBezTo>
                  <a:pt x="73" y="11"/>
                  <a:pt x="73" y="14"/>
                  <a:pt x="72" y="16"/>
                </a:cubicBezTo>
                <a:cubicBezTo>
                  <a:pt x="71" y="22"/>
                  <a:pt x="71" y="28"/>
                  <a:pt x="70" y="32"/>
                </a:cubicBezTo>
                <a:cubicBezTo>
                  <a:pt x="68" y="44"/>
                  <a:pt x="67" y="55"/>
                  <a:pt x="65" y="65"/>
                </a:cubicBezTo>
                <a:cubicBezTo>
                  <a:pt x="68" y="57"/>
                  <a:pt x="70" y="47"/>
                  <a:pt x="73" y="35"/>
                </a:cubicBezTo>
                <a:cubicBezTo>
                  <a:pt x="74" y="33"/>
                  <a:pt x="74" y="31"/>
                  <a:pt x="75" y="28"/>
                </a:cubicBezTo>
                <a:cubicBezTo>
                  <a:pt x="75" y="27"/>
                  <a:pt x="76" y="24"/>
                  <a:pt x="77" y="20"/>
                </a:cubicBezTo>
                <a:cubicBezTo>
                  <a:pt x="79" y="14"/>
                  <a:pt x="80" y="8"/>
                  <a:pt x="81" y="5"/>
                </a:cubicBezTo>
                <a:cubicBezTo>
                  <a:pt x="80" y="10"/>
                  <a:pt x="79" y="15"/>
                  <a:pt x="78" y="21"/>
                </a:cubicBezTo>
                <a:cubicBezTo>
                  <a:pt x="77" y="25"/>
                  <a:pt x="76" y="31"/>
                  <a:pt x="75" y="37"/>
                </a:cubicBezTo>
                <a:cubicBezTo>
                  <a:pt x="75" y="39"/>
                  <a:pt x="74" y="41"/>
                  <a:pt x="74" y="44"/>
                </a:cubicBezTo>
                <a:cubicBezTo>
                  <a:pt x="74" y="45"/>
                  <a:pt x="73" y="47"/>
                  <a:pt x="73" y="48"/>
                </a:cubicBezTo>
                <a:cubicBezTo>
                  <a:pt x="73" y="51"/>
                  <a:pt x="72" y="52"/>
                  <a:pt x="72" y="52"/>
                </a:cubicBezTo>
                <a:cubicBezTo>
                  <a:pt x="71" y="59"/>
                  <a:pt x="70" y="64"/>
                  <a:pt x="70" y="68"/>
                </a:cubicBezTo>
                <a:cubicBezTo>
                  <a:pt x="71" y="64"/>
                  <a:pt x="72" y="60"/>
                  <a:pt x="73" y="55"/>
                </a:cubicBezTo>
                <a:cubicBezTo>
                  <a:pt x="74" y="51"/>
                  <a:pt x="75" y="46"/>
                  <a:pt x="76" y="40"/>
                </a:cubicBezTo>
                <a:cubicBezTo>
                  <a:pt x="77" y="39"/>
                  <a:pt x="77" y="37"/>
                  <a:pt x="78" y="33"/>
                </a:cubicBezTo>
                <a:cubicBezTo>
                  <a:pt x="78" y="30"/>
                  <a:pt x="79" y="28"/>
                  <a:pt x="79" y="26"/>
                </a:cubicBezTo>
                <a:cubicBezTo>
                  <a:pt x="81" y="20"/>
                  <a:pt x="82" y="16"/>
                  <a:pt x="83" y="12"/>
                </a:cubicBezTo>
                <a:cubicBezTo>
                  <a:pt x="82" y="22"/>
                  <a:pt x="81" y="31"/>
                  <a:pt x="80" y="38"/>
                </a:cubicBezTo>
                <a:cubicBezTo>
                  <a:pt x="79" y="47"/>
                  <a:pt x="78" y="54"/>
                  <a:pt x="76" y="60"/>
                </a:cubicBezTo>
                <a:cubicBezTo>
                  <a:pt x="77" y="57"/>
                  <a:pt x="77" y="53"/>
                  <a:pt x="79" y="48"/>
                </a:cubicBezTo>
                <a:cubicBezTo>
                  <a:pt x="79" y="46"/>
                  <a:pt x="80" y="42"/>
                  <a:pt x="82" y="37"/>
                </a:cubicBezTo>
                <a:cubicBezTo>
                  <a:pt x="83" y="31"/>
                  <a:pt x="84" y="27"/>
                  <a:pt x="84" y="25"/>
                </a:cubicBezTo>
                <a:cubicBezTo>
                  <a:pt x="86" y="21"/>
                  <a:pt x="87" y="17"/>
                  <a:pt x="87" y="13"/>
                </a:cubicBezTo>
                <a:cubicBezTo>
                  <a:pt x="87" y="34"/>
                  <a:pt x="84" y="49"/>
                  <a:pt x="81" y="60"/>
                </a:cubicBez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04" name="Freeform 71"/>
          <p:cNvSpPr>
            <a:spLocks/>
          </p:cNvSpPr>
          <p:nvPr/>
        </p:nvSpPr>
        <p:spPr bwMode="auto">
          <a:xfrm>
            <a:off x="6430963" y="3532188"/>
            <a:ext cx="92075" cy="77787"/>
          </a:xfrm>
          <a:custGeom>
            <a:avLst/>
            <a:gdLst>
              <a:gd name="T0" fmla="*/ 6993 w 79"/>
              <a:gd name="T1" fmla="*/ 0 h 68"/>
              <a:gd name="T2" fmla="*/ 1166 w 79"/>
              <a:gd name="T3" fmla="*/ 44614 h 68"/>
              <a:gd name="T4" fmla="*/ 0 w 79"/>
              <a:gd name="T5" fmla="*/ 59485 h 68"/>
              <a:gd name="T6" fmla="*/ 10490 w 79"/>
              <a:gd name="T7" fmla="*/ 0 h 68"/>
              <a:gd name="T8" fmla="*/ 5828 w 79"/>
              <a:gd name="T9" fmla="*/ 36606 h 68"/>
              <a:gd name="T10" fmla="*/ 3497 w 79"/>
              <a:gd name="T11" fmla="*/ 45758 h 68"/>
              <a:gd name="T12" fmla="*/ 0 w 79"/>
              <a:gd name="T13" fmla="*/ 73212 h 68"/>
              <a:gd name="T14" fmla="*/ 17483 w 79"/>
              <a:gd name="T15" fmla="*/ 0 h 68"/>
              <a:gd name="T16" fmla="*/ 10490 w 79"/>
              <a:gd name="T17" fmla="*/ 56053 h 68"/>
              <a:gd name="T18" fmla="*/ 15152 w 79"/>
              <a:gd name="T19" fmla="*/ 38894 h 68"/>
              <a:gd name="T20" fmla="*/ 24476 w 79"/>
              <a:gd name="T21" fmla="*/ 1144 h 68"/>
              <a:gd name="T22" fmla="*/ 19814 w 79"/>
              <a:gd name="T23" fmla="*/ 27455 h 68"/>
              <a:gd name="T24" fmla="*/ 19814 w 79"/>
              <a:gd name="T25" fmla="*/ 32030 h 68"/>
              <a:gd name="T26" fmla="*/ 16317 w 79"/>
              <a:gd name="T27" fmla="*/ 54909 h 68"/>
              <a:gd name="T28" fmla="*/ 18648 w 79"/>
              <a:gd name="T29" fmla="*/ 56053 h 68"/>
              <a:gd name="T30" fmla="*/ 22145 w 79"/>
              <a:gd name="T31" fmla="*/ 36606 h 68"/>
              <a:gd name="T32" fmla="*/ 31469 w 79"/>
              <a:gd name="T33" fmla="*/ 0 h 68"/>
              <a:gd name="T34" fmla="*/ 29138 w 79"/>
              <a:gd name="T35" fmla="*/ 21735 h 68"/>
              <a:gd name="T36" fmla="*/ 27972 w 79"/>
              <a:gd name="T37" fmla="*/ 28599 h 68"/>
              <a:gd name="T38" fmla="*/ 24476 w 79"/>
              <a:gd name="T39" fmla="*/ 58341 h 68"/>
              <a:gd name="T40" fmla="*/ 31469 w 79"/>
              <a:gd name="T41" fmla="*/ 36606 h 68"/>
              <a:gd name="T42" fmla="*/ 41958 w 79"/>
              <a:gd name="T43" fmla="*/ 1144 h 68"/>
              <a:gd name="T44" fmla="*/ 34965 w 79"/>
              <a:gd name="T45" fmla="*/ 58341 h 68"/>
              <a:gd name="T46" fmla="*/ 33800 w 79"/>
              <a:gd name="T47" fmla="*/ 70924 h 68"/>
              <a:gd name="T48" fmla="*/ 43124 w 79"/>
              <a:gd name="T49" fmla="*/ 38894 h 68"/>
              <a:gd name="T50" fmla="*/ 47786 w 79"/>
              <a:gd name="T51" fmla="*/ 17159 h 68"/>
              <a:gd name="T52" fmla="*/ 44289 w 79"/>
              <a:gd name="T53" fmla="*/ 41182 h 68"/>
              <a:gd name="T54" fmla="*/ 43124 w 79"/>
              <a:gd name="T55" fmla="*/ 56053 h 68"/>
              <a:gd name="T56" fmla="*/ 44289 w 79"/>
              <a:gd name="T57" fmla="*/ 58341 h 68"/>
              <a:gd name="T58" fmla="*/ 47786 w 79"/>
              <a:gd name="T59" fmla="*/ 41182 h 68"/>
              <a:gd name="T60" fmla="*/ 52448 w 79"/>
              <a:gd name="T61" fmla="*/ 20591 h 68"/>
              <a:gd name="T62" fmla="*/ 57110 w 79"/>
              <a:gd name="T63" fmla="*/ 1144 h 68"/>
              <a:gd name="T64" fmla="*/ 53613 w 79"/>
              <a:gd name="T65" fmla="*/ 28599 h 68"/>
              <a:gd name="T66" fmla="*/ 50117 w 79"/>
              <a:gd name="T67" fmla="*/ 57197 h 68"/>
              <a:gd name="T68" fmla="*/ 55944 w 79"/>
              <a:gd name="T69" fmla="*/ 40038 h 68"/>
              <a:gd name="T70" fmla="*/ 59441 w 79"/>
              <a:gd name="T71" fmla="*/ 12583 h 68"/>
              <a:gd name="T72" fmla="*/ 61772 w 79"/>
              <a:gd name="T73" fmla="*/ 0 h 68"/>
              <a:gd name="T74" fmla="*/ 59441 w 79"/>
              <a:gd name="T75" fmla="*/ 36606 h 68"/>
              <a:gd name="T76" fmla="*/ 57110 w 79"/>
              <a:gd name="T77" fmla="*/ 54909 h 68"/>
              <a:gd name="T78" fmla="*/ 62937 w 79"/>
              <a:gd name="T79" fmla="*/ 48046 h 68"/>
              <a:gd name="T80" fmla="*/ 65268 w 79"/>
              <a:gd name="T81" fmla="*/ 38894 h 68"/>
              <a:gd name="T82" fmla="*/ 67599 w 79"/>
              <a:gd name="T83" fmla="*/ 50333 h 68"/>
              <a:gd name="T84" fmla="*/ 75758 w 79"/>
              <a:gd name="T85" fmla="*/ 21735 h 68"/>
              <a:gd name="T86" fmla="*/ 74592 w 79"/>
              <a:gd name="T87" fmla="*/ 41182 h 68"/>
              <a:gd name="T88" fmla="*/ 69930 w 79"/>
              <a:gd name="T89" fmla="*/ 66349 h 68"/>
              <a:gd name="T90" fmla="*/ 76923 w 79"/>
              <a:gd name="T91" fmla="*/ 44614 h 68"/>
              <a:gd name="T92" fmla="*/ 81585 w 79"/>
              <a:gd name="T93" fmla="*/ 25167 h 68"/>
              <a:gd name="T94" fmla="*/ 79254 w 79"/>
              <a:gd name="T95" fmla="*/ 43470 h 68"/>
              <a:gd name="T96" fmla="*/ 73427 w 79"/>
              <a:gd name="T97" fmla="*/ 77788 h 68"/>
              <a:gd name="T98" fmla="*/ 78089 w 79"/>
              <a:gd name="T99" fmla="*/ 53765 h 68"/>
              <a:gd name="T100" fmla="*/ 83916 w 79"/>
              <a:gd name="T101" fmla="*/ 27455 h 68"/>
              <a:gd name="T102" fmla="*/ 85082 w 79"/>
              <a:gd name="T103" fmla="*/ 28599 h 68"/>
              <a:gd name="T104" fmla="*/ 83916 w 79"/>
              <a:gd name="T105" fmla="*/ 43470 h 68"/>
              <a:gd name="T106" fmla="*/ 82751 w 79"/>
              <a:gd name="T107" fmla="*/ 54909 h 68"/>
              <a:gd name="T108" fmla="*/ 83916 w 79"/>
              <a:gd name="T109" fmla="*/ 48046 h 68"/>
              <a:gd name="T110" fmla="*/ 92075 w 79"/>
              <a:gd name="T111" fmla="*/ 14871 h 68"/>
              <a:gd name="T112" fmla="*/ 86247 w 79"/>
              <a:gd name="T113" fmla="*/ 69780 h 6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9"/>
              <a:gd name="T172" fmla="*/ 0 h 68"/>
              <a:gd name="T173" fmla="*/ 79 w 79"/>
              <a:gd name="T174" fmla="*/ 68 h 6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9" h="68">
                <a:moveTo>
                  <a:pt x="0" y="27"/>
                </a:moveTo>
                <a:cubicBezTo>
                  <a:pt x="2" y="18"/>
                  <a:pt x="4" y="9"/>
                  <a:pt x="6" y="0"/>
                </a:cubicBezTo>
                <a:cubicBezTo>
                  <a:pt x="5" y="7"/>
                  <a:pt x="4" y="16"/>
                  <a:pt x="3" y="26"/>
                </a:cubicBezTo>
                <a:cubicBezTo>
                  <a:pt x="2" y="30"/>
                  <a:pt x="2" y="34"/>
                  <a:pt x="1" y="39"/>
                </a:cubicBezTo>
                <a:cubicBezTo>
                  <a:pt x="1" y="40"/>
                  <a:pt x="1" y="42"/>
                  <a:pt x="0" y="45"/>
                </a:cubicBezTo>
                <a:cubicBezTo>
                  <a:pt x="0" y="48"/>
                  <a:pt x="0" y="50"/>
                  <a:pt x="0" y="52"/>
                </a:cubicBezTo>
                <a:cubicBezTo>
                  <a:pt x="0" y="45"/>
                  <a:pt x="2" y="35"/>
                  <a:pt x="4" y="24"/>
                </a:cubicBezTo>
                <a:cubicBezTo>
                  <a:pt x="6" y="15"/>
                  <a:pt x="7" y="7"/>
                  <a:pt x="9" y="0"/>
                </a:cubicBezTo>
                <a:cubicBezTo>
                  <a:pt x="9" y="5"/>
                  <a:pt x="8" y="11"/>
                  <a:pt x="7" y="17"/>
                </a:cubicBezTo>
                <a:cubicBezTo>
                  <a:pt x="7" y="21"/>
                  <a:pt x="6" y="26"/>
                  <a:pt x="5" y="32"/>
                </a:cubicBezTo>
                <a:cubicBezTo>
                  <a:pt x="4" y="33"/>
                  <a:pt x="4" y="34"/>
                  <a:pt x="4" y="36"/>
                </a:cubicBezTo>
                <a:cubicBezTo>
                  <a:pt x="4" y="38"/>
                  <a:pt x="3" y="39"/>
                  <a:pt x="3" y="40"/>
                </a:cubicBezTo>
                <a:cubicBezTo>
                  <a:pt x="3" y="43"/>
                  <a:pt x="2" y="46"/>
                  <a:pt x="2" y="48"/>
                </a:cubicBezTo>
                <a:cubicBezTo>
                  <a:pt x="1" y="54"/>
                  <a:pt x="0" y="59"/>
                  <a:pt x="0" y="64"/>
                </a:cubicBezTo>
                <a:cubicBezTo>
                  <a:pt x="2" y="60"/>
                  <a:pt x="4" y="50"/>
                  <a:pt x="8" y="35"/>
                </a:cubicBezTo>
                <a:cubicBezTo>
                  <a:pt x="12" y="21"/>
                  <a:pt x="14" y="9"/>
                  <a:pt x="15" y="0"/>
                </a:cubicBezTo>
                <a:cubicBezTo>
                  <a:pt x="11" y="20"/>
                  <a:pt x="8" y="42"/>
                  <a:pt x="5" y="64"/>
                </a:cubicBezTo>
                <a:cubicBezTo>
                  <a:pt x="6" y="60"/>
                  <a:pt x="8" y="54"/>
                  <a:pt x="9" y="49"/>
                </a:cubicBezTo>
                <a:cubicBezTo>
                  <a:pt x="10" y="47"/>
                  <a:pt x="10" y="44"/>
                  <a:pt x="11" y="41"/>
                </a:cubicBezTo>
                <a:cubicBezTo>
                  <a:pt x="12" y="37"/>
                  <a:pt x="13" y="35"/>
                  <a:pt x="13" y="34"/>
                </a:cubicBezTo>
                <a:cubicBezTo>
                  <a:pt x="15" y="28"/>
                  <a:pt x="16" y="23"/>
                  <a:pt x="17" y="18"/>
                </a:cubicBezTo>
                <a:cubicBezTo>
                  <a:pt x="19" y="12"/>
                  <a:pt x="20" y="6"/>
                  <a:pt x="21" y="1"/>
                </a:cubicBezTo>
                <a:cubicBezTo>
                  <a:pt x="20" y="6"/>
                  <a:pt x="20" y="11"/>
                  <a:pt x="19" y="17"/>
                </a:cubicBezTo>
                <a:cubicBezTo>
                  <a:pt x="18" y="19"/>
                  <a:pt x="18" y="21"/>
                  <a:pt x="17" y="24"/>
                </a:cubicBezTo>
                <a:cubicBezTo>
                  <a:pt x="17" y="25"/>
                  <a:pt x="17" y="26"/>
                  <a:pt x="17" y="26"/>
                </a:cubicBezTo>
                <a:cubicBezTo>
                  <a:pt x="17" y="27"/>
                  <a:pt x="17" y="28"/>
                  <a:pt x="17" y="28"/>
                </a:cubicBezTo>
                <a:cubicBezTo>
                  <a:pt x="17" y="30"/>
                  <a:pt x="16" y="31"/>
                  <a:pt x="16" y="32"/>
                </a:cubicBezTo>
                <a:cubicBezTo>
                  <a:pt x="15" y="38"/>
                  <a:pt x="14" y="44"/>
                  <a:pt x="14" y="48"/>
                </a:cubicBezTo>
                <a:cubicBezTo>
                  <a:pt x="13" y="54"/>
                  <a:pt x="12" y="59"/>
                  <a:pt x="12" y="65"/>
                </a:cubicBezTo>
                <a:cubicBezTo>
                  <a:pt x="13" y="60"/>
                  <a:pt x="14" y="55"/>
                  <a:pt x="16" y="49"/>
                </a:cubicBezTo>
                <a:cubicBezTo>
                  <a:pt x="16" y="46"/>
                  <a:pt x="17" y="43"/>
                  <a:pt x="17" y="40"/>
                </a:cubicBezTo>
                <a:cubicBezTo>
                  <a:pt x="18" y="39"/>
                  <a:pt x="18" y="36"/>
                  <a:pt x="19" y="32"/>
                </a:cubicBezTo>
                <a:cubicBezTo>
                  <a:pt x="21" y="24"/>
                  <a:pt x="22" y="19"/>
                  <a:pt x="23" y="15"/>
                </a:cubicBezTo>
                <a:cubicBezTo>
                  <a:pt x="24" y="9"/>
                  <a:pt x="25" y="4"/>
                  <a:pt x="27" y="0"/>
                </a:cubicBezTo>
                <a:cubicBezTo>
                  <a:pt x="26" y="4"/>
                  <a:pt x="26" y="9"/>
                  <a:pt x="25" y="16"/>
                </a:cubicBezTo>
                <a:cubicBezTo>
                  <a:pt x="25" y="17"/>
                  <a:pt x="25" y="18"/>
                  <a:pt x="25" y="19"/>
                </a:cubicBezTo>
                <a:cubicBezTo>
                  <a:pt x="25" y="20"/>
                  <a:pt x="25" y="20"/>
                  <a:pt x="24" y="21"/>
                </a:cubicBezTo>
                <a:cubicBezTo>
                  <a:pt x="24" y="23"/>
                  <a:pt x="24" y="24"/>
                  <a:pt x="24" y="25"/>
                </a:cubicBezTo>
                <a:cubicBezTo>
                  <a:pt x="24" y="29"/>
                  <a:pt x="23" y="32"/>
                  <a:pt x="23" y="34"/>
                </a:cubicBezTo>
                <a:cubicBezTo>
                  <a:pt x="22" y="41"/>
                  <a:pt x="22" y="47"/>
                  <a:pt x="21" y="51"/>
                </a:cubicBezTo>
                <a:cubicBezTo>
                  <a:pt x="20" y="57"/>
                  <a:pt x="19" y="62"/>
                  <a:pt x="18" y="65"/>
                </a:cubicBezTo>
                <a:cubicBezTo>
                  <a:pt x="21" y="55"/>
                  <a:pt x="23" y="44"/>
                  <a:pt x="27" y="32"/>
                </a:cubicBezTo>
                <a:cubicBezTo>
                  <a:pt x="28" y="27"/>
                  <a:pt x="29" y="22"/>
                  <a:pt x="31" y="17"/>
                </a:cubicBezTo>
                <a:cubicBezTo>
                  <a:pt x="32" y="13"/>
                  <a:pt x="34" y="8"/>
                  <a:pt x="36" y="1"/>
                </a:cubicBezTo>
                <a:cubicBezTo>
                  <a:pt x="35" y="10"/>
                  <a:pt x="34" y="21"/>
                  <a:pt x="33" y="35"/>
                </a:cubicBezTo>
                <a:cubicBezTo>
                  <a:pt x="32" y="40"/>
                  <a:pt x="31" y="45"/>
                  <a:pt x="30" y="51"/>
                </a:cubicBezTo>
                <a:cubicBezTo>
                  <a:pt x="30" y="53"/>
                  <a:pt x="30" y="56"/>
                  <a:pt x="29" y="58"/>
                </a:cubicBezTo>
                <a:cubicBezTo>
                  <a:pt x="29" y="59"/>
                  <a:pt x="29" y="60"/>
                  <a:pt x="29" y="62"/>
                </a:cubicBezTo>
                <a:cubicBezTo>
                  <a:pt x="29" y="63"/>
                  <a:pt x="28" y="65"/>
                  <a:pt x="28" y="65"/>
                </a:cubicBezTo>
                <a:cubicBezTo>
                  <a:pt x="31" y="57"/>
                  <a:pt x="34" y="46"/>
                  <a:pt x="37" y="34"/>
                </a:cubicBezTo>
                <a:cubicBezTo>
                  <a:pt x="39" y="23"/>
                  <a:pt x="42" y="11"/>
                  <a:pt x="44" y="0"/>
                </a:cubicBezTo>
                <a:cubicBezTo>
                  <a:pt x="43" y="4"/>
                  <a:pt x="42" y="9"/>
                  <a:pt x="41" y="15"/>
                </a:cubicBezTo>
                <a:cubicBezTo>
                  <a:pt x="41" y="19"/>
                  <a:pt x="40" y="25"/>
                  <a:pt x="39" y="32"/>
                </a:cubicBezTo>
                <a:cubicBezTo>
                  <a:pt x="39" y="32"/>
                  <a:pt x="39" y="34"/>
                  <a:pt x="38" y="36"/>
                </a:cubicBezTo>
                <a:cubicBezTo>
                  <a:pt x="38" y="38"/>
                  <a:pt x="38" y="39"/>
                  <a:pt x="38" y="41"/>
                </a:cubicBezTo>
                <a:cubicBezTo>
                  <a:pt x="37" y="44"/>
                  <a:pt x="37" y="47"/>
                  <a:pt x="37" y="49"/>
                </a:cubicBezTo>
                <a:cubicBezTo>
                  <a:pt x="36" y="55"/>
                  <a:pt x="35" y="60"/>
                  <a:pt x="34" y="64"/>
                </a:cubicBezTo>
                <a:cubicBezTo>
                  <a:pt x="35" y="62"/>
                  <a:pt x="36" y="58"/>
                  <a:pt x="38" y="51"/>
                </a:cubicBezTo>
                <a:cubicBezTo>
                  <a:pt x="38" y="49"/>
                  <a:pt x="39" y="46"/>
                  <a:pt x="40" y="43"/>
                </a:cubicBezTo>
                <a:cubicBezTo>
                  <a:pt x="41" y="39"/>
                  <a:pt x="41" y="36"/>
                  <a:pt x="41" y="36"/>
                </a:cubicBezTo>
                <a:cubicBezTo>
                  <a:pt x="42" y="33"/>
                  <a:pt x="43" y="30"/>
                  <a:pt x="43" y="27"/>
                </a:cubicBezTo>
                <a:cubicBezTo>
                  <a:pt x="44" y="25"/>
                  <a:pt x="44" y="22"/>
                  <a:pt x="45" y="18"/>
                </a:cubicBezTo>
                <a:cubicBezTo>
                  <a:pt x="46" y="14"/>
                  <a:pt x="46" y="11"/>
                  <a:pt x="47" y="9"/>
                </a:cubicBezTo>
                <a:cubicBezTo>
                  <a:pt x="48" y="6"/>
                  <a:pt x="48" y="3"/>
                  <a:pt x="49" y="1"/>
                </a:cubicBezTo>
                <a:cubicBezTo>
                  <a:pt x="48" y="5"/>
                  <a:pt x="47" y="10"/>
                  <a:pt x="47" y="16"/>
                </a:cubicBezTo>
                <a:cubicBezTo>
                  <a:pt x="46" y="19"/>
                  <a:pt x="46" y="22"/>
                  <a:pt x="46" y="25"/>
                </a:cubicBezTo>
                <a:cubicBezTo>
                  <a:pt x="46" y="26"/>
                  <a:pt x="45" y="29"/>
                  <a:pt x="45" y="33"/>
                </a:cubicBezTo>
                <a:cubicBezTo>
                  <a:pt x="44" y="40"/>
                  <a:pt x="44" y="46"/>
                  <a:pt x="43" y="50"/>
                </a:cubicBezTo>
                <a:cubicBezTo>
                  <a:pt x="43" y="55"/>
                  <a:pt x="42" y="60"/>
                  <a:pt x="41" y="64"/>
                </a:cubicBezTo>
                <a:cubicBezTo>
                  <a:pt x="43" y="60"/>
                  <a:pt x="45" y="50"/>
                  <a:pt x="48" y="35"/>
                </a:cubicBezTo>
                <a:cubicBezTo>
                  <a:pt x="49" y="30"/>
                  <a:pt x="50" y="24"/>
                  <a:pt x="51" y="16"/>
                </a:cubicBezTo>
                <a:cubicBezTo>
                  <a:pt x="51" y="16"/>
                  <a:pt x="51" y="14"/>
                  <a:pt x="51" y="11"/>
                </a:cubicBezTo>
                <a:cubicBezTo>
                  <a:pt x="52" y="10"/>
                  <a:pt x="52" y="8"/>
                  <a:pt x="52" y="7"/>
                </a:cubicBezTo>
                <a:cubicBezTo>
                  <a:pt x="53" y="4"/>
                  <a:pt x="53" y="2"/>
                  <a:pt x="53" y="0"/>
                </a:cubicBezTo>
                <a:cubicBezTo>
                  <a:pt x="53" y="5"/>
                  <a:pt x="53" y="10"/>
                  <a:pt x="52" y="16"/>
                </a:cubicBezTo>
                <a:cubicBezTo>
                  <a:pt x="52" y="20"/>
                  <a:pt x="51" y="26"/>
                  <a:pt x="51" y="32"/>
                </a:cubicBezTo>
                <a:cubicBezTo>
                  <a:pt x="50" y="34"/>
                  <a:pt x="50" y="36"/>
                  <a:pt x="50" y="40"/>
                </a:cubicBezTo>
                <a:cubicBezTo>
                  <a:pt x="49" y="43"/>
                  <a:pt x="49" y="46"/>
                  <a:pt x="49" y="48"/>
                </a:cubicBezTo>
                <a:cubicBezTo>
                  <a:pt x="48" y="54"/>
                  <a:pt x="48" y="59"/>
                  <a:pt x="47" y="63"/>
                </a:cubicBezTo>
                <a:cubicBezTo>
                  <a:pt x="49" y="62"/>
                  <a:pt x="51" y="55"/>
                  <a:pt x="54" y="42"/>
                </a:cubicBezTo>
                <a:cubicBezTo>
                  <a:pt x="57" y="31"/>
                  <a:pt x="58" y="21"/>
                  <a:pt x="59" y="12"/>
                </a:cubicBezTo>
                <a:cubicBezTo>
                  <a:pt x="58" y="20"/>
                  <a:pt x="57" y="27"/>
                  <a:pt x="56" y="34"/>
                </a:cubicBezTo>
                <a:cubicBezTo>
                  <a:pt x="55" y="44"/>
                  <a:pt x="55" y="52"/>
                  <a:pt x="55" y="59"/>
                </a:cubicBezTo>
                <a:cubicBezTo>
                  <a:pt x="55" y="54"/>
                  <a:pt x="57" y="49"/>
                  <a:pt x="58" y="44"/>
                </a:cubicBezTo>
                <a:cubicBezTo>
                  <a:pt x="59" y="41"/>
                  <a:pt x="60" y="37"/>
                  <a:pt x="61" y="32"/>
                </a:cubicBezTo>
                <a:cubicBezTo>
                  <a:pt x="63" y="26"/>
                  <a:pt x="64" y="22"/>
                  <a:pt x="65" y="19"/>
                </a:cubicBezTo>
                <a:cubicBezTo>
                  <a:pt x="66" y="14"/>
                  <a:pt x="67" y="10"/>
                  <a:pt x="68" y="6"/>
                </a:cubicBezTo>
                <a:cubicBezTo>
                  <a:pt x="67" y="15"/>
                  <a:pt x="66" y="25"/>
                  <a:pt x="64" y="36"/>
                </a:cubicBezTo>
                <a:cubicBezTo>
                  <a:pt x="63" y="41"/>
                  <a:pt x="62" y="46"/>
                  <a:pt x="61" y="51"/>
                </a:cubicBezTo>
                <a:cubicBezTo>
                  <a:pt x="61" y="53"/>
                  <a:pt x="60" y="55"/>
                  <a:pt x="60" y="58"/>
                </a:cubicBezTo>
                <a:cubicBezTo>
                  <a:pt x="59" y="62"/>
                  <a:pt x="59" y="64"/>
                  <a:pt x="58" y="65"/>
                </a:cubicBezTo>
                <a:cubicBezTo>
                  <a:pt x="61" y="58"/>
                  <a:pt x="64" y="49"/>
                  <a:pt x="66" y="39"/>
                </a:cubicBezTo>
                <a:cubicBezTo>
                  <a:pt x="69" y="31"/>
                  <a:pt x="71" y="20"/>
                  <a:pt x="73" y="8"/>
                </a:cubicBezTo>
                <a:cubicBezTo>
                  <a:pt x="72" y="12"/>
                  <a:pt x="71" y="16"/>
                  <a:pt x="70" y="22"/>
                </a:cubicBezTo>
                <a:cubicBezTo>
                  <a:pt x="70" y="24"/>
                  <a:pt x="70" y="27"/>
                  <a:pt x="69" y="30"/>
                </a:cubicBezTo>
                <a:cubicBezTo>
                  <a:pt x="69" y="31"/>
                  <a:pt x="69" y="34"/>
                  <a:pt x="68" y="38"/>
                </a:cubicBezTo>
                <a:cubicBezTo>
                  <a:pt x="67" y="45"/>
                  <a:pt x="66" y="50"/>
                  <a:pt x="66" y="53"/>
                </a:cubicBezTo>
                <a:cubicBezTo>
                  <a:pt x="65" y="59"/>
                  <a:pt x="64" y="64"/>
                  <a:pt x="63" y="68"/>
                </a:cubicBezTo>
                <a:cubicBezTo>
                  <a:pt x="64" y="64"/>
                  <a:pt x="65" y="60"/>
                  <a:pt x="66" y="55"/>
                </a:cubicBezTo>
                <a:cubicBezTo>
                  <a:pt x="66" y="52"/>
                  <a:pt x="67" y="50"/>
                  <a:pt x="67" y="47"/>
                </a:cubicBezTo>
                <a:cubicBezTo>
                  <a:pt x="68" y="46"/>
                  <a:pt x="68" y="43"/>
                  <a:pt x="69" y="39"/>
                </a:cubicBezTo>
                <a:cubicBezTo>
                  <a:pt x="70" y="32"/>
                  <a:pt x="71" y="27"/>
                  <a:pt x="72" y="24"/>
                </a:cubicBezTo>
                <a:cubicBezTo>
                  <a:pt x="73" y="19"/>
                  <a:pt x="74" y="15"/>
                  <a:pt x="75" y="12"/>
                </a:cubicBezTo>
                <a:cubicBezTo>
                  <a:pt x="74" y="15"/>
                  <a:pt x="74" y="20"/>
                  <a:pt x="73" y="25"/>
                </a:cubicBezTo>
                <a:cubicBezTo>
                  <a:pt x="73" y="27"/>
                  <a:pt x="73" y="29"/>
                  <a:pt x="73" y="32"/>
                </a:cubicBezTo>
                <a:cubicBezTo>
                  <a:pt x="73" y="35"/>
                  <a:pt x="72" y="37"/>
                  <a:pt x="72" y="38"/>
                </a:cubicBezTo>
                <a:cubicBezTo>
                  <a:pt x="72" y="48"/>
                  <a:pt x="70" y="56"/>
                  <a:pt x="68" y="60"/>
                </a:cubicBezTo>
                <a:cubicBezTo>
                  <a:pt x="69" y="58"/>
                  <a:pt x="70" y="53"/>
                  <a:pt x="71" y="48"/>
                </a:cubicBezTo>
                <a:cubicBezTo>
                  <a:pt x="71" y="48"/>
                  <a:pt x="71" y="47"/>
                  <a:pt x="71" y="45"/>
                </a:cubicBezTo>
                <a:cubicBezTo>
                  <a:pt x="72" y="44"/>
                  <a:pt x="72" y="43"/>
                  <a:pt x="72" y="42"/>
                </a:cubicBezTo>
                <a:cubicBezTo>
                  <a:pt x="73" y="39"/>
                  <a:pt x="73" y="37"/>
                  <a:pt x="73" y="35"/>
                </a:cubicBezTo>
                <a:cubicBezTo>
                  <a:pt x="75" y="25"/>
                  <a:pt x="77" y="18"/>
                  <a:pt x="79" y="13"/>
                </a:cubicBezTo>
                <a:cubicBezTo>
                  <a:pt x="79" y="22"/>
                  <a:pt x="78" y="31"/>
                  <a:pt x="78" y="39"/>
                </a:cubicBezTo>
                <a:cubicBezTo>
                  <a:pt x="77" y="48"/>
                  <a:pt x="76" y="55"/>
                  <a:pt x="74" y="61"/>
                </a:cubicBez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05" name="Freeform 72"/>
          <p:cNvSpPr>
            <a:spLocks/>
          </p:cNvSpPr>
          <p:nvPr/>
        </p:nvSpPr>
        <p:spPr bwMode="auto">
          <a:xfrm>
            <a:off x="6361113" y="3522663"/>
            <a:ext cx="104775" cy="77787"/>
          </a:xfrm>
          <a:custGeom>
            <a:avLst/>
            <a:gdLst>
              <a:gd name="T0" fmla="*/ 6985 w 90"/>
              <a:gd name="T1" fmla="*/ 0 h 68"/>
              <a:gd name="T2" fmla="*/ 1164 w 90"/>
              <a:gd name="T3" fmla="*/ 44614 h 68"/>
              <a:gd name="T4" fmla="*/ 1164 w 90"/>
              <a:gd name="T5" fmla="*/ 52621 h 68"/>
              <a:gd name="T6" fmla="*/ 4657 w 90"/>
              <a:gd name="T7" fmla="*/ 27455 h 68"/>
              <a:gd name="T8" fmla="*/ 9313 w 90"/>
              <a:gd name="T9" fmla="*/ 19447 h 68"/>
              <a:gd name="T10" fmla="*/ 4657 w 90"/>
              <a:gd name="T11" fmla="*/ 41182 h 68"/>
              <a:gd name="T12" fmla="*/ 2328 w 90"/>
              <a:gd name="T13" fmla="*/ 54909 h 68"/>
              <a:gd name="T14" fmla="*/ 4657 w 90"/>
              <a:gd name="T15" fmla="*/ 58341 h 68"/>
              <a:gd name="T16" fmla="*/ 11642 w 90"/>
              <a:gd name="T17" fmla="*/ 27455 h 68"/>
              <a:gd name="T18" fmla="*/ 19791 w 90"/>
              <a:gd name="T19" fmla="*/ 0 h 68"/>
              <a:gd name="T20" fmla="*/ 12806 w 90"/>
              <a:gd name="T21" fmla="*/ 56053 h 68"/>
              <a:gd name="T22" fmla="*/ 17462 w 90"/>
              <a:gd name="T23" fmla="*/ 38894 h 68"/>
              <a:gd name="T24" fmla="*/ 27940 w 90"/>
              <a:gd name="T25" fmla="*/ 1144 h 68"/>
              <a:gd name="T26" fmla="*/ 23283 w 90"/>
              <a:gd name="T27" fmla="*/ 27455 h 68"/>
              <a:gd name="T28" fmla="*/ 18627 w 90"/>
              <a:gd name="T29" fmla="*/ 54909 h 68"/>
              <a:gd name="T30" fmla="*/ 20955 w 90"/>
              <a:gd name="T31" fmla="*/ 56053 h 68"/>
              <a:gd name="T32" fmla="*/ 25612 w 90"/>
              <a:gd name="T33" fmla="*/ 36606 h 68"/>
              <a:gd name="T34" fmla="*/ 36089 w 90"/>
              <a:gd name="T35" fmla="*/ 0 h 68"/>
              <a:gd name="T36" fmla="*/ 31432 w 90"/>
              <a:gd name="T37" fmla="*/ 28599 h 68"/>
              <a:gd name="T38" fmla="*/ 27940 w 90"/>
              <a:gd name="T39" fmla="*/ 57197 h 68"/>
              <a:gd name="T40" fmla="*/ 36089 w 90"/>
              <a:gd name="T41" fmla="*/ 36606 h 68"/>
              <a:gd name="T42" fmla="*/ 47731 w 90"/>
              <a:gd name="T43" fmla="*/ 1144 h 68"/>
              <a:gd name="T44" fmla="*/ 40746 w 90"/>
              <a:gd name="T45" fmla="*/ 58341 h 68"/>
              <a:gd name="T46" fmla="*/ 38418 w 90"/>
              <a:gd name="T47" fmla="*/ 70924 h 68"/>
              <a:gd name="T48" fmla="*/ 48895 w 90"/>
              <a:gd name="T49" fmla="*/ 38894 h 68"/>
              <a:gd name="T50" fmla="*/ 54716 w 90"/>
              <a:gd name="T51" fmla="*/ 17159 h 68"/>
              <a:gd name="T52" fmla="*/ 52388 w 90"/>
              <a:gd name="T53" fmla="*/ 37750 h 68"/>
              <a:gd name="T54" fmla="*/ 45403 w 90"/>
              <a:gd name="T55" fmla="*/ 73212 h 68"/>
              <a:gd name="T56" fmla="*/ 53552 w 90"/>
              <a:gd name="T57" fmla="*/ 46902 h 68"/>
              <a:gd name="T58" fmla="*/ 55880 w 90"/>
              <a:gd name="T59" fmla="*/ 38894 h 68"/>
              <a:gd name="T60" fmla="*/ 59372 w 90"/>
              <a:gd name="T61" fmla="*/ 24023 h 68"/>
              <a:gd name="T62" fmla="*/ 65193 w 90"/>
              <a:gd name="T63" fmla="*/ 1144 h 68"/>
              <a:gd name="T64" fmla="*/ 60537 w 90"/>
              <a:gd name="T65" fmla="*/ 28599 h 68"/>
              <a:gd name="T66" fmla="*/ 57044 w 90"/>
              <a:gd name="T67" fmla="*/ 57197 h 68"/>
              <a:gd name="T68" fmla="*/ 59372 w 90"/>
              <a:gd name="T69" fmla="*/ 57197 h 68"/>
              <a:gd name="T70" fmla="*/ 60537 w 90"/>
              <a:gd name="T71" fmla="*/ 46902 h 68"/>
              <a:gd name="T72" fmla="*/ 67522 w 90"/>
              <a:gd name="T73" fmla="*/ 19447 h 68"/>
              <a:gd name="T74" fmla="*/ 69850 w 90"/>
              <a:gd name="T75" fmla="*/ 4576 h 68"/>
              <a:gd name="T76" fmla="*/ 69850 w 90"/>
              <a:gd name="T77" fmla="*/ 18303 h 68"/>
              <a:gd name="T78" fmla="*/ 66357 w 90"/>
              <a:gd name="T79" fmla="*/ 41182 h 68"/>
              <a:gd name="T80" fmla="*/ 65193 w 90"/>
              <a:gd name="T81" fmla="*/ 53765 h 68"/>
              <a:gd name="T82" fmla="*/ 72178 w 90"/>
              <a:gd name="T83" fmla="*/ 49189 h 68"/>
              <a:gd name="T84" fmla="*/ 74507 w 90"/>
              <a:gd name="T85" fmla="*/ 38894 h 68"/>
              <a:gd name="T86" fmla="*/ 76835 w 90"/>
              <a:gd name="T87" fmla="*/ 50333 h 68"/>
              <a:gd name="T88" fmla="*/ 86148 w 90"/>
              <a:gd name="T89" fmla="*/ 21735 h 68"/>
              <a:gd name="T90" fmla="*/ 83820 w 90"/>
              <a:gd name="T91" fmla="*/ 42326 h 68"/>
              <a:gd name="T92" fmla="*/ 79163 w 90"/>
              <a:gd name="T93" fmla="*/ 67493 h 68"/>
              <a:gd name="T94" fmla="*/ 88477 w 90"/>
              <a:gd name="T95" fmla="*/ 45758 h 68"/>
              <a:gd name="T96" fmla="*/ 93133 w 90"/>
              <a:gd name="T97" fmla="*/ 25167 h 68"/>
              <a:gd name="T98" fmla="*/ 90805 w 90"/>
              <a:gd name="T99" fmla="*/ 43470 h 68"/>
              <a:gd name="T100" fmla="*/ 82656 w 90"/>
              <a:gd name="T101" fmla="*/ 77788 h 68"/>
              <a:gd name="T102" fmla="*/ 89641 w 90"/>
              <a:gd name="T103" fmla="*/ 53765 h 68"/>
              <a:gd name="T104" fmla="*/ 95462 w 90"/>
              <a:gd name="T105" fmla="*/ 27455 h 68"/>
              <a:gd name="T106" fmla="*/ 96626 w 90"/>
              <a:gd name="T107" fmla="*/ 28599 h 68"/>
              <a:gd name="T108" fmla="*/ 95462 w 90"/>
              <a:gd name="T109" fmla="*/ 38894 h 68"/>
              <a:gd name="T110" fmla="*/ 90805 w 90"/>
              <a:gd name="T111" fmla="*/ 68636 h 68"/>
              <a:gd name="T112" fmla="*/ 94298 w 90"/>
              <a:gd name="T113" fmla="*/ 51477 h 68"/>
              <a:gd name="T114" fmla="*/ 97790 w 90"/>
              <a:gd name="T115" fmla="*/ 40038 h 68"/>
              <a:gd name="T116" fmla="*/ 98954 w 90"/>
              <a:gd name="T117" fmla="*/ 69780 h 6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90"/>
              <a:gd name="T178" fmla="*/ 0 h 68"/>
              <a:gd name="T179" fmla="*/ 90 w 90"/>
              <a:gd name="T180" fmla="*/ 68 h 6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90" h="68">
                <a:moveTo>
                  <a:pt x="0" y="27"/>
                </a:moveTo>
                <a:cubicBezTo>
                  <a:pt x="2" y="18"/>
                  <a:pt x="5" y="9"/>
                  <a:pt x="6" y="0"/>
                </a:cubicBezTo>
                <a:cubicBezTo>
                  <a:pt x="6" y="7"/>
                  <a:pt x="5" y="15"/>
                  <a:pt x="3" y="26"/>
                </a:cubicBezTo>
                <a:cubicBezTo>
                  <a:pt x="3" y="30"/>
                  <a:pt x="2" y="34"/>
                  <a:pt x="1" y="39"/>
                </a:cubicBezTo>
                <a:cubicBezTo>
                  <a:pt x="1" y="40"/>
                  <a:pt x="1" y="41"/>
                  <a:pt x="1" y="43"/>
                </a:cubicBezTo>
                <a:cubicBezTo>
                  <a:pt x="1" y="45"/>
                  <a:pt x="0" y="46"/>
                  <a:pt x="1" y="46"/>
                </a:cubicBezTo>
                <a:cubicBezTo>
                  <a:pt x="0" y="48"/>
                  <a:pt x="0" y="50"/>
                  <a:pt x="0" y="52"/>
                </a:cubicBezTo>
                <a:cubicBezTo>
                  <a:pt x="0" y="45"/>
                  <a:pt x="2" y="35"/>
                  <a:pt x="4" y="24"/>
                </a:cubicBezTo>
                <a:cubicBezTo>
                  <a:pt x="7" y="14"/>
                  <a:pt x="9" y="6"/>
                  <a:pt x="11" y="0"/>
                </a:cubicBezTo>
                <a:cubicBezTo>
                  <a:pt x="10" y="5"/>
                  <a:pt x="9" y="11"/>
                  <a:pt x="8" y="17"/>
                </a:cubicBezTo>
                <a:cubicBezTo>
                  <a:pt x="7" y="21"/>
                  <a:pt x="6" y="26"/>
                  <a:pt x="5" y="32"/>
                </a:cubicBezTo>
                <a:cubicBezTo>
                  <a:pt x="5" y="33"/>
                  <a:pt x="5" y="34"/>
                  <a:pt x="4" y="36"/>
                </a:cubicBezTo>
                <a:cubicBezTo>
                  <a:pt x="4" y="38"/>
                  <a:pt x="4" y="39"/>
                  <a:pt x="4" y="40"/>
                </a:cubicBezTo>
                <a:cubicBezTo>
                  <a:pt x="3" y="43"/>
                  <a:pt x="3" y="46"/>
                  <a:pt x="2" y="48"/>
                </a:cubicBezTo>
                <a:cubicBezTo>
                  <a:pt x="1" y="54"/>
                  <a:pt x="0" y="59"/>
                  <a:pt x="0" y="64"/>
                </a:cubicBezTo>
                <a:cubicBezTo>
                  <a:pt x="1" y="62"/>
                  <a:pt x="2" y="57"/>
                  <a:pt x="4" y="51"/>
                </a:cubicBezTo>
                <a:cubicBezTo>
                  <a:pt x="6" y="45"/>
                  <a:pt x="7" y="39"/>
                  <a:pt x="8" y="34"/>
                </a:cubicBezTo>
                <a:cubicBezTo>
                  <a:pt x="9" y="31"/>
                  <a:pt x="10" y="28"/>
                  <a:pt x="10" y="24"/>
                </a:cubicBezTo>
                <a:cubicBezTo>
                  <a:pt x="11" y="23"/>
                  <a:pt x="12" y="20"/>
                  <a:pt x="13" y="17"/>
                </a:cubicBezTo>
                <a:cubicBezTo>
                  <a:pt x="15" y="11"/>
                  <a:pt x="17" y="5"/>
                  <a:pt x="17" y="0"/>
                </a:cubicBezTo>
                <a:cubicBezTo>
                  <a:pt x="13" y="21"/>
                  <a:pt x="9" y="42"/>
                  <a:pt x="6" y="64"/>
                </a:cubicBezTo>
                <a:cubicBezTo>
                  <a:pt x="7" y="60"/>
                  <a:pt x="9" y="54"/>
                  <a:pt x="11" y="49"/>
                </a:cubicBezTo>
                <a:cubicBezTo>
                  <a:pt x="11" y="47"/>
                  <a:pt x="12" y="44"/>
                  <a:pt x="13" y="41"/>
                </a:cubicBezTo>
                <a:cubicBezTo>
                  <a:pt x="14" y="38"/>
                  <a:pt x="15" y="35"/>
                  <a:pt x="15" y="34"/>
                </a:cubicBezTo>
                <a:cubicBezTo>
                  <a:pt x="17" y="28"/>
                  <a:pt x="19" y="23"/>
                  <a:pt x="20" y="18"/>
                </a:cubicBezTo>
                <a:cubicBezTo>
                  <a:pt x="21" y="12"/>
                  <a:pt x="23" y="7"/>
                  <a:pt x="24" y="1"/>
                </a:cubicBezTo>
                <a:cubicBezTo>
                  <a:pt x="23" y="5"/>
                  <a:pt x="22" y="10"/>
                  <a:pt x="21" y="16"/>
                </a:cubicBezTo>
                <a:cubicBezTo>
                  <a:pt x="21" y="18"/>
                  <a:pt x="21" y="20"/>
                  <a:pt x="20" y="24"/>
                </a:cubicBezTo>
                <a:cubicBezTo>
                  <a:pt x="19" y="27"/>
                  <a:pt x="19" y="30"/>
                  <a:pt x="18" y="32"/>
                </a:cubicBezTo>
                <a:cubicBezTo>
                  <a:pt x="17" y="38"/>
                  <a:pt x="16" y="43"/>
                  <a:pt x="16" y="48"/>
                </a:cubicBezTo>
                <a:cubicBezTo>
                  <a:pt x="15" y="54"/>
                  <a:pt x="14" y="59"/>
                  <a:pt x="13" y="65"/>
                </a:cubicBezTo>
                <a:cubicBezTo>
                  <a:pt x="15" y="60"/>
                  <a:pt x="16" y="55"/>
                  <a:pt x="18" y="49"/>
                </a:cubicBezTo>
                <a:cubicBezTo>
                  <a:pt x="19" y="46"/>
                  <a:pt x="19" y="43"/>
                  <a:pt x="20" y="40"/>
                </a:cubicBezTo>
                <a:cubicBezTo>
                  <a:pt x="20" y="39"/>
                  <a:pt x="21" y="36"/>
                  <a:pt x="22" y="32"/>
                </a:cubicBezTo>
                <a:cubicBezTo>
                  <a:pt x="24" y="24"/>
                  <a:pt x="25" y="19"/>
                  <a:pt x="26" y="15"/>
                </a:cubicBezTo>
                <a:cubicBezTo>
                  <a:pt x="28" y="9"/>
                  <a:pt x="29" y="4"/>
                  <a:pt x="31" y="0"/>
                </a:cubicBezTo>
                <a:cubicBezTo>
                  <a:pt x="30" y="4"/>
                  <a:pt x="29" y="10"/>
                  <a:pt x="28" y="17"/>
                </a:cubicBezTo>
                <a:cubicBezTo>
                  <a:pt x="28" y="19"/>
                  <a:pt x="28" y="21"/>
                  <a:pt x="27" y="25"/>
                </a:cubicBezTo>
                <a:cubicBezTo>
                  <a:pt x="27" y="29"/>
                  <a:pt x="26" y="32"/>
                  <a:pt x="26" y="34"/>
                </a:cubicBezTo>
                <a:cubicBezTo>
                  <a:pt x="25" y="40"/>
                  <a:pt x="24" y="46"/>
                  <a:pt x="24" y="50"/>
                </a:cubicBezTo>
                <a:cubicBezTo>
                  <a:pt x="23" y="56"/>
                  <a:pt x="22" y="61"/>
                  <a:pt x="21" y="65"/>
                </a:cubicBezTo>
                <a:cubicBezTo>
                  <a:pt x="24" y="55"/>
                  <a:pt x="27" y="44"/>
                  <a:pt x="31" y="32"/>
                </a:cubicBezTo>
                <a:cubicBezTo>
                  <a:pt x="32" y="27"/>
                  <a:pt x="34" y="22"/>
                  <a:pt x="36" y="16"/>
                </a:cubicBezTo>
                <a:cubicBezTo>
                  <a:pt x="37" y="13"/>
                  <a:pt x="38" y="8"/>
                  <a:pt x="41" y="1"/>
                </a:cubicBezTo>
                <a:cubicBezTo>
                  <a:pt x="40" y="10"/>
                  <a:pt x="39" y="21"/>
                  <a:pt x="37" y="35"/>
                </a:cubicBezTo>
                <a:cubicBezTo>
                  <a:pt x="36" y="40"/>
                  <a:pt x="36" y="45"/>
                  <a:pt x="35" y="51"/>
                </a:cubicBezTo>
                <a:cubicBezTo>
                  <a:pt x="34" y="53"/>
                  <a:pt x="34" y="56"/>
                  <a:pt x="33" y="59"/>
                </a:cubicBezTo>
                <a:cubicBezTo>
                  <a:pt x="33" y="59"/>
                  <a:pt x="33" y="61"/>
                  <a:pt x="33" y="62"/>
                </a:cubicBezTo>
                <a:cubicBezTo>
                  <a:pt x="32" y="64"/>
                  <a:pt x="32" y="65"/>
                  <a:pt x="32" y="65"/>
                </a:cubicBezTo>
                <a:cubicBezTo>
                  <a:pt x="35" y="57"/>
                  <a:pt x="38" y="47"/>
                  <a:pt x="42" y="34"/>
                </a:cubicBezTo>
                <a:cubicBezTo>
                  <a:pt x="45" y="23"/>
                  <a:pt x="48" y="12"/>
                  <a:pt x="50" y="0"/>
                </a:cubicBezTo>
                <a:cubicBezTo>
                  <a:pt x="49" y="4"/>
                  <a:pt x="48" y="9"/>
                  <a:pt x="47" y="15"/>
                </a:cubicBezTo>
                <a:cubicBezTo>
                  <a:pt x="47" y="18"/>
                  <a:pt x="46" y="21"/>
                  <a:pt x="46" y="24"/>
                </a:cubicBezTo>
                <a:cubicBezTo>
                  <a:pt x="46" y="26"/>
                  <a:pt x="45" y="29"/>
                  <a:pt x="45" y="33"/>
                </a:cubicBezTo>
                <a:cubicBezTo>
                  <a:pt x="44" y="41"/>
                  <a:pt x="43" y="46"/>
                  <a:pt x="42" y="50"/>
                </a:cubicBezTo>
                <a:cubicBezTo>
                  <a:pt x="41" y="56"/>
                  <a:pt x="40" y="61"/>
                  <a:pt x="39" y="64"/>
                </a:cubicBezTo>
                <a:cubicBezTo>
                  <a:pt x="40" y="62"/>
                  <a:pt x="42" y="57"/>
                  <a:pt x="44" y="50"/>
                </a:cubicBezTo>
                <a:cubicBezTo>
                  <a:pt x="44" y="48"/>
                  <a:pt x="45" y="45"/>
                  <a:pt x="46" y="41"/>
                </a:cubicBezTo>
                <a:cubicBezTo>
                  <a:pt x="46" y="41"/>
                  <a:pt x="46" y="40"/>
                  <a:pt x="47" y="37"/>
                </a:cubicBezTo>
                <a:cubicBezTo>
                  <a:pt x="47" y="36"/>
                  <a:pt x="48" y="34"/>
                  <a:pt x="48" y="34"/>
                </a:cubicBezTo>
                <a:cubicBezTo>
                  <a:pt x="48" y="31"/>
                  <a:pt x="49" y="28"/>
                  <a:pt x="50" y="25"/>
                </a:cubicBezTo>
                <a:cubicBezTo>
                  <a:pt x="50" y="24"/>
                  <a:pt x="50" y="23"/>
                  <a:pt x="51" y="21"/>
                </a:cubicBezTo>
                <a:cubicBezTo>
                  <a:pt x="51" y="18"/>
                  <a:pt x="52" y="17"/>
                  <a:pt x="52" y="17"/>
                </a:cubicBezTo>
                <a:cubicBezTo>
                  <a:pt x="53" y="10"/>
                  <a:pt x="55" y="4"/>
                  <a:pt x="56" y="1"/>
                </a:cubicBezTo>
                <a:cubicBezTo>
                  <a:pt x="55" y="5"/>
                  <a:pt x="54" y="10"/>
                  <a:pt x="53" y="16"/>
                </a:cubicBezTo>
                <a:cubicBezTo>
                  <a:pt x="53" y="19"/>
                  <a:pt x="53" y="22"/>
                  <a:pt x="52" y="25"/>
                </a:cubicBezTo>
                <a:cubicBezTo>
                  <a:pt x="52" y="26"/>
                  <a:pt x="52" y="29"/>
                  <a:pt x="51" y="33"/>
                </a:cubicBezTo>
                <a:cubicBezTo>
                  <a:pt x="51" y="41"/>
                  <a:pt x="50" y="46"/>
                  <a:pt x="49" y="50"/>
                </a:cubicBezTo>
                <a:cubicBezTo>
                  <a:pt x="49" y="56"/>
                  <a:pt x="48" y="60"/>
                  <a:pt x="47" y="64"/>
                </a:cubicBezTo>
                <a:cubicBezTo>
                  <a:pt x="48" y="62"/>
                  <a:pt x="49" y="57"/>
                  <a:pt x="51" y="50"/>
                </a:cubicBezTo>
                <a:cubicBezTo>
                  <a:pt x="51" y="49"/>
                  <a:pt x="51" y="48"/>
                  <a:pt x="52" y="46"/>
                </a:cubicBezTo>
                <a:cubicBezTo>
                  <a:pt x="52" y="43"/>
                  <a:pt x="52" y="42"/>
                  <a:pt x="52" y="41"/>
                </a:cubicBezTo>
                <a:cubicBezTo>
                  <a:pt x="53" y="38"/>
                  <a:pt x="54" y="35"/>
                  <a:pt x="54" y="33"/>
                </a:cubicBezTo>
                <a:cubicBezTo>
                  <a:pt x="55" y="29"/>
                  <a:pt x="56" y="24"/>
                  <a:pt x="58" y="17"/>
                </a:cubicBezTo>
                <a:cubicBezTo>
                  <a:pt x="58" y="15"/>
                  <a:pt x="59" y="12"/>
                  <a:pt x="59" y="8"/>
                </a:cubicBezTo>
                <a:cubicBezTo>
                  <a:pt x="59" y="9"/>
                  <a:pt x="59" y="7"/>
                  <a:pt x="60" y="4"/>
                </a:cubicBezTo>
                <a:cubicBezTo>
                  <a:pt x="60" y="2"/>
                  <a:pt x="61" y="1"/>
                  <a:pt x="61" y="0"/>
                </a:cubicBezTo>
                <a:cubicBezTo>
                  <a:pt x="61" y="5"/>
                  <a:pt x="60" y="10"/>
                  <a:pt x="60" y="16"/>
                </a:cubicBezTo>
                <a:cubicBezTo>
                  <a:pt x="59" y="20"/>
                  <a:pt x="58" y="25"/>
                  <a:pt x="58" y="32"/>
                </a:cubicBezTo>
                <a:cubicBezTo>
                  <a:pt x="57" y="32"/>
                  <a:pt x="57" y="34"/>
                  <a:pt x="57" y="36"/>
                </a:cubicBezTo>
                <a:cubicBezTo>
                  <a:pt x="57" y="37"/>
                  <a:pt x="57" y="38"/>
                  <a:pt x="57" y="39"/>
                </a:cubicBezTo>
                <a:cubicBezTo>
                  <a:pt x="56" y="42"/>
                  <a:pt x="56" y="45"/>
                  <a:pt x="56" y="47"/>
                </a:cubicBezTo>
                <a:cubicBezTo>
                  <a:pt x="55" y="53"/>
                  <a:pt x="54" y="58"/>
                  <a:pt x="54" y="63"/>
                </a:cubicBezTo>
                <a:cubicBezTo>
                  <a:pt x="56" y="62"/>
                  <a:pt x="59" y="55"/>
                  <a:pt x="62" y="43"/>
                </a:cubicBezTo>
                <a:cubicBezTo>
                  <a:pt x="65" y="31"/>
                  <a:pt x="67" y="21"/>
                  <a:pt x="68" y="12"/>
                </a:cubicBezTo>
                <a:cubicBezTo>
                  <a:pt x="66" y="19"/>
                  <a:pt x="65" y="27"/>
                  <a:pt x="64" y="34"/>
                </a:cubicBezTo>
                <a:cubicBezTo>
                  <a:pt x="63" y="43"/>
                  <a:pt x="62" y="52"/>
                  <a:pt x="62" y="59"/>
                </a:cubicBezTo>
                <a:cubicBezTo>
                  <a:pt x="63" y="54"/>
                  <a:pt x="64" y="49"/>
                  <a:pt x="66" y="44"/>
                </a:cubicBezTo>
                <a:cubicBezTo>
                  <a:pt x="67" y="41"/>
                  <a:pt x="68" y="37"/>
                  <a:pt x="70" y="31"/>
                </a:cubicBezTo>
                <a:cubicBezTo>
                  <a:pt x="72" y="26"/>
                  <a:pt x="73" y="22"/>
                  <a:pt x="74" y="19"/>
                </a:cubicBezTo>
                <a:cubicBezTo>
                  <a:pt x="75" y="14"/>
                  <a:pt x="77" y="10"/>
                  <a:pt x="78" y="6"/>
                </a:cubicBezTo>
                <a:cubicBezTo>
                  <a:pt x="76" y="15"/>
                  <a:pt x="75" y="25"/>
                  <a:pt x="72" y="37"/>
                </a:cubicBezTo>
                <a:cubicBezTo>
                  <a:pt x="72" y="41"/>
                  <a:pt x="71" y="46"/>
                  <a:pt x="70" y="51"/>
                </a:cubicBezTo>
                <a:cubicBezTo>
                  <a:pt x="69" y="53"/>
                  <a:pt x="69" y="55"/>
                  <a:pt x="68" y="59"/>
                </a:cubicBezTo>
                <a:cubicBezTo>
                  <a:pt x="67" y="62"/>
                  <a:pt x="67" y="64"/>
                  <a:pt x="67" y="65"/>
                </a:cubicBezTo>
                <a:cubicBezTo>
                  <a:pt x="70" y="58"/>
                  <a:pt x="73" y="50"/>
                  <a:pt x="76" y="40"/>
                </a:cubicBezTo>
                <a:cubicBezTo>
                  <a:pt x="78" y="31"/>
                  <a:pt x="81" y="20"/>
                  <a:pt x="83" y="8"/>
                </a:cubicBezTo>
                <a:cubicBezTo>
                  <a:pt x="82" y="11"/>
                  <a:pt x="81" y="16"/>
                  <a:pt x="80" y="22"/>
                </a:cubicBezTo>
                <a:cubicBezTo>
                  <a:pt x="80" y="24"/>
                  <a:pt x="79" y="27"/>
                  <a:pt x="79" y="30"/>
                </a:cubicBezTo>
                <a:cubicBezTo>
                  <a:pt x="79" y="31"/>
                  <a:pt x="78" y="34"/>
                  <a:pt x="78" y="38"/>
                </a:cubicBezTo>
                <a:cubicBezTo>
                  <a:pt x="76" y="45"/>
                  <a:pt x="76" y="50"/>
                  <a:pt x="75" y="54"/>
                </a:cubicBezTo>
                <a:cubicBezTo>
                  <a:pt x="74" y="59"/>
                  <a:pt x="73" y="64"/>
                  <a:pt x="71" y="68"/>
                </a:cubicBezTo>
                <a:cubicBezTo>
                  <a:pt x="73" y="64"/>
                  <a:pt x="74" y="60"/>
                  <a:pt x="75" y="55"/>
                </a:cubicBezTo>
                <a:cubicBezTo>
                  <a:pt x="76" y="52"/>
                  <a:pt x="76" y="50"/>
                  <a:pt x="77" y="47"/>
                </a:cubicBezTo>
                <a:cubicBezTo>
                  <a:pt x="77" y="46"/>
                  <a:pt x="78" y="43"/>
                  <a:pt x="78" y="39"/>
                </a:cubicBezTo>
                <a:cubicBezTo>
                  <a:pt x="80" y="32"/>
                  <a:pt x="81" y="27"/>
                  <a:pt x="82" y="24"/>
                </a:cubicBezTo>
                <a:cubicBezTo>
                  <a:pt x="83" y="19"/>
                  <a:pt x="84" y="15"/>
                  <a:pt x="85" y="12"/>
                </a:cubicBezTo>
                <a:cubicBezTo>
                  <a:pt x="84" y="16"/>
                  <a:pt x="84" y="20"/>
                  <a:pt x="83" y="25"/>
                </a:cubicBezTo>
                <a:cubicBezTo>
                  <a:pt x="83" y="27"/>
                  <a:pt x="83" y="29"/>
                  <a:pt x="83" y="31"/>
                </a:cubicBezTo>
                <a:cubicBezTo>
                  <a:pt x="83" y="31"/>
                  <a:pt x="83" y="32"/>
                  <a:pt x="82" y="34"/>
                </a:cubicBezTo>
                <a:cubicBezTo>
                  <a:pt x="82" y="36"/>
                  <a:pt x="82" y="37"/>
                  <a:pt x="82" y="38"/>
                </a:cubicBezTo>
                <a:cubicBezTo>
                  <a:pt x="81" y="48"/>
                  <a:pt x="80" y="55"/>
                  <a:pt x="78" y="60"/>
                </a:cubicBezTo>
                <a:cubicBezTo>
                  <a:pt x="79" y="58"/>
                  <a:pt x="80" y="53"/>
                  <a:pt x="81" y="48"/>
                </a:cubicBezTo>
                <a:cubicBezTo>
                  <a:pt x="81" y="48"/>
                  <a:pt x="81" y="47"/>
                  <a:pt x="81" y="45"/>
                </a:cubicBezTo>
                <a:cubicBezTo>
                  <a:pt x="82" y="44"/>
                  <a:pt x="82" y="42"/>
                  <a:pt x="82" y="42"/>
                </a:cubicBezTo>
                <a:cubicBezTo>
                  <a:pt x="83" y="39"/>
                  <a:pt x="83" y="37"/>
                  <a:pt x="84" y="35"/>
                </a:cubicBezTo>
                <a:cubicBezTo>
                  <a:pt x="86" y="25"/>
                  <a:pt x="88" y="18"/>
                  <a:pt x="90" y="13"/>
                </a:cubicBezTo>
                <a:cubicBezTo>
                  <a:pt x="90" y="33"/>
                  <a:pt x="88" y="49"/>
                  <a:pt x="85" y="61"/>
                </a:cubicBez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06" name="Freeform 73"/>
          <p:cNvSpPr>
            <a:spLocks/>
          </p:cNvSpPr>
          <p:nvPr/>
        </p:nvSpPr>
        <p:spPr bwMode="auto">
          <a:xfrm>
            <a:off x="6521450" y="3532188"/>
            <a:ext cx="80963" cy="77787"/>
          </a:xfrm>
          <a:custGeom>
            <a:avLst/>
            <a:gdLst>
              <a:gd name="T0" fmla="*/ 5953 w 68"/>
              <a:gd name="T1" fmla="*/ 0 h 68"/>
              <a:gd name="T2" fmla="*/ 3572 w 68"/>
              <a:gd name="T3" fmla="*/ 29742 h 68"/>
              <a:gd name="T4" fmla="*/ 10716 w 68"/>
              <a:gd name="T5" fmla="*/ 0 h 68"/>
              <a:gd name="T6" fmla="*/ 3572 w 68"/>
              <a:gd name="T7" fmla="*/ 45758 h 68"/>
              <a:gd name="T8" fmla="*/ 3572 w 68"/>
              <a:gd name="T9" fmla="*/ 54909 h 68"/>
              <a:gd name="T10" fmla="*/ 16669 w 68"/>
              <a:gd name="T11" fmla="*/ 0 h 68"/>
              <a:gd name="T12" fmla="*/ 8334 w 68"/>
              <a:gd name="T13" fmla="*/ 60629 h 68"/>
              <a:gd name="T14" fmla="*/ 10716 w 68"/>
              <a:gd name="T15" fmla="*/ 58341 h 68"/>
              <a:gd name="T16" fmla="*/ 16669 w 68"/>
              <a:gd name="T17" fmla="*/ 26311 h 68"/>
              <a:gd name="T18" fmla="*/ 22622 w 68"/>
              <a:gd name="T19" fmla="*/ 0 h 68"/>
              <a:gd name="T20" fmla="*/ 17859 w 68"/>
              <a:gd name="T21" fmla="*/ 27455 h 68"/>
              <a:gd name="T22" fmla="*/ 13097 w 68"/>
              <a:gd name="T23" fmla="*/ 73212 h 68"/>
              <a:gd name="T24" fmla="*/ 21431 w 68"/>
              <a:gd name="T25" fmla="*/ 33174 h 68"/>
              <a:gd name="T26" fmla="*/ 23813 w 68"/>
              <a:gd name="T27" fmla="*/ 18303 h 68"/>
              <a:gd name="T28" fmla="*/ 23813 w 68"/>
              <a:gd name="T29" fmla="*/ 36606 h 68"/>
              <a:gd name="T30" fmla="*/ 21431 w 68"/>
              <a:gd name="T31" fmla="*/ 54909 h 68"/>
              <a:gd name="T32" fmla="*/ 28575 w 68"/>
              <a:gd name="T33" fmla="*/ 37750 h 68"/>
              <a:gd name="T34" fmla="*/ 36910 w 68"/>
              <a:gd name="T35" fmla="*/ 1144 h 68"/>
              <a:gd name="T36" fmla="*/ 33338 w 68"/>
              <a:gd name="T37" fmla="*/ 41182 h 68"/>
              <a:gd name="T38" fmla="*/ 29766 w 68"/>
              <a:gd name="T39" fmla="*/ 73212 h 68"/>
              <a:gd name="T40" fmla="*/ 40482 w 68"/>
              <a:gd name="T41" fmla="*/ 28599 h 68"/>
              <a:gd name="T42" fmla="*/ 40482 w 68"/>
              <a:gd name="T43" fmla="*/ 35462 h 68"/>
              <a:gd name="T44" fmla="*/ 41672 w 68"/>
              <a:gd name="T45" fmla="*/ 45758 h 68"/>
              <a:gd name="T46" fmla="*/ 47625 w 68"/>
              <a:gd name="T47" fmla="*/ 17159 h 68"/>
              <a:gd name="T48" fmla="*/ 47625 w 68"/>
              <a:gd name="T49" fmla="*/ 36606 h 68"/>
              <a:gd name="T50" fmla="*/ 42863 w 68"/>
              <a:gd name="T51" fmla="*/ 73212 h 68"/>
              <a:gd name="T52" fmla="*/ 50007 w 68"/>
              <a:gd name="T53" fmla="*/ 34318 h 68"/>
              <a:gd name="T54" fmla="*/ 52388 w 68"/>
              <a:gd name="T55" fmla="*/ 18303 h 68"/>
              <a:gd name="T56" fmla="*/ 53578 w 68"/>
              <a:gd name="T57" fmla="*/ 29742 h 68"/>
              <a:gd name="T58" fmla="*/ 48816 w 68"/>
              <a:gd name="T59" fmla="*/ 76644 h 68"/>
              <a:gd name="T60" fmla="*/ 59532 w 68"/>
              <a:gd name="T61" fmla="*/ 24023 h 68"/>
              <a:gd name="T62" fmla="*/ 57150 w 68"/>
              <a:gd name="T63" fmla="*/ 72068 h 68"/>
              <a:gd name="T64" fmla="*/ 65485 w 68"/>
              <a:gd name="T65" fmla="*/ 28599 h 68"/>
              <a:gd name="T66" fmla="*/ 70247 w 68"/>
              <a:gd name="T67" fmla="*/ 0 h 68"/>
              <a:gd name="T68" fmla="*/ 66675 w 68"/>
              <a:gd name="T69" fmla="*/ 33174 h 68"/>
              <a:gd name="T70" fmla="*/ 61913 w 68"/>
              <a:gd name="T71" fmla="*/ 75500 h 68"/>
              <a:gd name="T72" fmla="*/ 70247 w 68"/>
              <a:gd name="T73" fmla="*/ 30886 h 68"/>
              <a:gd name="T74" fmla="*/ 72629 w 68"/>
              <a:gd name="T75" fmla="*/ 20591 h 68"/>
              <a:gd name="T76" fmla="*/ 69057 w 68"/>
              <a:gd name="T77" fmla="*/ 50333 h 68"/>
              <a:gd name="T78" fmla="*/ 71438 w 68"/>
              <a:gd name="T79" fmla="*/ 44614 h 68"/>
              <a:gd name="T80" fmla="*/ 76200 w 68"/>
              <a:gd name="T81" fmla="*/ 21735 h 68"/>
              <a:gd name="T82" fmla="*/ 76200 w 68"/>
              <a:gd name="T83" fmla="*/ 43470 h 68"/>
              <a:gd name="T84" fmla="*/ 80963 w 68"/>
              <a:gd name="T85" fmla="*/ 16015 h 68"/>
              <a:gd name="T86" fmla="*/ 77391 w 68"/>
              <a:gd name="T87" fmla="*/ 69780 h 6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8"/>
              <a:gd name="T133" fmla="*/ 0 h 68"/>
              <a:gd name="T134" fmla="*/ 68 w 68"/>
              <a:gd name="T135" fmla="*/ 68 h 6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8" h="68">
                <a:moveTo>
                  <a:pt x="0" y="28"/>
                </a:moveTo>
                <a:cubicBezTo>
                  <a:pt x="1" y="22"/>
                  <a:pt x="2" y="18"/>
                  <a:pt x="3" y="14"/>
                </a:cubicBezTo>
                <a:cubicBezTo>
                  <a:pt x="4" y="9"/>
                  <a:pt x="4" y="4"/>
                  <a:pt x="5" y="0"/>
                </a:cubicBezTo>
                <a:cubicBezTo>
                  <a:pt x="5" y="1"/>
                  <a:pt x="5" y="3"/>
                  <a:pt x="4" y="6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8"/>
                  <a:pt x="3" y="22"/>
                  <a:pt x="3" y="26"/>
                </a:cubicBezTo>
                <a:cubicBezTo>
                  <a:pt x="2" y="37"/>
                  <a:pt x="1" y="45"/>
                  <a:pt x="0" y="51"/>
                </a:cubicBezTo>
                <a:cubicBezTo>
                  <a:pt x="1" y="44"/>
                  <a:pt x="3" y="35"/>
                  <a:pt x="4" y="26"/>
                </a:cubicBezTo>
                <a:cubicBezTo>
                  <a:pt x="6" y="19"/>
                  <a:pt x="7" y="10"/>
                  <a:pt x="9" y="0"/>
                </a:cubicBezTo>
                <a:cubicBezTo>
                  <a:pt x="8" y="4"/>
                  <a:pt x="7" y="9"/>
                  <a:pt x="6" y="14"/>
                </a:cubicBezTo>
                <a:cubicBezTo>
                  <a:pt x="5" y="19"/>
                  <a:pt x="5" y="25"/>
                  <a:pt x="4" y="31"/>
                </a:cubicBezTo>
                <a:cubicBezTo>
                  <a:pt x="4" y="34"/>
                  <a:pt x="3" y="37"/>
                  <a:pt x="3" y="40"/>
                </a:cubicBezTo>
                <a:cubicBezTo>
                  <a:pt x="2" y="45"/>
                  <a:pt x="2" y="48"/>
                  <a:pt x="2" y="49"/>
                </a:cubicBezTo>
                <a:cubicBezTo>
                  <a:pt x="1" y="56"/>
                  <a:pt x="0" y="61"/>
                  <a:pt x="0" y="65"/>
                </a:cubicBezTo>
                <a:cubicBezTo>
                  <a:pt x="1" y="60"/>
                  <a:pt x="2" y="54"/>
                  <a:pt x="3" y="48"/>
                </a:cubicBezTo>
                <a:cubicBezTo>
                  <a:pt x="4" y="43"/>
                  <a:pt x="5" y="38"/>
                  <a:pt x="6" y="32"/>
                </a:cubicBezTo>
                <a:cubicBezTo>
                  <a:pt x="7" y="28"/>
                  <a:pt x="8" y="23"/>
                  <a:pt x="10" y="16"/>
                </a:cubicBezTo>
                <a:cubicBezTo>
                  <a:pt x="12" y="9"/>
                  <a:pt x="13" y="4"/>
                  <a:pt x="14" y="0"/>
                </a:cubicBezTo>
                <a:cubicBezTo>
                  <a:pt x="13" y="10"/>
                  <a:pt x="12" y="21"/>
                  <a:pt x="10" y="33"/>
                </a:cubicBezTo>
                <a:cubicBezTo>
                  <a:pt x="9" y="37"/>
                  <a:pt x="8" y="43"/>
                  <a:pt x="7" y="49"/>
                </a:cubicBezTo>
                <a:cubicBezTo>
                  <a:pt x="7" y="50"/>
                  <a:pt x="7" y="51"/>
                  <a:pt x="7" y="53"/>
                </a:cubicBezTo>
                <a:cubicBezTo>
                  <a:pt x="6" y="55"/>
                  <a:pt x="6" y="56"/>
                  <a:pt x="6" y="57"/>
                </a:cubicBezTo>
                <a:cubicBezTo>
                  <a:pt x="6" y="60"/>
                  <a:pt x="5" y="63"/>
                  <a:pt x="5" y="65"/>
                </a:cubicBezTo>
                <a:cubicBezTo>
                  <a:pt x="6" y="61"/>
                  <a:pt x="7" y="56"/>
                  <a:pt x="9" y="51"/>
                </a:cubicBezTo>
                <a:cubicBezTo>
                  <a:pt x="10" y="47"/>
                  <a:pt x="11" y="41"/>
                  <a:pt x="12" y="34"/>
                </a:cubicBezTo>
                <a:cubicBezTo>
                  <a:pt x="13" y="32"/>
                  <a:pt x="13" y="29"/>
                  <a:pt x="14" y="26"/>
                </a:cubicBezTo>
                <a:cubicBezTo>
                  <a:pt x="14" y="25"/>
                  <a:pt x="14" y="24"/>
                  <a:pt x="14" y="23"/>
                </a:cubicBezTo>
                <a:cubicBezTo>
                  <a:pt x="14" y="22"/>
                  <a:pt x="14" y="22"/>
                  <a:pt x="14" y="21"/>
                </a:cubicBezTo>
                <a:cubicBezTo>
                  <a:pt x="15" y="20"/>
                  <a:pt x="15" y="18"/>
                  <a:pt x="15" y="17"/>
                </a:cubicBezTo>
                <a:cubicBezTo>
                  <a:pt x="17" y="10"/>
                  <a:pt x="18" y="4"/>
                  <a:pt x="19" y="0"/>
                </a:cubicBezTo>
                <a:cubicBezTo>
                  <a:pt x="18" y="4"/>
                  <a:pt x="17" y="10"/>
                  <a:pt x="16" y="16"/>
                </a:cubicBezTo>
                <a:cubicBezTo>
                  <a:pt x="16" y="17"/>
                  <a:pt x="16" y="18"/>
                  <a:pt x="16" y="20"/>
                </a:cubicBezTo>
                <a:cubicBezTo>
                  <a:pt x="16" y="22"/>
                  <a:pt x="15" y="23"/>
                  <a:pt x="15" y="24"/>
                </a:cubicBezTo>
                <a:cubicBezTo>
                  <a:pt x="15" y="27"/>
                  <a:pt x="15" y="30"/>
                  <a:pt x="14" y="32"/>
                </a:cubicBezTo>
                <a:cubicBezTo>
                  <a:pt x="13" y="38"/>
                  <a:pt x="13" y="43"/>
                  <a:pt x="12" y="48"/>
                </a:cubicBezTo>
                <a:cubicBezTo>
                  <a:pt x="12" y="53"/>
                  <a:pt x="11" y="59"/>
                  <a:pt x="11" y="64"/>
                </a:cubicBezTo>
                <a:cubicBezTo>
                  <a:pt x="12" y="60"/>
                  <a:pt x="13" y="56"/>
                  <a:pt x="14" y="50"/>
                </a:cubicBezTo>
                <a:cubicBezTo>
                  <a:pt x="15" y="46"/>
                  <a:pt x="16" y="41"/>
                  <a:pt x="17" y="34"/>
                </a:cubicBezTo>
                <a:cubicBezTo>
                  <a:pt x="17" y="32"/>
                  <a:pt x="17" y="31"/>
                  <a:pt x="18" y="29"/>
                </a:cubicBezTo>
                <a:cubicBezTo>
                  <a:pt x="18" y="29"/>
                  <a:pt x="18" y="28"/>
                  <a:pt x="18" y="27"/>
                </a:cubicBezTo>
                <a:cubicBezTo>
                  <a:pt x="18" y="26"/>
                  <a:pt x="18" y="25"/>
                  <a:pt x="18" y="25"/>
                </a:cubicBezTo>
                <a:cubicBezTo>
                  <a:pt x="19" y="21"/>
                  <a:pt x="20" y="18"/>
                  <a:pt x="20" y="16"/>
                </a:cubicBezTo>
                <a:cubicBezTo>
                  <a:pt x="21" y="10"/>
                  <a:pt x="22" y="4"/>
                  <a:pt x="23" y="0"/>
                </a:cubicBezTo>
                <a:cubicBezTo>
                  <a:pt x="23" y="5"/>
                  <a:pt x="23" y="11"/>
                  <a:pt x="22" y="16"/>
                </a:cubicBezTo>
                <a:cubicBezTo>
                  <a:pt x="22" y="20"/>
                  <a:pt x="21" y="26"/>
                  <a:pt x="20" y="32"/>
                </a:cubicBezTo>
                <a:cubicBezTo>
                  <a:pt x="20" y="33"/>
                  <a:pt x="20" y="34"/>
                  <a:pt x="20" y="36"/>
                </a:cubicBezTo>
                <a:cubicBezTo>
                  <a:pt x="19" y="38"/>
                  <a:pt x="19" y="39"/>
                  <a:pt x="19" y="40"/>
                </a:cubicBezTo>
                <a:cubicBezTo>
                  <a:pt x="18" y="43"/>
                  <a:pt x="18" y="46"/>
                  <a:pt x="18" y="48"/>
                </a:cubicBezTo>
                <a:cubicBezTo>
                  <a:pt x="17" y="54"/>
                  <a:pt x="16" y="59"/>
                  <a:pt x="16" y="64"/>
                </a:cubicBezTo>
                <a:cubicBezTo>
                  <a:pt x="17" y="60"/>
                  <a:pt x="19" y="55"/>
                  <a:pt x="20" y="49"/>
                </a:cubicBezTo>
                <a:cubicBezTo>
                  <a:pt x="21" y="45"/>
                  <a:pt x="22" y="40"/>
                  <a:pt x="24" y="33"/>
                </a:cubicBezTo>
                <a:cubicBezTo>
                  <a:pt x="24" y="31"/>
                  <a:pt x="25" y="29"/>
                  <a:pt x="26" y="25"/>
                </a:cubicBezTo>
                <a:cubicBezTo>
                  <a:pt x="27" y="21"/>
                  <a:pt x="27" y="18"/>
                  <a:pt x="27" y="17"/>
                </a:cubicBezTo>
                <a:cubicBezTo>
                  <a:pt x="29" y="10"/>
                  <a:pt x="30" y="5"/>
                  <a:pt x="31" y="1"/>
                </a:cubicBezTo>
                <a:cubicBezTo>
                  <a:pt x="31" y="5"/>
                  <a:pt x="31" y="11"/>
                  <a:pt x="30" y="17"/>
                </a:cubicBezTo>
                <a:cubicBezTo>
                  <a:pt x="30" y="21"/>
                  <a:pt x="29" y="26"/>
                  <a:pt x="28" y="32"/>
                </a:cubicBezTo>
                <a:cubicBezTo>
                  <a:pt x="28" y="32"/>
                  <a:pt x="28" y="34"/>
                  <a:pt x="28" y="36"/>
                </a:cubicBezTo>
                <a:cubicBezTo>
                  <a:pt x="27" y="38"/>
                  <a:pt x="27" y="39"/>
                  <a:pt x="27" y="40"/>
                </a:cubicBezTo>
                <a:cubicBezTo>
                  <a:pt x="27" y="43"/>
                  <a:pt x="26" y="46"/>
                  <a:pt x="26" y="48"/>
                </a:cubicBezTo>
                <a:cubicBezTo>
                  <a:pt x="25" y="54"/>
                  <a:pt x="25" y="59"/>
                  <a:pt x="25" y="64"/>
                </a:cubicBezTo>
                <a:cubicBezTo>
                  <a:pt x="26" y="60"/>
                  <a:pt x="27" y="55"/>
                  <a:pt x="28" y="49"/>
                </a:cubicBezTo>
                <a:cubicBezTo>
                  <a:pt x="29" y="45"/>
                  <a:pt x="31" y="40"/>
                  <a:pt x="32" y="33"/>
                </a:cubicBezTo>
                <a:cubicBezTo>
                  <a:pt x="32" y="31"/>
                  <a:pt x="33" y="29"/>
                  <a:pt x="34" y="25"/>
                </a:cubicBezTo>
                <a:cubicBezTo>
                  <a:pt x="34" y="21"/>
                  <a:pt x="35" y="18"/>
                  <a:pt x="35" y="16"/>
                </a:cubicBezTo>
                <a:cubicBezTo>
                  <a:pt x="37" y="10"/>
                  <a:pt x="38" y="4"/>
                  <a:pt x="39" y="0"/>
                </a:cubicBezTo>
                <a:cubicBezTo>
                  <a:pt x="37" y="9"/>
                  <a:pt x="35" y="19"/>
                  <a:pt x="34" y="31"/>
                </a:cubicBezTo>
                <a:cubicBezTo>
                  <a:pt x="33" y="41"/>
                  <a:pt x="31" y="52"/>
                  <a:pt x="30" y="64"/>
                </a:cubicBezTo>
                <a:cubicBezTo>
                  <a:pt x="31" y="60"/>
                  <a:pt x="32" y="55"/>
                  <a:pt x="33" y="48"/>
                </a:cubicBezTo>
                <a:cubicBezTo>
                  <a:pt x="34" y="46"/>
                  <a:pt x="34" y="43"/>
                  <a:pt x="35" y="40"/>
                </a:cubicBezTo>
                <a:cubicBezTo>
                  <a:pt x="35" y="39"/>
                  <a:pt x="35" y="37"/>
                  <a:pt x="36" y="36"/>
                </a:cubicBezTo>
                <a:cubicBezTo>
                  <a:pt x="36" y="33"/>
                  <a:pt x="36" y="31"/>
                  <a:pt x="37" y="31"/>
                </a:cubicBezTo>
                <a:cubicBezTo>
                  <a:pt x="38" y="24"/>
                  <a:pt x="39" y="19"/>
                  <a:pt x="40" y="15"/>
                </a:cubicBezTo>
                <a:cubicBezTo>
                  <a:pt x="41" y="9"/>
                  <a:pt x="42" y="4"/>
                  <a:pt x="43" y="0"/>
                </a:cubicBezTo>
                <a:cubicBezTo>
                  <a:pt x="42" y="5"/>
                  <a:pt x="42" y="10"/>
                  <a:pt x="41" y="16"/>
                </a:cubicBezTo>
                <a:cubicBezTo>
                  <a:pt x="41" y="19"/>
                  <a:pt x="40" y="25"/>
                  <a:pt x="40" y="32"/>
                </a:cubicBezTo>
                <a:cubicBezTo>
                  <a:pt x="39" y="36"/>
                  <a:pt x="39" y="38"/>
                  <a:pt x="39" y="40"/>
                </a:cubicBezTo>
                <a:cubicBezTo>
                  <a:pt x="39" y="43"/>
                  <a:pt x="38" y="46"/>
                  <a:pt x="38" y="49"/>
                </a:cubicBezTo>
                <a:cubicBezTo>
                  <a:pt x="37" y="55"/>
                  <a:pt x="37" y="60"/>
                  <a:pt x="36" y="64"/>
                </a:cubicBezTo>
                <a:cubicBezTo>
                  <a:pt x="37" y="59"/>
                  <a:pt x="37" y="54"/>
                  <a:pt x="38" y="48"/>
                </a:cubicBezTo>
                <a:cubicBezTo>
                  <a:pt x="39" y="44"/>
                  <a:pt x="40" y="38"/>
                  <a:pt x="41" y="32"/>
                </a:cubicBezTo>
                <a:cubicBezTo>
                  <a:pt x="41" y="31"/>
                  <a:pt x="41" y="31"/>
                  <a:pt x="42" y="30"/>
                </a:cubicBezTo>
                <a:cubicBezTo>
                  <a:pt x="42" y="29"/>
                  <a:pt x="42" y="28"/>
                  <a:pt x="42" y="28"/>
                </a:cubicBezTo>
                <a:cubicBezTo>
                  <a:pt x="42" y="26"/>
                  <a:pt x="43" y="25"/>
                  <a:pt x="43" y="24"/>
                </a:cubicBezTo>
                <a:cubicBezTo>
                  <a:pt x="43" y="21"/>
                  <a:pt x="44" y="18"/>
                  <a:pt x="44" y="16"/>
                </a:cubicBezTo>
                <a:cubicBezTo>
                  <a:pt x="45" y="10"/>
                  <a:pt x="46" y="4"/>
                  <a:pt x="47" y="0"/>
                </a:cubicBezTo>
                <a:cubicBezTo>
                  <a:pt x="46" y="4"/>
                  <a:pt x="46" y="10"/>
                  <a:pt x="45" y="17"/>
                </a:cubicBezTo>
                <a:cubicBezTo>
                  <a:pt x="45" y="19"/>
                  <a:pt x="45" y="22"/>
                  <a:pt x="45" y="26"/>
                </a:cubicBezTo>
                <a:cubicBezTo>
                  <a:pt x="45" y="29"/>
                  <a:pt x="44" y="32"/>
                  <a:pt x="44" y="34"/>
                </a:cubicBezTo>
                <a:cubicBezTo>
                  <a:pt x="44" y="41"/>
                  <a:pt x="43" y="47"/>
                  <a:pt x="43" y="51"/>
                </a:cubicBezTo>
                <a:cubicBezTo>
                  <a:pt x="42" y="57"/>
                  <a:pt x="42" y="62"/>
                  <a:pt x="41" y="67"/>
                </a:cubicBezTo>
                <a:cubicBezTo>
                  <a:pt x="44" y="66"/>
                  <a:pt x="46" y="57"/>
                  <a:pt x="48" y="41"/>
                </a:cubicBezTo>
                <a:cubicBezTo>
                  <a:pt x="48" y="39"/>
                  <a:pt x="48" y="36"/>
                  <a:pt x="49" y="31"/>
                </a:cubicBezTo>
                <a:cubicBezTo>
                  <a:pt x="49" y="27"/>
                  <a:pt x="50" y="23"/>
                  <a:pt x="50" y="21"/>
                </a:cubicBezTo>
                <a:cubicBezTo>
                  <a:pt x="51" y="14"/>
                  <a:pt x="51" y="8"/>
                  <a:pt x="52" y="5"/>
                </a:cubicBezTo>
                <a:cubicBezTo>
                  <a:pt x="51" y="8"/>
                  <a:pt x="50" y="17"/>
                  <a:pt x="49" y="32"/>
                </a:cubicBezTo>
                <a:cubicBezTo>
                  <a:pt x="48" y="47"/>
                  <a:pt x="48" y="58"/>
                  <a:pt x="48" y="63"/>
                </a:cubicBezTo>
                <a:cubicBezTo>
                  <a:pt x="49" y="59"/>
                  <a:pt x="50" y="54"/>
                  <a:pt x="51" y="49"/>
                </a:cubicBezTo>
                <a:cubicBezTo>
                  <a:pt x="52" y="44"/>
                  <a:pt x="53" y="39"/>
                  <a:pt x="54" y="33"/>
                </a:cubicBezTo>
                <a:cubicBezTo>
                  <a:pt x="54" y="30"/>
                  <a:pt x="54" y="28"/>
                  <a:pt x="55" y="25"/>
                </a:cubicBezTo>
                <a:cubicBezTo>
                  <a:pt x="55" y="23"/>
                  <a:pt x="55" y="22"/>
                  <a:pt x="56" y="20"/>
                </a:cubicBezTo>
                <a:cubicBezTo>
                  <a:pt x="56" y="18"/>
                  <a:pt x="56" y="17"/>
                  <a:pt x="56" y="16"/>
                </a:cubicBezTo>
                <a:cubicBezTo>
                  <a:pt x="57" y="10"/>
                  <a:pt x="58" y="4"/>
                  <a:pt x="59" y="0"/>
                </a:cubicBezTo>
                <a:cubicBezTo>
                  <a:pt x="58" y="5"/>
                  <a:pt x="58" y="10"/>
                  <a:pt x="57" y="17"/>
                </a:cubicBezTo>
                <a:cubicBezTo>
                  <a:pt x="57" y="19"/>
                  <a:pt x="57" y="22"/>
                  <a:pt x="56" y="25"/>
                </a:cubicBezTo>
                <a:cubicBezTo>
                  <a:pt x="56" y="26"/>
                  <a:pt x="56" y="27"/>
                  <a:pt x="56" y="29"/>
                </a:cubicBezTo>
                <a:cubicBezTo>
                  <a:pt x="56" y="31"/>
                  <a:pt x="56" y="33"/>
                  <a:pt x="55" y="34"/>
                </a:cubicBezTo>
                <a:cubicBezTo>
                  <a:pt x="55" y="41"/>
                  <a:pt x="54" y="46"/>
                  <a:pt x="54" y="50"/>
                </a:cubicBezTo>
                <a:cubicBezTo>
                  <a:pt x="53" y="56"/>
                  <a:pt x="52" y="61"/>
                  <a:pt x="52" y="66"/>
                </a:cubicBezTo>
                <a:cubicBezTo>
                  <a:pt x="52" y="61"/>
                  <a:pt x="53" y="55"/>
                  <a:pt x="54" y="50"/>
                </a:cubicBezTo>
                <a:cubicBezTo>
                  <a:pt x="55" y="46"/>
                  <a:pt x="56" y="41"/>
                  <a:pt x="58" y="35"/>
                </a:cubicBezTo>
                <a:cubicBezTo>
                  <a:pt x="58" y="34"/>
                  <a:pt x="58" y="31"/>
                  <a:pt x="59" y="27"/>
                </a:cubicBezTo>
                <a:cubicBezTo>
                  <a:pt x="60" y="24"/>
                  <a:pt x="61" y="22"/>
                  <a:pt x="61" y="20"/>
                </a:cubicBezTo>
                <a:cubicBezTo>
                  <a:pt x="62" y="14"/>
                  <a:pt x="63" y="9"/>
                  <a:pt x="64" y="5"/>
                </a:cubicBezTo>
                <a:cubicBezTo>
                  <a:pt x="63" y="8"/>
                  <a:pt x="62" y="13"/>
                  <a:pt x="61" y="18"/>
                </a:cubicBezTo>
                <a:cubicBezTo>
                  <a:pt x="61" y="22"/>
                  <a:pt x="60" y="28"/>
                  <a:pt x="59" y="35"/>
                </a:cubicBezTo>
                <a:cubicBezTo>
                  <a:pt x="59" y="35"/>
                  <a:pt x="59" y="37"/>
                  <a:pt x="59" y="40"/>
                </a:cubicBezTo>
                <a:cubicBezTo>
                  <a:pt x="59" y="41"/>
                  <a:pt x="58" y="43"/>
                  <a:pt x="58" y="44"/>
                </a:cubicBezTo>
                <a:cubicBezTo>
                  <a:pt x="58" y="47"/>
                  <a:pt x="58" y="50"/>
                  <a:pt x="57" y="53"/>
                </a:cubicBezTo>
                <a:cubicBezTo>
                  <a:pt x="57" y="59"/>
                  <a:pt x="56" y="64"/>
                  <a:pt x="55" y="68"/>
                </a:cubicBezTo>
                <a:cubicBezTo>
                  <a:pt x="56" y="60"/>
                  <a:pt x="58" y="50"/>
                  <a:pt x="60" y="39"/>
                </a:cubicBezTo>
                <a:cubicBezTo>
                  <a:pt x="60" y="36"/>
                  <a:pt x="61" y="31"/>
                  <a:pt x="62" y="26"/>
                </a:cubicBezTo>
                <a:cubicBezTo>
                  <a:pt x="62" y="25"/>
                  <a:pt x="63" y="24"/>
                  <a:pt x="63" y="22"/>
                </a:cubicBezTo>
                <a:cubicBezTo>
                  <a:pt x="63" y="21"/>
                  <a:pt x="64" y="20"/>
                  <a:pt x="64" y="19"/>
                </a:cubicBezTo>
                <a:cubicBezTo>
                  <a:pt x="64" y="16"/>
                  <a:pt x="65" y="14"/>
                  <a:pt x="65" y="12"/>
                </a:cubicBezTo>
                <a:cubicBezTo>
                  <a:pt x="65" y="33"/>
                  <a:pt x="63" y="49"/>
                  <a:pt x="60" y="61"/>
                </a:cubicBezTo>
                <a:cubicBezTo>
                  <a:pt x="61" y="55"/>
                  <a:pt x="63" y="47"/>
                  <a:pt x="64" y="38"/>
                </a:cubicBezTo>
                <a:cubicBezTo>
                  <a:pt x="65" y="35"/>
                  <a:pt x="66" y="31"/>
                  <a:pt x="66" y="26"/>
                </a:cubicBezTo>
                <a:cubicBezTo>
                  <a:pt x="67" y="24"/>
                  <a:pt x="67" y="22"/>
                  <a:pt x="67" y="20"/>
                </a:cubicBezTo>
                <a:cubicBezTo>
                  <a:pt x="68" y="17"/>
                  <a:pt x="68" y="15"/>
                  <a:pt x="68" y="14"/>
                </a:cubicBezTo>
                <a:cubicBezTo>
                  <a:pt x="68" y="22"/>
                  <a:pt x="68" y="30"/>
                  <a:pt x="67" y="38"/>
                </a:cubicBezTo>
                <a:cubicBezTo>
                  <a:pt x="67" y="41"/>
                  <a:pt x="67" y="45"/>
                  <a:pt x="66" y="49"/>
                </a:cubicBezTo>
                <a:cubicBezTo>
                  <a:pt x="66" y="51"/>
                  <a:pt x="65" y="55"/>
                  <a:pt x="65" y="61"/>
                </a:cubicBez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07" name="Freeform 74"/>
          <p:cNvSpPr>
            <a:spLocks/>
          </p:cNvSpPr>
          <p:nvPr/>
        </p:nvSpPr>
        <p:spPr bwMode="auto">
          <a:xfrm>
            <a:off x="6672263" y="3411538"/>
            <a:ext cx="95250" cy="79375"/>
          </a:xfrm>
          <a:custGeom>
            <a:avLst/>
            <a:gdLst>
              <a:gd name="T0" fmla="*/ 95250 w 82"/>
              <a:gd name="T1" fmla="*/ 64200 h 68"/>
              <a:gd name="T2" fmla="*/ 92927 w 82"/>
              <a:gd name="T3" fmla="*/ 66535 h 68"/>
              <a:gd name="T4" fmla="*/ 94088 w 82"/>
              <a:gd name="T5" fmla="*/ 37353 h 68"/>
              <a:gd name="T6" fmla="*/ 91765 w 82"/>
              <a:gd name="T7" fmla="*/ 28015 h 68"/>
              <a:gd name="T8" fmla="*/ 87119 w 82"/>
              <a:gd name="T9" fmla="*/ 46691 h 68"/>
              <a:gd name="T10" fmla="*/ 89442 w 82"/>
              <a:gd name="T11" fmla="*/ 22178 h 68"/>
              <a:gd name="T12" fmla="*/ 85957 w 82"/>
              <a:gd name="T13" fmla="*/ 33851 h 68"/>
              <a:gd name="T14" fmla="*/ 76665 w 82"/>
              <a:gd name="T15" fmla="*/ 79375 h 68"/>
              <a:gd name="T16" fmla="*/ 87119 w 82"/>
              <a:gd name="T17" fmla="*/ 17509 h 68"/>
              <a:gd name="T18" fmla="*/ 80149 w 82"/>
              <a:gd name="T19" fmla="*/ 45524 h 68"/>
              <a:gd name="T20" fmla="*/ 73180 w 82"/>
              <a:gd name="T21" fmla="*/ 37353 h 68"/>
              <a:gd name="T22" fmla="*/ 70857 w 82"/>
              <a:gd name="T23" fmla="*/ 15175 h 68"/>
              <a:gd name="T24" fmla="*/ 65049 w 82"/>
              <a:gd name="T25" fmla="*/ 50193 h 68"/>
              <a:gd name="T26" fmla="*/ 60402 w 82"/>
              <a:gd name="T27" fmla="*/ 36186 h 68"/>
              <a:gd name="T28" fmla="*/ 62726 w 82"/>
              <a:gd name="T29" fmla="*/ 17509 h 68"/>
              <a:gd name="T30" fmla="*/ 59241 w 82"/>
              <a:gd name="T31" fmla="*/ 25680 h 68"/>
              <a:gd name="T32" fmla="*/ 53433 w 82"/>
              <a:gd name="T33" fmla="*/ 56029 h 68"/>
              <a:gd name="T34" fmla="*/ 52271 w 82"/>
              <a:gd name="T35" fmla="*/ 53695 h 68"/>
              <a:gd name="T36" fmla="*/ 59241 w 82"/>
              <a:gd name="T37" fmla="*/ 0 h 68"/>
              <a:gd name="T38" fmla="*/ 47625 w 82"/>
              <a:gd name="T39" fmla="*/ 44357 h 68"/>
              <a:gd name="T40" fmla="*/ 44140 w 82"/>
              <a:gd name="T41" fmla="*/ 54862 h 68"/>
              <a:gd name="T42" fmla="*/ 49948 w 82"/>
              <a:gd name="T43" fmla="*/ 18676 h 68"/>
              <a:gd name="T44" fmla="*/ 44140 w 82"/>
              <a:gd name="T45" fmla="*/ 38520 h 68"/>
              <a:gd name="T46" fmla="*/ 39494 w 82"/>
              <a:gd name="T47" fmla="*/ 56029 h 68"/>
              <a:gd name="T48" fmla="*/ 37171 w 82"/>
              <a:gd name="T49" fmla="*/ 47858 h 68"/>
              <a:gd name="T50" fmla="*/ 39494 w 82"/>
              <a:gd name="T51" fmla="*/ 24513 h 68"/>
              <a:gd name="T52" fmla="*/ 38332 w 82"/>
              <a:gd name="T53" fmla="*/ 19844 h 68"/>
              <a:gd name="T54" fmla="*/ 22070 w 82"/>
              <a:gd name="T55" fmla="*/ 73539 h 68"/>
              <a:gd name="T56" fmla="*/ 26716 w 82"/>
              <a:gd name="T57" fmla="*/ 39688 h 68"/>
              <a:gd name="T58" fmla="*/ 32524 w 82"/>
              <a:gd name="T59" fmla="*/ 0 h 68"/>
              <a:gd name="T60" fmla="*/ 25555 w 82"/>
              <a:gd name="T61" fmla="*/ 29182 h 68"/>
              <a:gd name="T62" fmla="*/ 13939 w 82"/>
              <a:gd name="T63" fmla="*/ 75873 h 68"/>
              <a:gd name="T64" fmla="*/ 22070 w 82"/>
              <a:gd name="T65" fmla="*/ 19844 h 68"/>
              <a:gd name="T66" fmla="*/ 11616 w 82"/>
              <a:gd name="T67" fmla="*/ 58364 h 68"/>
              <a:gd name="T68" fmla="*/ 11616 w 82"/>
              <a:gd name="T69" fmla="*/ 45524 h 68"/>
              <a:gd name="T70" fmla="*/ 15101 w 82"/>
              <a:gd name="T71" fmla="*/ 15175 h 68"/>
              <a:gd name="T72" fmla="*/ 9293 w 82"/>
              <a:gd name="T73" fmla="*/ 35018 h 68"/>
              <a:gd name="T74" fmla="*/ 4646 w 82"/>
              <a:gd name="T75" fmla="*/ 56029 h 68"/>
              <a:gd name="T76" fmla="*/ 4646 w 82"/>
              <a:gd name="T77" fmla="*/ 46691 h 68"/>
              <a:gd name="T78" fmla="*/ 5808 w 82"/>
              <a:gd name="T79" fmla="*/ 37353 h 68"/>
              <a:gd name="T80" fmla="*/ 4646 w 82"/>
              <a:gd name="T81" fmla="*/ 26847 h 68"/>
              <a:gd name="T82" fmla="*/ 1162 w 82"/>
              <a:gd name="T83" fmla="*/ 45524 h 68"/>
              <a:gd name="T84" fmla="*/ 0 w 82"/>
              <a:gd name="T85" fmla="*/ 31517 h 6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2"/>
              <a:gd name="T130" fmla="*/ 0 h 68"/>
              <a:gd name="T131" fmla="*/ 82 w 82"/>
              <a:gd name="T132" fmla="*/ 68 h 6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2" h="68">
                <a:moveTo>
                  <a:pt x="82" y="66"/>
                </a:moveTo>
                <a:cubicBezTo>
                  <a:pt x="82" y="64"/>
                  <a:pt x="82" y="62"/>
                  <a:pt x="82" y="58"/>
                </a:cubicBezTo>
                <a:cubicBezTo>
                  <a:pt x="82" y="58"/>
                  <a:pt x="82" y="57"/>
                  <a:pt x="82" y="55"/>
                </a:cubicBezTo>
                <a:cubicBezTo>
                  <a:pt x="82" y="53"/>
                  <a:pt x="82" y="52"/>
                  <a:pt x="82" y="51"/>
                </a:cubicBezTo>
                <a:cubicBezTo>
                  <a:pt x="82" y="52"/>
                  <a:pt x="82" y="52"/>
                  <a:pt x="81" y="54"/>
                </a:cubicBezTo>
                <a:cubicBezTo>
                  <a:pt x="80" y="55"/>
                  <a:pt x="80" y="56"/>
                  <a:pt x="80" y="57"/>
                </a:cubicBezTo>
                <a:cubicBezTo>
                  <a:pt x="79" y="59"/>
                  <a:pt x="78" y="61"/>
                  <a:pt x="78" y="62"/>
                </a:cubicBezTo>
                <a:cubicBezTo>
                  <a:pt x="79" y="58"/>
                  <a:pt x="80" y="50"/>
                  <a:pt x="80" y="39"/>
                </a:cubicBezTo>
                <a:cubicBezTo>
                  <a:pt x="81" y="38"/>
                  <a:pt x="81" y="35"/>
                  <a:pt x="81" y="32"/>
                </a:cubicBezTo>
                <a:cubicBezTo>
                  <a:pt x="81" y="29"/>
                  <a:pt x="81" y="27"/>
                  <a:pt x="81" y="25"/>
                </a:cubicBezTo>
                <a:cubicBezTo>
                  <a:pt x="82" y="20"/>
                  <a:pt x="82" y="16"/>
                  <a:pt x="82" y="13"/>
                </a:cubicBezTo>
                <a:cubicBezTo>
                  <a:pt x="82" y="16"/>
                  <a:pt x="81" y="19"/>
                  <a:pt x="79" y="24"/>
                </a:cubicBezTo>
                <a:cubicBezTo>
                  <a:pt x="78" y="30"/>
                  <a:pt x="77" y="34"/>
                  <a:pt x="76" y="36"/>
                </a:cubicBezTo>
                <a:cubicBezTo>
                  <a:pt x="74" y="45"/>
                  <a:pt x="72" y="53"/>
                  <a:pt x="71" y="60"/>
                </a:cubicBezTo>
                <a:cubicBezTo>
                  <a:pt x="73" y="56"/>
                  <a:pt x="74" y="49"/>
                  <a:pt x="75" y="40"/>
                </a:cubicBezTo>
                <a:cubicBezTo>
                  <a:pt x="76" y="37"/>
                  <a:pt x="76" y="32"/>
                  <a:pt x="77" y="26"/>
                </a:cubicBezTo>
                <a:cubicBezTo>
                  <a:pt x="77" y="26"/>
                  <a:pt x="77" y="25"/>
                  <a:pt x="77" y="23"/>
                </a:cubicBezTo>
                <a:cubicBezTo>
                  <a:pt x="77" y="21"/>
                  <a:pt x="77" y="20"/>
                  <a:pt x="77" y="19"/>
                </a:cubicBezTo>
                <a:cubicBezTo>
                  <a:pt x="77" y="16"/>
                  <a:pt x="77" y="14"/>
                  <a:pt x="78" y="12"/>
                </a:cubicBezTo>
                <a:cubicBezTo>
                  <a:pt x="77" y="15"/>
                  <a:pt x="76" y="19"/>
                  <a:pt x="75" y="25"/>
                </a:cubicBezTo>
                <a:cubicBezTo>
                  <a:pt x="75" y="25"/>
                  <a:pt x="75" y="26"/>
                  <a:pt x="74" y="29"/>
                </a:cubicBezTo>
                <a:cubicBezTo>
                  <a:pt x="74" y="30"/>
                  <a:pt x="73" y="31"/>
                  <a:pt x="73" y="32"/>
                </a:cubicBezTo>
                <a:cubicBezTo>
                  <a:pt x="73" y="35"/>
                  <a:pt x="72" y="37"/>
                  <a:pt x="72" y="39"/>
                </a:cubicBezTo>
                <a:cubicBezTo>
                  <a:pt x="69" y="51"/>
                  <a:pt x="67" y="60"/>
                  <a:pt x="66" y="68"/>
                </a:cubicBezTo>
                <a:cubicBezTo>
                  <a:pt x="67" y="58"/>
                  <a:pt x="69" y="47"/>
                  <a:pt x="71" y="37"/>
                </a:cubicBezTo>
                <a:cubicBezTo>
                  <a:pt x="72" y="32"/>
                  <a:pt x="73" y="28"/>
                  <a:pt x="74" y="22"/>
                </a:cubicBezTo>
                <a:cubicBezTo>
                  <a:pt x="74" y="20"/>
                  <a:pt x="75" y="18"/>
                  <a:pt x="75" y="15"/>
                </a:cubicBezTo>
                <a:cubicBezTo>
                  <a:pt x="75" y="15"/>
                  <a:pt x="76" y="14"/>
                  <a:pt x="76" y="12"/>
                </a:cubicBezTo>
                <a:cubicBezTo>
                  <a:pt x="76" y="10"/>
                  <a:pt x="77" y="9"/>
                  <a:pt x="77" y="8"/>
                </a:cubicBezTo>
                <a:cubicBezTo>
                  <a:pt x="75" y="17"/>
                  <a:pt x="73" y="27"/>
                  <a:pt x="69" y="39"/>
                </a:cubicBezTo>
                <a:cubicBezTo>
                  <a:pt x="66" y="50"/>
                  <a:pt x="63" y="59"/>
                  <a:pt x="61" y="65"/>
                </a:cubicBezTo>
                <a:cubicBezTo>
                  <a:pt x="66" y="48"/>
                  <a:pt x="69" y="29"/>
                  <a:pt x="70" y="6"/>
                </a:cubicBezTo>
                <a:cubicBezTo>
                  <a:pt x="68" y="14"/>
                  <a:pt x="66" y="22"/>
                  <a:pt x="63" y="32"/>
                </a:cubicBezTo>
                <a:cubicBezTo>
                  <a:pt x="63" y="35"/>
                  <a:pt x="61" y="40"/>
                  <a:pt x="60" y="45"/>
                </a:cubicBezTo>
                <a:cubicBezTo>
                  <a:pt x="58" y="50"/>
                  <a:pt x="57" y="54"/>
                  <a:pt x="56" y="56"/>
                </a:cubicBezTo>
                <a:cubicBezTo>
                  <a:pt x="57" y="43"/>
                  <a:pt x="59" y="29"/>
                  <a:pt x="61" y="13"/>
                </a:cubicBezTo>
                <a:cubicBezTo>
                  <a:pt x="61" y="16"/>
                  <a:pt x="60" y="21"/>
                  <a:pt x="59" y="27"/>
                </a:cubicBezTo>
                <a:cubicBezTo>
                  <a:pt x="58" y="28"/>
                  <a:pt x="58" y="31"/>
                  <a:pt x="57" y="35"/>
                </a:cubicBezTo>
                <a:cubicBezTo>
                  <a:pt x="57" y="38"/>
                  <a:pt x="56" y="41"/>
                  <a:pt x="56" y="43"/>
                </a:cubicBezTo>
                <a:cubicBezTo>
                  <a:pt x="54" y="55"/>
                  <a:pt x="51" y="62"/>
                  <a:pt x="49" y="64"/>
                </a:cubicBezTo>
                <a:cubicBezTo>
                  <a:pt x="49" y="59"/>
                  <a:pt x="49" y="53"/>
                  <a:pt x="50" y="47"/>
                </a:cubicBezTo>
                <a:cubicBezTo>
                  <a:pt x="50" y="42"/>
                  <a:pt x="51" y="37"/>
                  <a:pt x="52" y="31"/>
                </a:cubicBezTo>
                <a:cubicBezTo>
                  <a:pt x="52" y="29"/>
                  <a:pt x="52" y="26"/>
                  <a:pt x="53" y="23"/>
                </a:cubicBezTo>
                <a:cubicBezTo>
                  <a:pt x="53" y="22"/>
                  <a:pt x="53" y="21"/>
                  <a:pt x="53" y="19"/>
                </a:cubicBezTo>
                <a:cubicBezTo>
                  <a:pt x="54" y="17"/>
                  <a:pt x="54" y="16"/>
                  <a:pt x="54" y="15"/>
                </a:cubicBezTo>
                <a:cubicBezTo>
                  <a:pt x="55" y="9"/>
                  <a:pt x="55" y="4"/>
                  <a:pt x="56" y="0"/>
                </a:cubicBezTo>
                <a:cubicBezTo>
                  <a:pt x="55" y="4"/>
                  <a:pt x="54" y="9"/>
                  <a:pt x="52" y="15"/>
                </a:cubicBezTo>
                <a:cubicBezTo>
                  <a:pt x="52" y="18"/>
                  <a:pt x="51" y="20"/>
                  <a:pt x="51" y="22"/>
                </a:cubicBezTo>
                <a:cubicBezTo>
                  <a:pt x="50" y="25"/>
                  <a:pt x="49" y="28"/>
                  <a:pt x="49" y="30"/>
                </a:cubicBezTo>
                <a:cubicBezTo>
                  <a:pt x="48" y="35"/>
                  <a:pt x="48" y="38"/>
                  <a:pt x="48" y="39"/>
                </a:cubicBezTo>
                <a:cubicBezTo>
                  <a:pt x="47" y="43"/>
                  <a:pt x="47" y="45"/>
                  <a:pt x="46" y="48"/>
                </a:cubicBezTo>
                <a:cubicBezTo>
                  <a:pt x="45" y="54"/>
                  <a:pt x="44" y="59"/>
                  <a:pt x="43" y="64"/>
                </a:cubicBezTo>
                <a:cubicBezTo>
                  <a:pt x="43" y="63"/>
                  <a:pt x="43" y="60"/>
                  <a:pt x="44" y="55"/>
                </a:cubicBezTo>
                <a:cubicBezTo>
                  <a:pt x="44" y="51"/>
                  <a:pt x="44" y="48"/>
                  <a:pt x="45" y="46"/>
                </a:cubicBezTo>
                <a:cubicBezTo>
                  <a:pt x="45" y="39"/>
                  <a:pt x="46" y="34"/>
                  <a:pt x="47" y="30"/>
                </a:cubicBezTo>
                <a:cubicBezTo>
                  <a:pt x="48" y="27"/>
                  <a:pt x="48" y="22"/>
                  <a:pt x="49" y="15"/>
                </a:cubicBezTo>
                <a:cubicBezTo>
                  <a:pt x="49" y="8"/>
                  <a:pt x="50" y="3"/>
                  <a:pt x="51" y="0"/>
                </a:cubicBezTo>
                <a:cubicBezTo>
                  <a:pt x="50" y="2"/>
                  <a:pt x="48" y="6"/>
                  <a:pt x="47" y="12"/>
                </a:cubicBezTo>
                <a:cubicBezTo>
                  <a:pt x="46" y="16"/>
                  <a:pt x="44" y="21"/>
                  <a:pt x="43" y="29"/>
                </a:cubicBezTo>
                <a:cubicBezTo>
                  <a:pt x="43" y="31"/>
                  <a:pt x="42" y="34"/>
                  <a:pt x="41" y="38"/>
                </a:cubicBezTo>
                <a:cubicBezTo>
                  <a:pt x="40" y="42"/>
                  <a:pt x="40" y="45"/>
                  <a:pt x="39" y="47"/>
                </a:cubicBezTo>
                <a:cubicBezTo>
                  <a:pt x="38" y="54"/>
                  <a:pt x="37" y="59"/>
                  <a:pt x="36" y="63"/>
                </a:cubicBezTo>
                <a:cubicBezTo>
                  <a:pt x="36" y="58"/>
                  <a:pt x="37" y="53"/>
                  <a:pt x="38" y="47"/>
                </a:cubicBezTo>
                <a:cubicBezTo>
                  <a:pt x="38" y="45"/>
                  <a:pt x="39" y="42"/>
                  <a:pt x="39" y="39"/>
                </a:cubicBezTo>
                <a:cubicBezTo>
                  <a:pt x="39" y="38"/>
                  <a:pt x="40" y="35"/>
                  <a:pt x="40" y="32"/>
                </a:cubicBezTo>
                <a:cubicBezTo>
                  <a:pt x="42" y="25"/>
                  <a:pt x="43" y="20"/>
                  <a:pt x="43" y="16"/>
                </a:cubicBezTo>
                <a:cubicBezTo>
                  <a:pt x="44" y="11"/>
                  <a:pt x="45" y="5"/>
                  <a:pt x="45" y="0"/>
                </a:cubicBezTo>
                <a:cubicBezTo>
                  <a:pt x="44" y="5"/>
                  <a:pt x="43" y="11"/>
                  <a:pt x="42" y="17"/>
                </a:cubicBezTo>
                <a:cubicBezTo>
                  <a:pt x="41" y="22"/>
                  <a:pt x="40" y="27"/>
                  <a:pt x="38" y="33"/>
                </a:cubicBezTo>
                <a:cubicBezTo>
                  <a:pt x="37" y="35"/>
                  <a:pt x="37" y="38"/>
                  <a:pt x="36" y="41"/>
                </a:cubicBezTo>
                <a:cubicBezTo>
                  <a:pt x="35" y="42"/>
                  <a:pt x="35" y="43"/>
                  <a:pt x="35" y="45"/>
                </a:cubicBezTo>
                <a:cubicBezTo>
                  <a:pt x="34" y="46"/>
                  <a:pt x="34" y="48"/>
                  <a:pt x="34" y="48"/>
                </a:cubicBezTo>
                <a:cubicBezTo>
                  <a:pt x="32" y="54"/>
                  <a:pt x="30" y="59"/>
                  <a:pt x="30" y="63"/>
                </a:cubicBezTo>
                <a:cubicBezTo>
                  <a:pt x="30" y="59"/>
                  <a:pt x="30" y="54"/>
                  <a:pt x="31" y="48"/>
                </a:cubicBezTo>
                <a:cubicBezTo>
                  <a:pt x="31" y="47"/>
                  <a:pt x="31" y="44"/>
                  <a:pt x="32" y="41"/>
                </a:cubicBezTo>
                <a:cubicBezTo>
                  <a:pt x="33" y="38"/>
                  <a:pt x="33" y="35"/>
                  <a:pt x="33" y="33"/>
                </a:cubicBezTo>
                <a:cubicBezTo>
                  <a:pt x="33" y="31"/>
                  <a:pt x="34" y="28"/>
                  <a:pt x="34" y="25"/>
                </a:cubicBezTo>
                <a:cubicBezTo>
                  <a:pt x="34" y="24"/>
                  <a:pt x="34" y="23"/>
                  <a:pt x="34" y="21"/>
                </a:cubicBezTo>
                <a:cubicBezTo>
                  <a:pt x="35" y="19"/>
                  <a:pt x="35" y="17"/>
                  <a:pt x="35" y="16"/>
                </a:cubicBezTo>
                <a:cubicBezTo>
                  <a:pt x="36" y="9"/>
                  <a:pt x="36" y="4"/>
                  <a:pt x="37" y="0"/>
                </a:cubicBezTo>
                <a:cubicBezTo>
                  <a:pt x="36" y="6"/>
                  <a:pt x="34" y="11"/>
                  <a:pt x="33" y="17"/>
                </a:cubicBezTo>
                <a:cubicBezTo>
                  <a:pt x="32" y="20"/>
                  <a:pt x="30" y="25"/>
                  <a:pt x="28" y="32"/>
                </a:cubicBezTo>
                <a:cubicBezTo>
                  <a:pt x="26" y="38"/>
                  <a:pt x="24" y="43"/>
                  <a:pt x="23" y="47"/>
                </a:cubicBezTo>
                <a:cubicBezTo>
                  <a:pt x="21" y="52"/>
                  <a:pt x="20" y="58"/>
                  <a:pt x="19" y="63"/>
                </a:cubicBezTo>
                <a:cubicBezTo>
                  <a:pt x="20" y="59"/>
                  <a:pt x="20" y="54"/>
                  <a:pt x="21" y="48"/>
                </a:cubicBezTo>
                <a:cubicBezTo>
                  <a:pt x="21" y="45"/>
                  <a:pt x="22" y="42"/>
                  <a:pt x="22" y="39"/>
                </a:cubicBezTo>
                <a:cubicBezTo>
                  <a:pt x="22" y="38"/>
                  <a:pt x="22" y="36"/>
                  <a:pt x="23" y="34"/>
                </a:cubicBezTo>
                <a:cubicBezTo>
                  <a:pt x="23" y="32"/>
                  <a:pt x="23" y="30"/>
                  <a:pt x="23" y="30"/>
                </a:cubicBezTo>
                <a:cubicBezTo>
                  <a:pt x="24" y="22"/>
                  <a:pt x="25" y="16"/>
                  <a:pt x="25" y="12"/>
                </a:cubicBezTo>
                <a:cubicBezTo>
                  <a:pt x="26" y="7"/>
                  <a:pt x="27" y="2"/>
                  <a:pt x="28" y="0"/>
                </a:cubicBezTo>
                <a:cubicBezTo>
                  <a:pt x="27" y="4"/>
                  <a:pt x="26" y="9"/>
                  <a:pt x="24" y="16"/>
                </a:cubicBezTo>
                <a:cubicBezTo>
                  <a:pt x="24" y="17"/>
                  <a:pt x="24" y="18"/>
                  <a:pt x="23" y="20"/>
                </a:cubicBezTo>
                <a:cubicBezTo>
                  <a:pt x="23" y="22"/>
                  <a:pt x="22" y="24"/>
                  <a:pt x="22" y="25"/>
                </a:cubicBezTo>
                <a:cubicBezTo>
                  <a:pt x="21" y="28"/>
                  <a:pt x="21" y="31"/>
                  <a:pt x="20" y="33"/>
                </a:cubicBezTo>
                <a:cubicBezTo>
                  <a:pt x="19" y="39"/>
                  <a:pt x="17" y="45"/>
                  <a:pt x="16" y="49"/>
                </a:cubicBezTo>
                <a:cubicBezTo>
                  <a:pt x="15" y="55"/>
                  <a:pt x="13" y="60"/>
                  <a:pt x="12" y="65"/>
                </a:cubicBezTo>
                <a:cubicBezTo>
                  <a:pt x="14" y="57"/>
                  <a:pt x="15" y="46"/>
                  <a:pt x="17" y="34"/>
                </a:cubicBezTo>
                <a:cubicBezTo>
                  <a:pt x="19" y="23"/>
                  <a:pt x="20" y="12"/>
                  <a:pt x="22" y="0"/>
                </a:cubicBezTo>
                <a:cubicBezTo>
                  <a:pt x="21" y="5"/>
                  <a:pt x="20" y="11"/>
                  <a:pt x="19" y="17"/>
                </a:cubicBezTo>
                <a:cubicBezTo>
                  <a:pt x="18" y="22"/>
                  <a:pt x="16" y="28"/>
                  <a:pt x="14" y="34"/>
                </a:cubicBezTo>
                <a:cubicBezTo>
                  <a:pt x="14" y="36"/>
                  <a:pt x="13" y="39"/>
                  <a:pt x="12" y="42"/>
                </a:cubicBezTo>
                <a:cubicBezTo>
                  <a:pt x="12" y="43"/>
                  <a:pt x="11" y="46"/>
                  <a:pt x="10" y="50"/>
                </a:cubicBezTo>
                <a:cubicBezTo>
                  <a:pt x="8" y="56"/>
                  <a:pt x="6" y="60"/>
                  <a:pt x="5" y="63"/>
                </a:cubicBezTo>
                <a:cubicBezTo>
                  <a:pt x="6" y="60"/>
                  <a:pt x="7" y="54"/>
                  <a:pt x="8" y="48"/>
                </a:cubicBezTo>
                <a:cubicBezTo>
                  <a:pt x="9" y="46"/>
                  <a:pt x="9" y="43"/>
                  <a:pt x="10" y="39"/>
                </a:cubicBezTo>
                <a:cubicBezTo>
                  <a:pt x="10" y="38"/>
                  <a:pt x="10" y="37"/>
                  <a:pt x="10" y="35"/>
                </a:cubicBezTo>
                <a:cubicBezTo>
                  <a:pt x="10" y="33"/>
                  <a:pt x="11" y="31"/>
                  <a:pt x="11" y="30"/>
                </a:cubicBezTo>
                <a:cubicBezTo>
                  <a:pt x="12" y="23"/>
                  <a:pt x="12" y="17"/>
                  <a:pt x="13" y="13"/>
                </a:cubicBezTo>
                <a:cubicBezTo>
                  <a:pt x="14" y="7"/>
                  <a:pt x="15" y="3"/>
                  <a:pt x="17" y="0"/>
                </a:cubicBezTo>
                <a:cubicBezTo>
                  <a:pt x="15" y="2"/>
                  <a:pt x="13" y="7"/>
                  <a:pt x="12" y="12"/>
                </a:cubicBezTo>
                <a:cubicBezTo>
                  <a:pt x="11" y="16"/>
                  <a:pt x="9" y="22"/>
                  <a:pt x="8" y="30"/>
                </a:cubicBezTo>
                <a:cubicBezTo>
                  <a:pt x="8" y="31"/>
                  <a:pt x="7" y="32"/>
                  <a:pt x="7" y="34"/>
                </a:cubicBezTo>
                <a:cubicBezTo>
                  <a:pt x="6" y="37"/>
                  <a:pt x="6" y="39"/>
                  <a:pt x="6" y="39"/>
                </a:cubicBezTo>
                <a:cubicBezTo>
                  <a:pt x="5" y="43"/>
                  <a:pt x="4" y="46"/>
                  <a:pt x="4" y="48"/>
                </a:cubicBezTo>
                <a:cubicBezTo>
                  <a:pt x="2" y="55"/>
                  <a:pt x="1" y="60"/>
                  <a:pt x="0" y="64"/>
                </a:cubicBezTo>
                <a:cubicBezTo>
                  <a:pt x="0" y="60"/>
                  <a:pt x="1" y="55"/>
                  <a:pt x="2" y="49"/>
                </a:cubicBezTo>
                <a:cubicBezTo>
                  <a:pt x="3" y="46"/>
                  <a:pt x="3" y="43"/>
                  <a:pt x="4" y="40"/>
                </a:cubicBezTo>
                <a:cubicBezTo>
                  <a:pt x="4" y="39"/>
                  <a:pt x="4" y="38"/>
                  <a:pt x="4" y="36"/>
                </a:cubicBezTo>
                <a:cubicBezTo>
                  <a:pt x="4" y="36"/>
                  <a:pt x="4" y="35"/>
                  <a:pt x="4" y="34"/>
                </a:cubicBezTo>
                <a:cubicBezTo>
                  <a:pt x="4" y="33"/>
                  <a:pt x="5" y="32"/>
                  <a:pt x="5" y="32"/>
                </a:cubicBezTo>
                <a:cubicBezTo>
                  <a:pt x="6" y="25"/>
                  <a:pt x="6" y="19"/>
                  <a:pt x="7" y="15"/>
                </a:cubicBezTo>
                <a:cubicBezTo>
                  <a:pt x="8" y="9"/>
                  <a:pt x="9" y="4"/>
                  <a:pt x="10" y="0"/>
                </a:cubicBezTo>
                <a:cubicBezTo>
                  <a:pt x="8" y="4"/>
                  <a:pt x="6" y="11"/>
                  <a:pt x="4" y="23"/>
                </a:cubicBezTo>
                <a:cubicBezTo>
                  <a:pt x="2" y="34"/>
                  <a:pt x="0" y="44"/>
                  <a:pt x="0" y="51"/>
                </a:cubicBezTo>
                <a:cubicBezTo>
                  <a:pt x="0" y="50"/>
                  <a:pt x="0" y="48"/>
                  <a:pt x="0" y="45"/>
                </a:cubicBezTo>
                <a:cubicBezTo>
                  <a:pt x="1" y="42"/>
                  <a:pt x="1" y="40"/>
                  <a:pt x="1" y="39"/>
                </a:cubicBezTo>
                <a:cubicBezTo>
                  <a:pt x="2" y="34"/>
                  <a:pt x="2" y="29"/>
                  <a:pt x="3" y="26"/>
                </a:cubicBezTo>
                <a:cubicBezTo>
                  <a:pt x="4" y="16"/>
                  <a:pt x="5" y="7"/>
                  <a:pt x="6" y="0"/>
                </a:cubicBezTo>
                <a:cubicBezTo>
                  <a:pt x="4" y="10"/>
                  <a:pt x="2" y="19"/>
                  <a:pt x="0" y="27"/>
                </a:cubicBez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08" name="Freeform 75"/>
          <p:cNvSpPr>
            <a:spLocks/>
          </p:cNvSpPr>
          <p:nvPr/>
        </p:nvSpPr>
        <p:spPr bwMode="auto">
          <a:xfrm>
            <a:off x="6581775" y="3411538"/>
            <a:ext cx="92075" cy="79375"/>
          </a:xfrm>
          <a:custGeom>
            <a:avLst/>
            <a:gdLst>
              <a:gd name="T0" fmla="*/ 6993 w 79"/>
              <a:gd name="T1" fmla="*/ 0 h 68"/>
              <a:gd name="T2" fmla="*/ 4662 w 79"/>
              <a:gd name="T3" fmla="*/ 26847 h 68"/>
              <a:gd name="T4" fmla="*/ 8159 w 79"/>
              <a:gd name="T5" fmla="*/ 17509 h 68"/>
              <a:gd name="T6" fmla="*/ 4662 w 79"/>
              <a:gd name="T7" fmla="*/ 39688 h 68"/>
              <a:gd name="T8" fmla="*/ 3497 w 79"/>
              <a:gd name="T9" fmla="*/ 46691 h 68"/>
              <a:gd name="T10" fmla="*/ 0 w 79"/>
              <a:gd name="T11" fmla="*/ 74706 h 68"/>
              <a:gd name="T12" fmla="*/ 6993 w 79"/>
              <a:gd name="T13" fmla="*/ 45524 h 68"/>
              <a:gd name="T14" fmla="*/ 8159 w 79"/>
              <a:gd name="T15" fmla="*/ 35018 h 68"/>
              <a:gd name="T16" fmla="*/ 18648 w 79"/>
              <a:gd name="T17" fmla="*/ 0 h 68"/>
              <a:gd name="T18" fmla="*/ 11655 w 79"/>
              <a:gd name="T19" fmla="*/ 35018 h 68"/>
              <a:gd name="T20" fmla="*/ 10490 w 79"/>
              <a:gd name="T21" fmla="*/ 45524 h 68"/>
              <a:gd name="T22" fmla="*/ 5828 w 79"/>
              <a:gd name="T23" fmla="*/ 73539 h 68"/>
              <a:gd name="T24" fmla="*/ 12821 w 79"/>
              <a:gd name="T25" fmla="*/ 49026 h 68"/>
              <a:gd name="T26" fmla="*/ 20979 w 79"/>
              <a:gd name="T27" fmla="*/ 19844 h 68"/>
              <a:gd name="T28" fmla="*/ 18648 w 79"/>
              <a:gd name="T29" fmla="*/ 39688 h 68"/>
              <a:gd name="T30" fmla="*/ 17483 w 79"/>
              <a:gd name="T31" fmla="*/ 57197 h 68"/>
              <a:gd name="T32" fmla="*/ 24476 w 79"/>
              <a:gd name="T33" fmla="*/ 29182 h 68"/>
              <a:gd name="T34" fmla="*/ 26807 w 79"/>
              <a:gd name="T35" fmla="*/ 18676 h 68"/>
              <a:gd name="T36" fmla="*/ 27972 w 79"/>
              <a:gd name="T37" fmla="*/ 14007 h 68"/>
              <a:gd name="T38" fmla="*/ 25641 w 79"/>
              <a:gd name="T39" fmla="*/ 39688 h 68"/>
              <a:gd name="T40" fmla="*/ 23310 w 79"/>
              <a:gd name="T41" fmla="*/ 56029 h 68"/>
              <a:gd name="T42" fmla="*/ 25641 w 79"/>
              <a:gd name="T43" fmla="*/ 54862 h 68"/>
              <a:gd name="T44" fmla="*/ 36131 w 79"/>
              <a:gd name="T45" fmla="*/ 19844 h 68"/>
              <a:gd name="T46" fmla="*/ 38462 w 79"/>
              <a:gd name="T47" fmla="*/ 18676 h 68"/>
              <a:gd name="T48" fmla="*/ 38462 w 79"/>
              <a:gd name="T49" fmla="*/ 29182 h 68"/>
              <a:gd name="T50" fmla="*/ 36131 w 79"/>
              <a:gd name="T51" fmla="*/ 47858 h 68"/>
              <a:gd name="T52" fmla="*/ 32634 w 79"/>
              <a:gd name="T53" fmla="*/ 73539 h 68"/>
              <a:gd name="T54" fmla="*/ 38462 w 79"/>
              <a:gd name="T55" fmla="*/ 52528 h 68"/>
              <a:gd name="T56" fmla="*/ 41958 w 79"/>
              <a:gd name="T57" fmla="*/ 38520 h 68"/>
              <a:gd name="T58" fmla="*/ 50117 w 79"/>
              <a:gd name="T59" fmla="*/ 0 h 68"/>
              <a:gd name="T60" fmla="*/ 45455 w 79"/>
              <a:gd name="T61" fmla="*/ 37353 h 68"/>
              <a:gd name="T62" fmla="*/ 39627 w 79"/>
              <a:gd name="T63" fmla="*/ 73539 h 68"/>
              <a:gd name="T64" fmla="*/ 45455 w 79"/>
              <a:gd name="T65" fmla="*/ 44357 h 68"/>
              <a:gd name="T66" fmla="*/ 52448 w 79"/>
              <a:gd name="T67" fmla="*/ 14007 h 68"/>
              <a:gd name="T68" fmla="*/ 54779 w 79"/>
              <a:gd name="T69" fmla="*/ 17509 h 68"/>
              <a:gd name="T70" fmla="*/ 50117 w 79"/>
              <a:gd name="T71" fmla="*/ 53695 h 68"/>
              <a:gd name="T72" fmla="*/ 47786 w 79"/>
              <a:gd name="T73" fmla="*/ 74706 h 68"/>
              <a:gd name="T74" fmla="*/ 54779 w 79"/>
              <a:gd name="T75" fmla="*/ 35018 h 68"/>
              <a:gd name="T76" fmla="*/ 58275 w 79"/>
              <a:gd name="T77" fmla="*/ 17509 h 68"/>
              <a:gd name="T78" fmla="*/ 60606 w 79"/>
              <a:gd name="T79" fmla="*/ 17509 h 68"/>
              <a:gd name="T80" fmla="*/ 59441 w 79"/>
              <a:gd name="T81" fmla="*/ 26847 h 68"/>
              <a:gd name="T82" fmla="*/ 55944 w 79"/>
              <a:gd name="T83" fmla="*/ 54862 h 68"/>
              <a:gd name="T84" fmla="*/ 62937 w 79"/>
              <a:gd name="T85" fmla="*/ 49026 h 68"/>
              <a:gd name="T86" fmla="*/ 65268 w 79"/>
              <a:gd name="T87" fmla="*/ 31517 h 68"/>
              <a:gd name="T88" fmla="*/ 65268 w 79"/>
              <a:gd name="T89" fmla="*/ 39688 h 68"/>
              <a:gd name="T90" fmla="*/ 62937 w 79"/>
              <a:gd name="T91" fmla="*/ 65368 h 68"/>
              <a:gd name="T92" fmla="*/ 71096 w 79"/>
              <a:gd name="T93" fmla="*/ 37353 h 68"/>
              <a:gd name="T94" fmla="*/ 67599 w 79"/>
              <a:gd name="T95" fmla="*/ 75873 h 68"/>
              <a:gd name="T96" fmla="*/ 85082 w 79"/>
              <a:gd name="T97" fmla="*/ 9338 h 68"/>
              <a:gd name="T98" fmla="*/ 83916 w 79"/>
              <a:gd name="T99" fmla="*/ 17509 h 68"/>
              <a:gd name="T100" fmla="*/ 79254 w 79"/>
              <a:gd name="T101" fmla="*/ 43189 h 68"/>
              <a:gd name="T102" fmla="*/ 76923 w 79"/>
              <a:gd name="T103" fmla="*/ 63033 h 68"/>
              <a:gd name="T104" fmla="*/ 81585 w 79"/>
              <a:gd name="T105" fmla="*/ 37353 h 68"/>
              <a:gd name="T106" fmla="*/ 86247 w 79"/>
              <a:gd name="T107" fmla="*/ 14007 h 68"/>
              <a:gd name="T108" fmla="*/ 86247 w 79"/>
              <a:gd name="T109" fmla="*/ 26847 h 68"/>
              <a:gd name="T110" fmla="*/ 83916 w 79"/>
              <a:gd name="T111" fmla="*/ 46691 h 68"/>
              <a:gd name="T112" fmla="*/ 85082 w 79"/>
              <a:gd name="T113" fmla="*/ 42022 h 68"/>
              <a:gd name="T114" fmla="*/ 87413 w 79"/>
              <a:gd name="T115" fmla="*/ 31517 h 68"/>
              <a:gd name="T116" fmla="*/ 92075 w 79"/>
              <a:gd name="T117" fmla="*/ 15175 h 68"/>
              <a:gd name="T118" fmla="*/ 89744 w 79"/>
              <a:gd name="T119" fmla="*/ 37353 h 68"/>
              <a:gd name="T120" fmla="*/ 86247 w 79"/>
              <a:gd name="T121" fmla="*/ 70037 h 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9"/>
              <a:gd name="T184" fmla="*/ 0 h 68"/>
              <a:gd name="T185" fmla="*/ 79 w 79"/>
              <a:gd name="T186" fmla="*/ 68 h 6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9" h="68">
                <a:moveTo>
                  <a:pt x="0" y="27"/>
                </a:moveTo>
                <a:cubicBezTo>
                  <a:pt x="2" y="19"/>
                  <a:pt x="4" y="10"/>
                  <a:pt x="6" y="0"/>
                </a:cubicBezTo>
                <a:cubicBezTo>
                  <a:pt x="4" y="17"/>
                  <a:pt x="2" y="35"/>
                  <a:pt x="0" y="51"/>
                </a:cubicBezTo>
                <a:cubicBezTo>
                  <a:pt x="0" y="44"/>
                  <a:pt x="2" y="34"/>
                  <a:pt x="4" y="23"/>
                </a:cubicBezTo>
                <a:cubicBezTo>
                  <a:pt x="6" y="11"/>
                  <a:pt x="8" y="4"/>
                  <a:pt x="10" y="0"/>
                </a:cubicBezTo>
                <a:cubicBezTo>
                  <a:pt x="9" y="4"/>
                  <a:pt x="8" y="9"/>
                  <a:pt x="7" y="15"/>
                </a:cubicBezTo>
                <a:cubicBezTo>
                  <a:pt x="6" y="19"/>
                  <a:pt x="5" y="25"/>
                  <a:pt x="4" y="32"/>
                </a:cubicBezTo>
                <a:cubicBezTo>
                  <a:pt x="4" y="32"/>
                  <a:pt x="4" y="33"/>
                  <a:pt x="4" y="34"/>
                </a:cubicBezTo>
                <a:cubicBezTo>
                  <a:pt x="4" y="35"/>
                  <a:pt x="4" y="36"/>
                  <a:pt x="4" y="36"/>
                </a:cubicBezTo>
                <a:cubicBezTo>
                  <a:pt x="4" y="38"/>
                  <a:pt x="3" y="39"/>
                  <a:pt x="3" y="40"/>
                </a:cubicBezTo>
                <a:cubicBezTo>
                  <a:pt x="3" y="43"/>
                  <a:pt x="3" y="46"/>
                  <a:pt x="2" y="49"/>
                </a:cubicBezTo>
                <a:cubicBezTo>
                  <a:pt x="1" y="55"/>
                  <a:pt x="0" y="60"/>
                  <a:pt x="0" y="64"/>
                </a:cubicBezTo>
                <a:cubicBezTo>
                  <a:pt x="1" y="60"/>
                  <a:pt x="2" y="55"/>
                  <a:pt x="4" y="48"/>
                </a:cubicBezTo>
                <a:cubicBezTo>
                  <a:pt x="4" y="46"/>
                  <a:pt x="5" y="43"/>
                  <a:pt x="6" y="39"/>
                </a:cubicBezTo>
                <a:cubicBezTo>
                  <a:pt x="6" y="39"/>
                  <a:pt x="6" y="37"/>
                  <a:pt x="6" y="34"/>
                </a:cubicBezTo>
                <a:cubicBezTo>
                  <a:pt x="7" y="32"/>
                  <a:pt x="7" y="31"/>
                  <a:pt x="7" y="30"/>
                </a:cubicBezTo>
                <a:cubicBezTo>
                  <a:pt x="9" y="22"/>
                  <a:pt x="10" y="17"/>
                  <a:pt x="11" y="12"/>
                </a:cubicBezTo>
                <a:cubicBezTo>
                  <a:pt x="13" y="7"/>
                  <a:pt x="14" y="2"/>
                  <a:pt x="16" y="0"/>
                </a:cubicBezTo>
                <a:cubicBezTo>
                  <a:pt x="15" y="3"/>
                  <a:pt x="14" y="7"/>
                  <a:pt x="13" y="13"/>
                </a:cubicBezTo>
                <a:cubicBezTo>
                  <a:pt x="12" y="17"/>
                  <a:pt x="11" y="23"/>
                  <a:pt x="10" y="30"/>
                </a:cubicBezTo>
                <a:cubicBezTo>
                  <a:pt x="10" y="31"/>
                  <a:pt x="10" y="33"/>
                  <a:pt x="10" y="35"/>
                </a:cubicBezTo>
                <a:cubicBezTo>
                  <a:pt x="9" y="37"/>
                  <a:pt x="9" y="38"/>
                  <a:pt x="9" y="39"/>
                </a:cubicBezTo>
                <a:cubicBezTo>
                  <a:pt x="9" y="43"/>
                  <a:pt x="8" y="46"/>
                  <a:pt x="8" y="48"/>
                </a:cubicBezTo>
                <a:cubicBezTo>
                  <a:pt x="7" y="54"/>
                  <a:pt x="6" y="59"/>
                  <a:pt x="5" y="63"/>
                </a:cubicBezTo>
                <a:cubicBezTo>
                  <a:pt x="6" y="60"/>
                  <a:pt x="7" y="56"/>
                  <a:pt x="9" y="50"/>
                </a:cubicBezTo>
                <a:cubicBezTo>
                  <a:pt x="10" y="46"/>
                  <a:pt x="11" y="43"/>
                  <a:pt x="11" y="42"/>
                </a:cubicBezTo>
                <a:cubicBezTo>
                  <a:pt x="12" y="39"/>
                  <a:pt x="13" y="36"/>
                  <a:pt x="14" y="34"/>
                </a:cubicBezTo>
                <a:cubicBezTo>
                  <a:pt x="15" y="28"/>
                  <a:pt x="17" y="22"/>
                  <a:pt x="18" y="17"/>
                </a:cubicBezTo>
                <a:cubicBezTo>
                  <a:pt x="19" y="11"/>
                  <a:pt x="20" y="5"/>
                  <a:pt x="21" y="0"/>
                </a:cubicBezTo>
                <a:cubicBezTo>
                  <a:pt x="19" y="12"/>
                  <a:pt x="18" y="23"/>
                  <a:pt x="16" y="34"/>
                </a:cubicBezTo>
                <a:cubicBezTo>
                  <a:pt x="15" y="46"/>
                  <a:pt x="13" y="57"/>
                  <a:pt x="11" y="65"/>
                </a:cubicBezTo>
                <a:cubicBezTo>
                  <a:pt x="13" y="60"/>
                  <a:pt x="14" y="55"/>
                  <a:pt x="15" y="49"/>
                </a:cubicBezTo>
                <a:cubicBezTo>
                  <a:pt x="17" y="45"/>
                  <a:pt x="18" y="39"/>
                  <a:pt x="19" y="33"/>
                </a:cubicBezTo>
                <a:cubicBezTo>
                  <a:pt x="20" y="31"/>
                  <a:pt x="20" y="28"/>
                  <a:pt x="21" y="25"/>
                </a:cubicBezTo>
                <a:cubicBezTo>
                  <a:pt x="21" y="24"/>
                  <a:pt x="22" y="22"/>
                  <a:pt x="22" y="20"/>
                </a:cubicBezTo>
                <a:cubicBezTo>
                  <a:pt x="23" y="18"/>
                  <a:pt x="23" y="17"/>
                  <a:pt x="23" y="16"/>
                </a:cubicBezTo>
                <a:cubicBezTo>
                  <a:pt x="25" y="9"/>
                  <a:pt x="26" y="4"/>
                  <a:pt x="27" y="0"/>
                </a:cubicBezTo>
                <a:cubicBezTo>
                  <a:pt x="26" y="3"/>
                  <a:pt x="25" y="7"/>
                  <a:pt x="24" y="12"/>
                </a:cubicBezTo>
                <a:cubicBezTo>
                  <a:pt x="24" y="16"/>
                  <a:pt x="23" y="22"/>
                  <a:pt x="22" y="30"/>
                </a:cubicBezTo>
                <a:cubicBezTo>
                  <a:pt x="22" y="30"/>
                  <a:pt x="22" y="32"/>
                  <a:pt x="22" y="34"/>
                </a:cubicBezTo>
                <a:cubicBezTo>
                  <a:pt x="21" y="36"/>
                  <a:pt x="21" y="38"/>
                  <a:pt x="21" y="39"/>
                </a:cubicBezTo>
                <a:cubicBezTo>
                  <a:pt x="21" y="42"/>
                  <a:pt x="21" y="45"/>
                  <a:pt x="20" y="48"/>
                </a:cubicBezTo>
                <a:cubicBezTo>
                  <a:pt x="20" y="54"/>
                  <a:pt x="19" y="59"/>
                  <a:pt x="18" y="63"/>
                </a:cubicBezTo>
                <a:cubicBezTo>
                  <a:pt x="19" y="58"/>
                  <a:pt x="21" y="52"/>
                  <a:pt x="22" y="47"/>
                </a:cubicBezTo>
                <a:cubicBezTo>
                  <a:pt x="23" y="43"/>
                  <a:pt x="25" y="38"/>
                  <a:pt x="27" y="32"/>
                </a:cubicBezTo>
                <a:cubicBezTo>
                  <a:pt x="29" y="25"/>
                  <a:pt x="30" y="20"/>
                  <a:pt x="31" y="17"/>
                </a:cubicBezTo>
                <a:cubicBezTo>
                  <a:pt x="33" y="11"/>
                  <a:pt x="34" y="6"/>
                  <a:pt x="35" y="0"/>
                </a:cubicBezTo>
                <a:cubicBezTo>
                  <a:pt x="35" y="4"/>
                  <a:pt x="34" y="9"/>
                  <a:pt x="33" y="16"/>
                </a:cubicBezTo>
                <a:cubicBezTo>
                  <a:pt x="33" y="17"/>
                  <a:pt x="33" y="19"/>
                  <a:pt x="33" y="21"/>
                </a:cubicBezTo>
                <a:cubicBezTo>
                  <a:pt x="33" y="23"/>
                  <a:pt x="33" y="24"/>
                  <a:pt x="33" y="25"/>
                </a:cubicBezTo>
                <a:cubicBezTo>
                  <a:pt x="32" y="29"/>
                  <a:pt x="32" y="31"/>
                  <a:pt x="32" y="33"/>
                </a:cubicBezTo>
                <a:cubicBezTo>
                  <a:pt x="31" y="35"/>
                  <a:pt x="31" y="38"/>
                  <a:pt x="31" y="41"/>
                </a:cubicBezTo>
                <a:cubicBezTo>
                  <a:pt x="30" y="44"/>
                  <a:pt x="30" y="47"/>
                  <a:pt x="30" y="48"/>
                </a:cubicBezTo>
                <a:cubicBezTo>
                  <a:pt x="29" y="54"/>
                  <a:pt x="28" y="59"/>
                  <a:pt x="28" y="63"/>
                </a:cubicBezTo>
                <a:cubicBezTo>
                  <a:pt x="29" y="59"/>
                  <a:pt x="30" y="54"/>
                  <a:pt x="32" y="48"/>
                </a:cubicBezTo>
                <a:cubicBezTo>
                  <a:pt x="32" y="48"/>
                  <a:pt x="33" y="46"/>
                  <a:pt x="33" y="45"/>
                </a:cubicBezTo>
                <a:cubicBezTo>
                  <a:pt x="34" y="43"/>
                  <a:pt x="34" y="42"/>
                  <a:pt x="34" y="41"/>
                </a:cubicBezTo>
                <a:cubicBezTo>
                  <a:pt x="35" y="38"/>
                  <a:pt x="36" y="35"/>
                  <a:pt x="36" y="33"/>
                </a:cubicBezTo>
                <a:cubicBezTo>
                  <a:pt x="38" y="27"/>
                  <a:pt x="39" y="22"/>
                  <a:pt x="40" y="17"/>
                </a:cubicBezTo>
                <a:cubicBezTo>
                  <a:pt x="41" y="11"/>
                  <a:pt x="42" y="5"/>
                  <a:pt x="43" y="0"/>
                </a:cubicBezTo>
                <a:cubicBezTo>
                  <a:pt x="43" y="5"/>
                  <a:pt x="42" y="11"/>
                  <a:pt x="41" y="16"/>
                </a:cubicBezTo>
                <a:cubicBezTo>
                  <a:pt x="41" y="20"/>
                  <a:pt x="40" y="25"/>
                  <a:pt x="39" y="32"/>
                </a:cubicBezTo>
                <a:cubicBezTo>
                  <a:pt x="37" y="38"/>
                  <a:pt x="37" y="43"/>
                  <a:pt x="36" y="47"/>
                </a:cubicBezTo>
                <a:cubicBezTo>
                  <a:pt x="35" y="53"/>
                  <a:pt x="35" y="58"/>
                  <a:pt x="34" y="63"/>
                </a:cubicBezTo>
                <a:cubicBezTo>
                  <a:pt x="35" y="59"/>
                  <a:pt x="36" y="54"/>
                  <a:pt x="38" y="47"/>
                </a:cubicBezTo>
                <a:cubicBezTo>
                  <a:pt x="38" y="45"/>
                  <a:pt x="39" y="42"/>
                  <a:pt x="39" y="38"/>
                </a:cubicBezTo>
                <a:cubicBezTo>
                  <a:pt x="40" y="34"/>
                  <a:pt x="41" y="31"/>
                  <a:pt x="41" y="29"/>
                </a:cubicBezTo>
                <a:cubicBezTo>
                  <a:pt x="43" y="22"/>
                  <a:pt x="44" y="16"/>
                  <a:pt x="45" y="12"/>
                </a:cubicBezTo>
                <a:cubicBezTo>
                  <a:pt x="46" y="6"/>
                  <a:pt x="47" y="2"/>
                  <a:pt x="49" y="0"/>
                </a:cubicBezTo>
                <a:cubicBezTo>
                  <a:pt x="48" y="3"/>
                  <a:pt x="47" y="8"/>
                  <a:pt x="47" y="15"/>
                </a:cubicBezTo>
                <a:cubicBezTo>
                  <a:pt x="46" y="22"/>
                  <a:pt x="46" y="27"/>
                  <a:pt x="45" y="30"/>
                </a:cubicBezTo>
                <a:cubicBezTo>
                  <a:pt x="44" y="34"/>
                  <a:pt x="43" y="39"/>
                  <a:pt x="43" y="46"/>
                </a:cubicBezTo>
                <a:cubicBezTo>
                  <a:pt x="42" y="48"/>
                  <a:pt x="42" y="51"/>
                  <a:pt x="42" y="55"/>
                </a:cubicBezTo>
                <a:cubicBezTo>
                  <a:pt x="41" y="60"/>
                  <a:pt x="41" y="62"/>
                  <a:pt x="41" y="64"/>
                </a:cubicBezTo>
                <a:cubicBezTo>
                  <a:pt x="42" y="59"/>
                  <a:pt x="43" y="54"/>
                  <a:pt x="44" y="48"/>
                </a:cubicBezTo>
                <a:cubicBezTo>
                  <a:pt x="45" y="44"/>
                  <a:pt x="46" y="38"/>
                  <a:pt x="47" y="30"/>
                </a:cubicBezTo>
                <a:cubicBezTo>
                  <a:pt x="47" y="28"/>
                  <a:pt x="48" y="25"/>
                  <a:pt x="48" y="22"/>
                </a:cubicBezTo>
                <a:cubicBezTo>
                  <a:pt x="49" y="21"/>
                  <a:pt x="49" y="18"/>
                  <a:pt x="50" y="15"/>
                </a:cubicBezTo>
                <a:cubicBezTo>
                  <a:pt x="52" y="9"/>
                  <a:pt x="53" y="4"/>
                  <a:pt x="53" y="0"/>
                </a:cubicBezTo>
                <a:cubicBezTo>
                  <a:pt x="53" y="4"/>
                  <a:pt x="52" y="9"/>
                  <a:pt x="52" y="15"/>
                </a:cubicBezTo>
                <a:cubicBezTo>
                  <a:pt x="51" y="16"/>
                  <a:pt x="51" y="17"/>
                  <a:pt x="51" y="19"/>
                </a:cubicBezTo>
                <a:cubicBezTo>
                  <a:pt x="51" y="21"/>
                  <a:pt x="51" y="22"/>
                  <a:pt x="51" y="23"/>
                </a:cubicBezTo>
                <a:cubicBezTo>
                  <a:pt x="50" y="26"/>
                  <a:pt x="50" y="29"/>
                  <a:pt x="50" y="31"/>
                </a:cubicBezTo>
                <a:cubicBezTo>
                  <a:pt x="49" y="37"/>
                  <a:pt x="48" y="42"/>
                  <a:pt x="48" y="47"/>
                </a:cubicBezTo>
                <a:cubicBezTo>
                  <a:pt x="47" y="53"/>
                  <a:pt x="47" y="58"/>
                  <a:pt x="47" y="64"/>
                </a:cubicBezTo>
                <a:cubicBezTo>
                  <a:pt x="49" y="62"/>
                  <a:pt x="51" y="55"/>
                  <a:pt x="54" y="42"/>
                </a:cubicBezTo>
                <a:cubicBezTo>
                  <a:pt x="54" y="41"/>
                  <a:pt x="54" y="38"/>
                  <a:pt x="55" y="35"/>
                </a:cubicBezTo>
                <a:cubicBezTo>
                  <a:pt x="55" y="31"/>
                  <a:pt x="56" y="28"/>
                  <a:pt x="56" y="27"/>
                </a:cubicBezTo>
                <a:cubicBezTo>
                  <a:pt x="57" y="21"/>
                  <a:pt x="58" y="16"/>
                  <a:pt x="59" y="13"/>
                </a:cubicBezTo>
                <a:cubicBezTo>
                  <a:pt x="58" y="19"/>
                  <a:pt x="57" y="26"/>
                  <a:pt x="56" y="34"/>
                </a:cubicBezTo>
                <a:cubicBezTo>
                  <a:pt x="56" y="36"/>
                  <a:pt x="56" y="40"/>
                  <a:pt x="55" y="45"/>
                </a:cubicBezTo>
                <a:cubicBezTo>
                  <a:pt x="55" y="50"/>
                  <a:pt x="54" y="53"/>
                  <a:pt x="54" y="56"/>
                </a:cubicBezTo>
                <a:cubicBezTo>
                  <a:pt x="54" y="54"/>
                  <a:pt x="56" y="50"/>
                  <a:pt x="57" y="45"/>
                </a:cubicBezTo>
                <a:cubicBezTo>
                  <a:pt x="59" y="39"/>
                  <a:pt x="60" y="35"/>
                  <a:pt x="61" y="32"/>
                </a:cubicBezTo>
                <a:cubicBezTo>
                  <a:pt x="63" y="22"/>
                  <a:pt x="65" y="14"/>
                  <a:pt x="67" y="6"/>
                </a:cubicBezTo>
                <a:cubicBezTo>
                  <a:pt x="66" y="28"/>
                  <a:pt x="63" y="48"/>
                  <a:pt x="58" y="65"/>
                </a:cubicBezTo>
                <a:cubicBezTo>
                  <a:pt x="61" y="58"/>
                  <a:pt x="64" y="50"/>
                  <a:pt x="66" y="39"/>
                </a:cubicBezTo>
                <a:cubicBezTo>
                  <a:pt x="70" y="27"/>
                  <a:pt x="72" y="17"/>
                  <a:pt x="73" y="8"/>
                </a:cubicBezTo>
                <a:cubicBezTo>
                  <a:pt x="73" y="9"/>
                  <a:pt x="73" y="10"/>
                  <a:pt x="73" y="12"/>
                </a:cubicBezTo>
                <a:cubicBezTo>
                  <a:pt x="72" y="14"/>
                  <a:pt x="72" y="15"/>
                  <a:pt x="72" y="15"/>
                </a:cubicBezTo>
                <a:cubicBezTo>
                  <a:pt x="71" y="18"/>
                  <a:pt x="71" y="20"/>
                  <a:pt x="71" y="22"/>
                </a:cubicBezTo>
                <a:cubicBezTo>
                  <a:pt x="70" y="28"/>
                  <a:pt x="69" y="32"/>
                  <a:pt x="68" y="37"/>
                </a:cubicBezTo>
                <a:cubicBezTo>
                  <a:pt x="66" y="47"/>
                  <a:pt x="64" y="58"/>
                  <a:pt x="63" y="68"/>
                </a:cubicBezTo>
                <a:cubicBezTo>
                  <a:pt x="64" y="64"/>
                  <a:pt x="65" y="59"/>
                  <a:pt x="66" y="54"/>
                </a:cubicBezTo>
                <a:cubicBezTo>
                  <a:pt x="67" y="50"/>
                  <a:pt x="68" y="45"/>
                  <a:pt x="69" y="39"/>
                </a:cubicBezTo>
                <a:cubicBezTo>
                  <a:pt x="69" y="38"/>
                  <a:pt x="69" y="35"/>
                  <a:pt x="70" y="32"/>
                </a:cubicBezTo>
                <a:cubicBezTo>
                  <a:pt x="71" y="29"/>
                  <a:pt x="71" y="27"/>
                  <a:pt x="72" y="26"/>
                </a:cubicBezTo>
                <a:cubicBezTo>
                  <a:pt x="73" y="20"/>
                  <a:pt x="74" y="16"/>
                  <a:pt x="74" y="12"/>
                </a:cubicBezTo>
                <a:cubicBezTo>
                  <a:pt x="74" y="14"/>
                  <a:pt x="74" y="16"/>
                  <a:pt x="74" y="19"/>
                </a:cubicBezTo>
                <a:cubicBezTo>
                  <a:pt x="74" y="20"/>
                  <a:pt x="74" y="21"/>
                  <a:pt x="74" y="23"/>
                </a:cubicBezTo>
                <a:cubicBezTo>
                  <a:pt x="73" y="25"/>
                  <a:pt x="73" y="26"/>
                  <a:pt x="73" y="26"/>
                </a:cubicBezTo>
                <a:cubicBezTo>
                  <a:pt x="73" y="32"/>
                  <a:pt x="73" y="36"/>
                  <a:pt x="72" y="40"/>
                </a:cubicBezTo>
                <a:cubicBezTo>
                  <a:pt x="71" y="49"/>
                  <a:pt x="70" y="56"/>
                  <a:pt x="68" y="60"/>
                </a:cubicBezTo>
                <a:cubicBezTo>
                  <a:pt x="69" y="53"/>
                  <a:pt x="71" y="45"/>
                  <a:pt x="73" y="36"/>
                </a:cubicBezTo>
                <a:cubicBezTo>
                  <a:pt x="74" y="34"/>
                  <a:pt x="74" y="32"/>
                  <a:pt x="75" y="30"/>
                </a:cubicBezTo>
                <a:cubicBezTo>
                  <a:pt x="75" y="29"/>
                  <a:pt x="75" y="28"/>
                  <a:pt x="75" y="27"/>
                </a:cubicBezTo>
                <a:cubicBezTo>
                  <a:pt x="76" y="25"/>
                  <a:pt x="76" y="24"/>
                  <a:pt x="76" y="24"/>
                </a:cubicBezTo>
                <a:cubicBezTo>
                  <a:pt x="77" y="20"/>
                  <a:pt x="78" y="16"/>
                  <a:pt x="79" y="13"/>
                </a:cubicBezTo>
                <a:cubicBezTo>
                  <a:pt x="79" y="16"/>
                  <a:pt x="78" y="20"/>
                  <a:pt x="78" y="25"/>
                </a:cubicBezTo>
                <a:cubicBezTo>
                  <a:pt x="78" y="26"/>
                  <a:pt x="78" y="28"/>
                  <a:pt x="77" y="32"/>
                </a:cubicBezTo>
                <a:cubicBezTo>
                  <a:pt x="77" y="35"/>
                  <a:pt x="77" y="37"/>
                  <a:pt x="77" y="39"/>
                </a:cubicBezTo>
                <a:cubicBezTo>
                  <a:pt x="76" y="50"/>
                  <a:pt x="75" y="57"/>
                  <a:pt x="74" y="60"/>
                </a:cubicBez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09" name="Text Box 76"/>
          <p:cNvSpPr txBox="1">
            <a:spLocks noChangeArrowheads="1"/>
          </p:cNvSpPr>
          <p:nvPr/>
        </p:nvSpPr>
        <p:spPr bwMode="auto">
          <a:xfrm>
            <a:off x="6213475" y="3414713"/>
            <a:ext cx="5461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 altLang="ru-RU">
              <a:solidFill>
                <a:srgbClr val="DF0059"/>
              </a:solidFill>
            </a:endParaRPr>
          </a:p>
        </p:txBody>
      </p:sp>
      <p:sp>
        <p:nvSpPr>
          <p:cNvPr id="44110" name="Freeform 77"/>
          <p:cNvSpPr>
            <a:spLocks noChangeArrowheads="1"/>
          </p:cNvSpPr>
          <p:nvPr/>
        </p:nvSpPr>
        <p:spPr bwMode="auto">
          <a:xfrm>
            <a:off x="6234113" y="3648075"/>
            <a:ext cx="193675" cy="195263"/>
          </a:xfrm>
          <a:custGeom>
            <a:avLst/>
            <a:gdLst>
              <a:gd name="T0" fmla="*/ 1160 w 167"/>
              <a:gd name="T1" fmla="*/ 195263 h 168"/>
              <a:gd name="T2" fmla="*/ 0 w 167"/>
              <a:gd name="T3" fmla="*/ 191776 h 168"/>
              <a:gd name="T4" fmla="*/ 0 w 167"/>
              <a:gd name="T5" fmla="*/ 126688 h 168"/>
              <a:gd name="T6" fmla="*/ 0 w 167"/>
              <a:gd name="T7" fmla="*/ 63925 h 168"/>
              <a:gd name="T8" fmla="*/ 1160 w 167"/>
              <a:gd name="T9" fmla="*/ 2325 h 168"/>
              <a:gd name="T10" fmla="*/ 64945 w 167"/>
              <a:gd name="T11" fmla="*/ 2325 h 168"/>
              <a:gd name="T12" fmla="*/ 128730 w 167"/>
              <a:gd name="T13" fmla="*/ 2325 h 168"/>
              <a:gd name="T14" fmla="*/ 190196 w 167"/>
              <a:gd name="T15" fmla="*/ 0 h 168"/>
              <a:gd name="T16" fmla="*/ 191356 w 167"/>
              <a:gd name="T17" fmla="*/ 2325 h 168"/>
              <a:gd name="T18" fmla="*/ 193675 w 167"/>
              <a:gd name="T19" fmla="*/ 67412 h 168"/>
              <a:gd name="T20" fmla="*/ 193675 w 167"/>
              <a:gd name="T21" fmla="*/ 130175 h 168"/>
              <a:gd name="T22" fmla="*/ 190196 w 167"/>
              <a:gd name="T23" fmla="*/ 191776 h 168"/>
              <a:gd name="T24" fmla="*/ 190196 w 167"/>
              <a:gd name="T25" fmla="*/ 195263 h 168"/>
              <a:gd name="T26" fmla="*/ 126411 w 167"/>
              <a:gd name="T27" fmla="*/ 194101 h 168"/>
              <a:gd name="T28" fmla="*/ 63785 w 167"/>
              <a:gd name="T29" fmla="*/ 191776 h 168"/>
              <a:gd name="T30" fmla="*/ 1160 w 167"/>
              <a:gd name="T31" fmla="*/ 195263 h 168"/>
              <a:gd name="T32" fmla="*/ 1160 w 167"/>
              <a:gd name="T33" fmla="*/ 195263 h 168"/>
              <a:gd name="T34" fmla="*/ 1160 w 167"/>
              <a:gd name="T35" fmla="*/ 195263 h 16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7"/>
              <a:gd name="T55" fmla="*/ 0 h 168"/>
              <a:gd name="T56" fmla="*/ 167 w 167"/>
              <a:gd name="T57" fmla="*/ 168 h 16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7" h="168">
                <a:moveTo>
                  <a:pt x="1" y="168"/>
                </a:moveTo>
                <a:lnTo>
                  <a:pt x="0" y="165"/>
                </a:lnTo>
                <a:lnTo>
                  <a:pt x="0" y="109"/>
                </a:lnTo>
                <a:lnTo>
                  <a:pt x="0" y="55"/>
                </a:lnTo>
                <a:lnTo>
                  <a:pt x="1" y="2"/>
                </a:lnTo>
                <a:lnTo>
                  <a:pt x="56" y="2"/>
                </a:lnTo>
                <a:lnTo>
                  <a:pt x="111" y="2"/>
                </a:lnTo>
                <a:lnTo>
                  <a:pt x="164" y="0"/>
                </a:lnTo>
                <a:lnTo>
                  <a:pt x="165" y="2"/>
                </a:lnTo>
                <a:lnTo>
                  <a:pt x="167" y="58"/>
                </a:lnTo>
                <a:lnTo>
                  <a:pt x="167" y="112"/>
                </a:lnTo>
                <a:lnTo>
                  <a:pt x="164" y="165"/>
                </a:lnTo>
                <a:lnTo>
                  <a:pt x="164" y="168"/>
                </a:lnTo>
                <a:lnTo>
                  <a:pt x="109" y="167"/>
                </a:lnTo>
                <a:lnTo>
                  <a:pt x="55" y="165"/>
                </a:lnTo>
                <a:lnTo>
                  <a:pt x="1" y="16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11" name="Freeform 78"/>
          <p:cNvSpPr>
            <a:spLocks noChangeArrowheads="1"/>
          </p:cNvSpPr>
          <p:nvPr/>
        </p:nvSpPr>
        <p:spPr bwMode="auto">
          <a:xfrm>
            <a:off x="6229350" y="3652838"/>
            <a:ext cx="193675" cy="192087"/>
          </a:xfrm>
          <a:custGeom>
            <a:avLst/>
            <a:gdLst>
              <a:gd name="T0" fmla="*/ 192515 w 167"/>
              <a:gd name="T1" fmla="*/ 189759 h 165"/>
              <a:gd name="T2" fmla="*/ 193675 w 167"/>
              <a:gd name="T3" fmla="*/ 192087 h 165"/>
              <a:gd name="T4" fmla="*/ 128730 w 167"/>
              <a:gd name="T5" fmla="*/ 189759 h 165"/>
              <a:gd name="T6" fmla="*/ 63785 w 167"/>
              <a:gd name="T7" fmla="*/ 189759 h 165"/>
              <a:gd name="T8" fmla="*/ 1160 w 167"/>
              <a:gd name="T9" fmla="*/ 189759 h 165"/>
              <a:gd name="T10" fmla="*/ 2319 w 167"/>
              <a:gd name="T11" fmla="*/ 128058 h 165"/>
              <a:gd name="T12" fmla="*/ 2319 w 167"/>
              <a:gd name="T13" fmla="*/ 65193 h 165"/>
              <a:gd name="T14" fmla="*/ 0 w 167"/>
              <a:gd name="T15" fmla="*/ 3492 h 165"/>
              <a:gd name="T16" fmla="*/ 1160 w 167"/>
              <a:gd name="T17" fmla="*/ 2328 h 165"/>
              <a:gd name="T18" fmla="*/ 67264 w 167"/>
              <a:gd name="T19" fmla="*/ 0 h 165"/>
              <a:gd name="T20" fmla="*/ 129890 w 167"/>
              <a:gd name="T21" fmla="*/ 0 h 165"/>
              <a:gd name="T22" fmla="*/ 192515 w 167"/>
              <a:gd name="T23" fmla="*/ 2328 h 165"/>
              <a:gd name="T24" fmla="*/ 192515 w 167"/>
              <a:gd name="T25" fmla="*/ 3492 h 165"/>
              <a:gd name="T26" fmla="*/ 193675 w 167"/>
              <a:gd name="T27" fmla="*/ 67521 h 165"/>
              <a:gd name="T28" fmla="*/ 193675 w 167"/>
              <a:gd name="T29" fmla="*/ 129222 h 165"/>
              <a:gd name="T30" fmla="*/ 192515 w 167"/>
              <a:gd name="T31" fmla="*/ 189759 h 165"/>
              <a:gd name="T32" fmla="*/ 192515 w 167"/>
              <a:gd name="T33" fmla="*/ 189759 h 165"/>
              <a:gd name="T34" fmla="*/ 192515 w 167"/>
              <a:gd name="T35" fmla="*/ 189759 h 16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7"/>
              <a:gd name="T55" fmla="*/ 0 h 165"/>
              <a:gd name="T56" fmla="*/ 167 w 167"/>
              <a:gd name="T57" fmla="*/ 165 h 16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7" h="165">
                <a:moveTo>
                  <a:pt x="166" y="163"/>
                </a:moveTo>
                <a:lnTo>
                  <a:pt x="167" y="165"/>
                </a:lnTo>
                <a:lnTo>
                  <a:pt x="111" y="163"/>
                </a:lnTo>
                <a:lnTo>
                  <a:pt x="55" y="163"/>
                </a:lnTo>
                <a:lnTo>
                  <a:pt x="1" y="163"/>
                </a:lnTo>
                <a:lnTo>
                  <a:pt x="2" y="110"/>
                </a:lnTo>
                <a:lnTo>
                  <a:pt x="2" y="56"/>
                </a:lnTo>
                <a:lnTo>
                  <a:pt x="0" y="3"/>
                </a:lnTo>
                <a:lnTo>
                  <a:pt x="1" y="2"/>
                </a:lnTo>
                <a:lnTo>
                  <a:pt x="58" y="0"/>
                </a:lnTo>
                <a:lnTo>
                  <a:pt x="112" y="0"/>
                </a:lnTo>
                <a:lnTo>
                  <a:pt x="166" y="2"/>
                </a:lnTo>
                <a:lnTo>
                  <a:pt x="166" y="3"/>
                </a:lnTo>
                <a:lnTo>
                  <a:pt x="167" y="58"/>
                </a:lnTo>
                <a:lnTo>
                  <a:pt x="167" y="111"/>
                </a:lnTo>
                <a:lnTo>
                  <a:pt x="166" y="16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12" name="Freeform 79"/>
          <p:cNvSpPr>
            <a:spLocks/>
          </p:cNvSpPr>
          <p:nvPr/>
        </p:nvSpPr>
        <p:spPr bwMode="auto">
          <a:xfrm>
            <a:off x="6234113" y="3648075"/>
            <a:ext cx="193675" cy="195263"/>
          </a:xfrm>
          <a:custGeom>
            <a:avLst/>
            <a:gdLst>
              <a:gd name="T0" fmla="*/ 1160 w 167"/>
              <a:gd name="T1" fmla="*/ 195263 h 168"/>
              <a:gd name="T2" fmla="*/ 0 w 167"/>
              <a:gd name="T3" fmla="*/ 191776 h 168"/>
              <a:gd name="T4" fmla="*/ 0 w 167"/>
              <a:gd name="T5" fmla="*/ 126688 h 168"/>
              <a:gd name="T6" fmla="*/ 0 w 167"/>
              <a:gd name="T7" fmla="*/ 63925 h 168"/>
              <a:gd name="T8" fmla="*/ 1160 w 167"/>
              <a:gd name="T9" fmla="*/ 2325 h 168"/>
              <a:gd name="T10" fmla="*/ 64945 w 167"/>
              <a:gd name="T11" fmla="*/ 2325 h 168"/>
              <a:gd name="T12" fmla="*/ 128730 w 167"/>
              <a:gd name="T13" fmla="*/ 2325 h 168"/>
              <a:gd name="T14" fmla="*/ 190196 w 167"/>
              <a:gd name="T15" fmla="*/ 0 h 168"/>
              <a:gd name="T16" fmla="*/ 191356 w 167"/>
              <a:gd name="T17" fmla="*/ 2325 h 168"/>
              <a:gd name="T18" fmla="*/ 193675 w 167"/>
              <a:gd name="T19" fmla="*/ 67412 h 168"/>
              <a:gd name="T20" fmla="*/ 193675 w 167"/>
              <a:gd name="T21" fmla="*/ 130175 h 168"/>
              <a:gd name="T22" fmla="*/ 190196 w 167"/>
              <a:gd name="T23" fmla="*/ 191776 h 168"/>
              <a:gd name="T24" fmla="*/ 190196 w 167"/>
              <a:gd name="T25" fmla="*/ 195263 h 168"/>
              <a:gd name="T26" fmla="*/ 126411 w 167"/>
              <a:gd name="T27" fmla="*/ 194101 h 168"/>
              <a:gd name="T28" fmla="*/ 63785 w 167"/>
              <a:gd name="T29" fmla="*/ 191776 h 168"/>
              <a:gd name="T30" fmla="*/ 1160 w 167"/>
              <a:gd name="T31" fmla="*/ 195263 h 168"/>
              <a:gd name="T32" fmla="*/ 1160 w 167"/>
              <a:gd name="T33" fmla="*/ 195263 h 168"/>
              <a:gd name="T34" fmla="*/ 1160 w 167"/>
              <a:gd name="T35" fmla="*/ 195263 h 16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7"/>
              <a:gd name="T55" fmla="*/ 0 h 168"/>
              <a:gd name="T56" fmla="*/ 167 w 167"/>
              <a:gd name="T57" fmla="*/ 168 h 16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7" h="168">
                <a:moveTo>
                  <a:pt x="1" y="168"/>
                </a:moveTo>
                <a:lnTo>
                  <a:pt x="0" y="165"/>
                </a:lnTo>
                <a:lnTo>
                  <a:pt x="0" y="109"/>
                </a:lnTo>
                <a:lnTo>
                  <a:pt x="0" y="55"/>
                </a:lnTo>
                <a:lnTo>
                  <a:pt x="1" y="2"/>
                </a:lnTo>
                <a:lnTo>
                  <a:pt x="56" y="2"/>
                </a:lnTo>
                <a:lnTo>
                  <a:pt x="111" y="2"/>
                </a:lnTo>
                <a:lnTo>
                  <a:pt x="164" y="0"/>
                </a:lnTo>
                <a:lnTo>
                  <a:pt x="165" y="2"/>
                </a:lnTo>
                <a:lnTo>
                  <a:pt x="167" y="58"/>
                </a:lnTo>
                <a:lnTo>
                  <a:pt x="167" y="112"/>
                </a:lnTo>
                <a:lnTo>
                  <a:pt x="164" y="165"/>
                </a:lnTo>
                <a:lnTo>
                  <a:pt x="164" y="168"/>
                </a:lnTo>
                <a:lnTo>
                  <a:pt x="109" y="167"/>
                </a:lnTo>
                <a:lnTo>
                  <a:pt x="55" y="165"/>
                </a:lnTo>
                <a:lnTo>
                  <a:pt x="1" y="168"/>
                </a:lnTo>
                <a:close/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13" name="Freeform 80"/>
          <p:cNvSpPr>
            <a:spLocks/>
          </p:cNvSpPr>
          <p:nvPr/>
        </p:nvSpPr>
        <p:spPr bwMode="auto">
          <a:xfrm>
            <a:off x="6229350" y="3651250"/>
            <a:ext cx="193675" cy="193675"/>
          </a:xfrm>
          <a:custGeom>
            <a:avLst/>
            <a:gdLst>
              <a:gd name="T0" fmla="*/ 192515 w 167"/>
              <a:gd name="T1" fmla="*/ 191356 h 167"/>
              <a:gd name="T2" fmla="*/ 193675 w 167"/>
              <a:gd name="T3" fmla="*/ 193675 h 167"/>
              <a:gd name="T4" fmla="*/ 128730 w 167"/>
              <a:gd name="T5" fmla="*/ 191356 h 167"/>
              <a:gd name="T6" fmla="*/ 63785 w 167"/>
              <a:gd name="T7" fmla="*/ 191356 h 167"/>
              <a:gd name="T8" fmla="*/ 1160 w 167"/>
              <a:gd name="T9" fmla="*/ 191356 h 167"/>
              <a:gd name="T10" fmla="*/ 2319 w 167"/>
              <a:gd name="T11" fmla="*/ 129890 h 167"/>
              <a:gd name="T12" fmla="*/ 2319 w 167"/>
              <a:gd name="T13" fmla="*/ 67264 h 167"/>
              <a:gd name="T14" fmla="*/ 0 w 167"/>
              <a:gd name="T15" fmla="*/ 0 h 167"/>
              <a:gd name="T16" fmla="*/ 1160 w 167"/>
              <a:gd name="T17" fmla="*/ 4639 h 167"/>
              <a:gd name="T18" fmla="*/ 67264 w 167"/>
              <a:gd name="T19" fmla="*/ 2319 h 167"/>
              <a:gd name="T20" fmla="*/ 129890 w 167"/>
              <a:gd name="T21" fmla="*/ 1160 h 167"/>
              <a:gd name="T22" fmla="*/ 192515 w 167"/>
              <a:gd name="T23" fmla="*/ 4639 h 167"/>
              <a:gd name="T24" fmla="*/ 192515 w 167"/>
              <a:gd name="T25" fmla="*/ 5799 h 167"/>
              <a:gd name="T26" fmla="*/ 193675 w 167"/>
              <a:gd name="T27" fmla="*/ 69584 h 167"/>
              <a:gd name="T28" fmla="*/ 193675 w 167"/>
              <a:gd name="T29" fmla="*/ 131050 h 167"/>
              <a:gd name="T30" fmla="*/ 192515 w 167"/>
              <a:gd name="T31" fmla="*/ 191356 h 167"/>
              <a:gd name="T32" fmla="*/ 192515 w 167"/>
              <a:gd name="T33" fmla="*/ 191356 h 167"/>
              <a:gd name="T34" fmla="*/ 192515 w 167"/>
              <a:gd name="T35" fmla="*/ 191356 h 16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7"/>
              <a:gd name="T55" fmla="*/ 0 h 167"/>
              <a:gd name="T56" fmla="*/ 167 w 167"/>
              <a:gd name="T57" fmla="*/ 167 h 16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7" h="167">
                <a:moveTo>
                  <a:pt x="166" y="165"/>
                </a:moveTo>
                <a:lnTo>
                  <a:pt x="167" y="167"/>
                </a:lnTo>
                <a:lnTo>
                  <a:pt x="111" y="165"/>
                </a:lnTo>
                <a:lnTo>
                  <a:pt x="55" y="165"/>
                </a:lnTo>
                <a:lnTo>
                  <a:pt x="1" y="165"/>
                </a:lnTo>
                <a:lnTo>
                  <a:pt x="2" y="112"/>
                </a:lnTo>
                <a:lnTo>
                  <a:pt x="2" y="58"/>
                </a:lnTo>
                <a:lnTo>
                  <a:pt x="0" y="0"/>
                </a:lnTo>
                <a:lnTo>
                  <a:pt x="1" y="4"/>
                </a:lnTo>
                <a:lnTo>
                  <a:pt x="58" y="2"/>
                </a:lnTo>
                <a:lnTo>
                  <a:pt x="112" y="1"/>
                </a:lnTo>
                <a:lnTo>
                  <a:pt x="166" y="4"/>
                </a:lnTo>
                <a:lnTo>
                  <a:pt x="166" y="5"/>
                </a:lnTo>
                <a:lnTo>
                  <a:pt x="167" y="60"/>
                </a:lnTo>
                <a:lnTo>
                  <a:pt x="167" y="113"/>
                </a:lnTo>
                <a:lnTo>
                  <a:pt x="166" y="165"/>
                </a:lnTo>
                <a:close/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14" name="Freeform 81"/>
          <p:cNvSpPr>
            <a:spLocks/>
          </p:cNvSpPr>
          <p:nvPr/>
        </p:nvSpPr>
        <p:spPr bwMode="auto">
          <a:xfrm>
            <a:off x="6237288" y="3652838"/>
            <a:ext cx="182562" cy="182562"/>
          </a:xfrm>
          <a:custGeom>
            <a:avLst/>
            <a:gdLst>
              <a:gd name="T0" fmla="*/ 182562 w 158"/>
              <a:gd name="T1" fmla="*/ 0 h 157"/>
              <a:gd name="T2" fmla="*/ 149054 w 158"/>
              <a:gd name="T3" fmla="*/ 38373 h 157"/>
              <a:gd name="T4" fmla="*/ 109768 w 158"/>
              <a:gd name="T5" fmla="*/ 77909 h 157"/>
              <a:gd name="T6" fmla="*/ 71638 w 158"/>
              <a:gd name="T7" fmla="*/ 109305 h 157"/>
              <a:gd name="T8" fmla="*/ 38130 w 158"/>
              <a:gd name="T9" fmla="*/ 148840 h 157"/>
              <a:gd name="T10" fmla="*/ 0 w 158"/>
              <a:gd name="T11" fmla="*/ 182562 h 1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"/>
              <a:gd name="T19" fmla="*/ 0 h 157"/>
              <a:gd name="T20" fmla="*/ 158 w 158"/>
              <a:gd name="T21" fmla="*/ 157 h 1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" h="157">
                <a:moveTo>
                  <a:pt x="158" y="0"/>
                </a:moveTo>
                <a:lnTo>
                  <a:pt x="129" y="33"/>
                </a:lnTo>
                <a:lnTo>
                  <a:pt x="95" y="67"/>
                </a:lnTo>
                <a:lnTo>
                  <a:pt x="62" y="94"/>
                </a:lnTo>
                <a:lnTo>
                  <a:pt x="33" y="128"/>
                </a:lnTo>
                <a:lnTo>
                  <a:pt x="0" y="157"/>
                </a:ln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15" name="Freeform 82"/>
          <p:cNvSpPr>
            <a:spLocks/>
          </p:cNvSpPr>
          <p:nvPr/>
        </p:nvSpPr>
        <p:spPr bwMode="auto">
          <a:xfrm>
            <a:off x="6234113" y="3656013"/>
            <a:ext cx="188912" cy="176212"/>
          </a:xfrm>
          <a:custGeom>
            <a:avLst/>
            <a:gdLst>
              <a:gd name="T0" fmla="*/ 188912 w 164"/>
              <a:gd name="T1" fmla="*/ 176212 h 151"/>
              <a:gd name="T2" fmla="*/ 148595 w 164"/>
              <a:gd name="T3" fmla="*/ 144704 h 151"/>
              <a:gd name="T4" fmla="*/ 107127 w 164"/>
              <a:gd name="T5" fmla="*/ 106194 h 151"/>
              <a:gd name="T6" fmla="*/ 74874 w 164"/>
              <a:gd name="T7" fmla="*/ 68851 h 151"/>
              <a:gd name="T8" fmla="*/ 34557 w 164"/>
              <a:gd name="T9" fmla="*/ 37343 h 151"/>
              <a:gd name="T10" fmla="*/ 0 w 164"/>
              <a:gd name="T11" fmla="*/ 0 h 1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51"/>
              <a:gd name="T20" fmla="*/ 164 w 164"/>
              <a:gd name="T21" fmla="*/ 151 h 1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51">
                <a:moveTo>
                  <a:pt x="164" y="151"/>
                </a:moveTo>
                <a:lnTo>
                  <a:pt x="129" y="124"/>
                </a:lnTo>
                <a:lnTo>
                  <a:pt x="93" y="91"/>
                </a:lnTo>
                <a:lnTo>
                  <a:pt x="65" y="59"/>
                </a:lnTo>
                <a:lnTo>
                  <a:pt x="30" y="32"/>
                </a:lnTo>
                <a:lnTo>
                  <a:pt x="0" y="0"/>
                </a:ln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16" name="Freeform 83"/>
          <p:cNvSpPr>
            <a:spLocks/>
          </p:cNvSpPr>
          <p:nvPr/>
        </p:nvSpPr>
        <p:spPr bwMode="auto">
          <a:xfrm>
            <a:off x="6234113" y="3662363"/>
            <a:ext cx="188912" cy="176212"/>
          </a:xfrm>
          <a:custGeom>
            <a:avLst/>
            <a:gdLst>
              <a:gd name="T0" fmla="*/ 0 w 164"/>
              <a:gd name="T1" fmla="*/ 0 h 151"/>
              <a:gd name="T2" fmla="*/ 40317 w 164"/>
              <a:gd name="T3" fmla="*/ 31508 h 151"/>
              <a:gd name="T4" fmla="*/ 80633 w 164"/>
              <a:gd name="T5" fmla="*/ 70018 h 151"/>
              <a:gd name="T6" fmla="*/ 112886 w 164"/>
              <a:gd name="T7" fmla="*/ 107361 h 151"/>
              <a:gd name="T8" fmla="*/ 153203 w 164"/>
              <a:gd name="T9" fmla="*/ 138869 h 151"/>
              <a:gd name="T10" fmla="*/ 188912 w 164"/>
              <a:gd name="T11" fmla="*/ 176212 h 1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51"/>
              <a:gd name="T20" fmla="*/ 164 w 164"/>
              <a:gd name="T21" fmla="*/ 151 h 1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51">
                <a:moveTo>
                  <a:pt x="0" y="0"/>
                </a:moveTo>
                <a:lnTo>
                  <a:pt x="35" y="27"/>
                </a:lnTo>
                <a:lnTo>
                  <a:pt x="70" y="60"/>
                </a:lnTo>
                <a:lnTo>
                  <a:pt x="98" y="92"/>
                </a:lnTo>
                <a:lnTo>
                  <a:pt x="133" y="119"/>
                </a:lnTo>
                <a:lnTo>
                  <a:pt x="164" y="151"/>
                </a:ln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17" name="Freeform 84"/>
          <p:cNvSpPr>
            <a:spLocks/>
          </p:cNvSpPr>
          <p:nvPr/>
        </p:nvSpPr>
        <p:spPr bwMode="auto">
          <a:xfrm>
            <a:off x="6242050" y="3652838"/>
            <a:ext cx="184150" cy="188912"/>
          </a:xfrm>
          <a:custGeom>
            <a:avLst/>
            <a:gdLst>
              <a:gd name="T0" fmla="*/ 0 w 158"/>
              <a:gd name="T1" fmla="*/ 188912 h 162"/>
              <a:gd name="T2" fmla="*/ 32634 w 158"/>
              <a:gd name="T3" fmla="*/ 149264 h 162"/>
              <a:gd name="T4" fmla="*/ 72261 w 158"/>
              <a:gd name="T5" fmla="*/ 109616 h 162"/>
              <a:gd name="T6" fmla="*/ 111889 w 158"/>
              <a:gd name="T7" fmla="*/ 78130 h 162"/>
              <a:gd name="T8" fmla="*/ 145688 w 158"/>
              <a:gd name="T9" fmla="*/ 39648 h 162"/>
              <a:gd name="T10" fmla="*/ 184150 w 158"/>
              <a:gd name="T11" fmla="*/ 0 h 1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"/>
              <a:gd name="T19" fmla="*/ 0 h 162"/>
              <a:gd name="T20" fmla="*/ 158 w 158"/>
              <a:gd name="T21" fmla="*/ 162 h 1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" h="162">
                <a:moveTo>
                  <a:pt x="0" y="162"/>
                </a:moveTo>
                <a:lnTo>
                  <a:pt x="28" y="128"/>
                </a:lnTo>
                <a:lnTo>
                  <a:pt x="62" y="94"/>
                </a:lnTo>
                <a:lnTo>
                  <a:pt x="96" y="67"/>
                </a:lnTo>
                <a:lnTo>
                  <a:pt x="125" y="34"/>
                </a:lnTo>
                <a:lnTo>
                  <a:pt x="158" y="0"/>
                </a:ln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18" name="Text Box 85"/>
          <p:cNvSpPr txBox="1">
            <a:spLocks noChangeArrowheads="1"/>
          </p:cNvSpPr>
          <p:nvPr/>
        </p:nvSpPr>
        <p:spPr bwMode="auto">
          <a:xfrm>
            <a:off x="6219825" y="3494088"/>
            <a:ext cx="173038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 altLang="ru-RU">
              <a:solidFill>
                <a:srgbClr val="DF0059"/>
              </a:solidFill>
            </a:endParaRPr>
          </a:p>
        </p:txBody>
      </p:sp>
      <p:sp>
        <p:nvSpPr>
          <p:cNvPr id="44119" name="Freeform 86"/>
          <p:cNvSpPr>
            <a:spLocks noChangeArrowheads="1"/>
          </p:cNvSpPr>
          <p:nvPr/>
        </p:nvSpPr>
        <p:spPr bwMode="auto">
          <a:xfrm>
            <a:off x="6581775" y="3775075"/>
            <a:ext cx="169863" cy="171450"/>
          </a:xfrm>
          <a:custGeom>
            <a:avLst/>
            <a:gdLst>
              <a:gd name="T0" fmla="*/ 1163 w 146"/>
              <a:gd name="T1" fmla="*/ 171450 h 147"/>
              <a:gd name="T2" fmla="*/ 0 w 146"/>
              <a:gd name="T3" fmla="*/ 169117 h 147"/>
              <a:gd name="T4" fmla="*/ 0 w 146"/>
              <a:gd name="T5" fmla="*/ 111967 h 147"/>
              <a:gd name="T6" fmla="*/ 0 w 146"/>
              <a:gd name="T7" fmla="*/ 55984 h 147"/>
              <a:gd name="T8" fmla="*/ 1163 w 146"/>
              <a:gd name="T9" fmla="*/ 1166 h 147"/>
              <a:gd name="T10" fmla="*/ 57008 w 146"/>
              <a:gd name="T11" fmla="*/ 2333 h 147"/>
              <a:gd name="T12" fmla="*/ 112854 w 146"/>
              <a:gd name="T13" fmla="*/ 2333 h 147"/>
              <a:gd name="T14" fmla="*/ 167535 w 146"/>
              <a:gd name="T15" fmla="*/ 0 h 147"/>
              <a:gd name="T16" fmla="*/ 167535 w 146"/>
              <a:gd name="T17" fmla="*/ 1166 h 147"/>
              <a:gd name="T18" fmla="*/ 169862 w 146"/>
              <a:gd name="T19" fmla="*/ 59483 h 147"/>
              <a:gd name="T20" fmla="*/ 169862 w 146"/>
              <a:gd name="T21" fmla="*/ 114300 h 147"/>
              <a:gd name="T22" fmla="*/ 167535 w 146"/>
              <a:gd name="T23" fmla="*/ 169117 h 147"/>
              <a:gd name="T24" fmla="*/ 167535 w 146"/>
              <a:gd name="T25" fmla="*/ 171450 h 147"/>
              <a:gd name="T26" fmla="*/ 111690 w 146"/>
              <a:gd name="T27" fmla="*/ 171450 h 147"/>
              <a:gd name="T28" fmla="*/ 55845 w 146"/>
              <a:gd name="T29" fmla="*/ 169117 h 147"/>
              <a:gd name="T30" fmla="*/ 1163 w 146"/>
              <a:gd name="T31" fmla="*/ 171450 h 147"/>
              <a:gd name="T32" fmla="*/ 1163 w 146"/>
              <a:gd name="T33" fmla="*/ 171450 h 147"/>
              <a:gd name="T34" fmla="*/ 1163 w 146"/>
              <a:gd name="T35" fmla="*/ 171450 h 14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6"/>
              <a:gd name="T55" fmla="*/ 0 h 147"/>
              <a:gd name="T56" fmla="*/ 146 w 146"/>
              <a:gd name="T57" fmla="*/ 147 h 14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6" h="147">
                <a:moveTo>
                  <a:pt x="1" y="147"/>
                </a:moveTo>
                <a:lnTo>
                  <a:pt x="0" y="145"/>
                </a:lnTo>
                <a:lnTo>
                  <a:pt x="0" y="96"/>
                </a:lnTo>
                <a:lnTo>
                  <a:pt x="0" y="48"/>
                </a:lnTo>
                <a:lnTo>
                  <a:pt x="1" y="1"/>
                </a:lnTo>
                <a:lnTo>
                  <a:pt x="49" y="2"/>
                </a:lnTo>
                <a:lnTo>
                  <a:pt x="97" y="2"/>
                </a:lnTo>
                <a:lnTo>
                  <a:pt x="144" y="0"/>
                </a:lnTo>
                <a:lnTo>
                  <a:pt x="144" y="1"/>
                </a:lnTo>
                <a:lnTo>
                  <a:pt x="146" y="51"/>
                </a:lnTo>
                <a:lnTo>
                  <a:pt x="146" y="98"/>
                </a:lnTo>
                <a:lnTo>
                  <a:pt x="144" y="145"/>
                </a:lnTo>
                <a:lnTo>
                  <a:pt x="144" y="147"/>
                </a:lnTo>
                <a:lnTo>
                  <a:pt x="96" y="147"/>
                </a:lnTo>
                <a:lnTo>
                  <a:pt x="48" y="145"/>
                </a:lnTo>
                <a:lnTo>
                  <a:pt x="1" y="14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20" name="Freeform 87"/>
          <p:cNvSpPr>
            <a:spLocks noChangeArrowheads="1"/>
          </p:cNvSpPr>
          <p:nvPr/>
        </p:nvSpPr>
        <p:spPr bwMode="auto">
          <a:xfrm>
            <a:off x="6577013" y="3779838"/>
            <a:ext cx="169862" cy="168275"/>
          </a:xfrm>
          <a:custGeom>
            <a:avLst/>
            <a:gdLst>
              <a:gd name="T0" fmla="*/ 168707 w 147"/>
              <a:gd name="T1" fmla="*/ 165954 h 145"/>
              <a:gd name="T2" fmla="*/ 168707 w 147"/>
              <a:gd name="T3" fmla="*/ 168275 h 145"/>
              <a:gd name="T4" fmla="*/ 112086 w 147"/>
              <a:gd name="T5" fmla="*/ 165954 h 145"/>
              <a:gd name="T6" fmla="*/ 55465 w 147"/>
              <a:gd name="T7" fmla="*/ 165954 h 145"/>
              <a:gd name="T8" fmla="*/ 1156 w 147"/>
              <a:gd name="T9" fmla="*/ 165954 h 145"/>
              <a:gd name="T10" fmla="*/ 1156 w 147"/>
              <a:gd name="T11" fmla="*/ 112570 h 145"/>
              <a:gd name="T12" fmla="*/ 2311 w 147"/>
              <a:gd name="T13" fmla="*/ 56865 h 145"/>
              <a:gd name="T14" fmla="*/ 0 w 147"/>
              <a:gd name="T15" fmla="*/ 2321 h 145"/>
              <a:gd name="T16" fmla="*/ 1156 w 147"/>
              <a:gd name="T17" fmla="*/ 1161 h 145"/>
              <a:gd name="T18" fmla="*/ 58932 w 147"/>
              <a:gd name="T19" fmla="*/ 0 h 145"/>
              <a:gd name="T20" fmla="*/ 114398 w 147"/>
              <a:gd name="T21" fmla="*/ 0 h 145"/>
              <a:gd name="T22" fmla="*/ 168707 w 147"/>
              <a:gd name="T23" fmla="*/ 1161 h 145"/>
              <a:gd name="T24" fmla="*/ 168707 w 147"/>
              <a:gd name="T25" fmla="*/ 2321 h 145"/>
              <a:gd name="T26" fmla="*/ 169863 w 147"/>
              <a:gd name="T27" fmla="*/ 59186 h 145"/>
              <a:gd name="T28" fmla="*/ 168707 w 147"/>
              <a:gd name="T29" fmla="*/ 112570 h 145"/>
              <a:gd name="T30" fmla="*/ 168707 w 147"/>
              <a:gd name="T31" fmla="*/ 165954 h 145"/>
              <a:gd name="T32" fmla="*/ 168707 w 147"/>
              <a:gd name="T33" fmla="*/ 165954 h 145"/>
              <a:gd name="T34" fmla="*/ 168707 w 147"/>
              <a:gd name="T35" fmla="*/ 165954 h 1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7"/>
              <a:gd name="T55" fmla="*/ 0 h 145"/>
              <a:gd name="T56" fmla="*/ 147 w 147"/>
              <a:gd name="T57" fmla="*/ 145 h 14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7" h="145">
                <a:moveTo>
                  <a:pt x="146" y="143"/>
                </a:moveTo>
                <a:lnTo>
                  <a:pt x="146" y="145"/>
                </a:lnTo>
                <a:lnTo>
                  <a:pt x="97" y="143"/>
                </a:lnTo>
                <a:lnTo>
                  <a:pt x="48" y="143"/>
                </a:lnTo>
                <a:lnTo>
                  <a:pt x="1" y="143"/>
                </a:lnTo>
                <a:lnTo>
                  <a:pt x="1" y="97"/>
                </a:lnTo>
                <a:lnTo>
                  <a:pt x="2" y="49"/>
                </a:lnTo>
                <a:lnTo>
                  <a:pt x="0" y="2"/>
                </a:lnTo>
                <a:lnTo>
                  <a:pt x="1" y="1"/>
                </a:lnTo>
                <a:lnTo>
                  <a:pt x="51" y="0"/>
                </a:lnTo>
                <a:lnTo>
                  <a:pt x="99" y="0"/>
                </a:lnTo>
                <a:lnTo>
                  <a:pt x="146" y="1"/>
                </a:lnTo>
                <a:lnTo>
                  <a:pt x="146" y="2"/>
                </a:lnTo>
                <a:lnTo>
                  <a:pt x="147" y="51"/>
                </a:lnTo>
                <a:lnTo>
                  <a:pt x="146" y="97"/>
                </a:lnTo>
                <a:lnTo>
                  <a:pt x="146" y="14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21" name="Freeform 88"/>
          <p:cNvSpPr>
            <a:spLocks/>
          </p:cNvSpPr>
          <p:nvPr/>
        </p:nvSpPr>
        <p:spPr bwMode="auto">
          <a:xfrm>
            <a:off x="6581775" y="3775075"/>
            <a:ext cx="169863" cy="171450"/>
          </a:xfrm>
          <a:custGeom>
            <a:avLst/>
            <a:gdLst>
              <a:gd name="T0" fmla="*/ 1163 w 146"/>
              <a:gd name="T1" fmla="*/ 171450 h 147"/>
              <a:gd name="T2" fmla="*/ 0 w 146"/>
              <a:gd name="T3" fmla="*/ 169117 h 147"/>
              <a:gd name="T4" fmla="*/ 0 w 146"/>
              <a:gd name="T5" fmla="*/ 111967 h 147"/>
              <a:gd name="T6" fmla="*/ 0 w 146"/>
              <a:gd name="T7" fmla="*/ 55984 h 147"/>
              <a:gd name="T8" fmla="*/ 1163 w 146"/>
              <a:gd name="T9" fmla="*/ 1166 h 147"/>
              <a:gd name="T10" fmla="*/ 57008 w 146"/>
              <a:gd name="T11" fmla="*/ 2333 h 147"/>
              <a:gd name="T12" fmla="*/ 112854 w 146"/>
              <a:gd name="T13" fmla="*/ 2333 h 147"/>
              <a:gd name="T14" fmla="*/ 167535 w 146"/>
              <a:gd name="T15" fmla="*/ 0 h 147"/>
              <a:gd name="T16" fmla="*/ 167535 w 146"/>
              <a:gd name="T17" fmla="*/ 1166 h 147"/>
              <a:gd name="T18" fmla="*/ 169862 w 146"/>
              <a:gd name="T19" fmla="*/ 59483 h 147"/>
              <a:gd name="T20" fmla="*/ 169862 w 146"/>
              <a:gd name="T21" fmla="*/ 114300 h 147"/>
              <a:gd name="T22" fmla="*/ 167535 w 146"/>
              <a:gd name="T23" fmla="*/ 169117 h 147"/>
              <a:gd name="T24" fmla="*/ 167535 w 146"/>
              <a:gd name="T25" fmla="*/ 171450 h 147"/>
              <a:gd name="T26" fmla="*/ 111690 w 146"/>
              <a:gd name="T27" fmla="*/ 171450 h 147"/>
              <a:gd name="T28" fmla="*/ 55845 w 146"/>
              <a:gd name="T29" fmla="*/ 169117 h 147"/>
              <a:gd name="T30" fmla="*/ 1163 w 146"/>
              <a:gd name="T31" fmla="*/ 171450 h 147"/>
              <a:gd name="T32" fmla="*/ 1163 w 146"/>
              <a:gd name="T33" fmla="*/ 171450 h 147"/>
              <a:gd name="T34" fmla="*/ 1163 w 146"/>
              <a:gd name="T35" fmla="*/ 171450 h 14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6"/>
              <a:gd name="T55" fmla="*/ 0 h 147"/>
              <a:gd name="T56" fmla="*/ 146 w 146"/>
              <a:gd name="T57" fmla="*/ 147 h 14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6" h="147">
                <a:moveTo>
                  <a:pt x="1" y="147"/>
                </a:moveTo>
                <a:lnTo>
                  <a:pt x="0" y="145"/>
                </a:lnTo>
                <a:lnTo>
                  <a:pt x="0" y="96"/>
                </a:lnTo>
                <a:lnTo>
                  <a:pt x="0" y="48"/>
                </a:lnTo>
                <a:lnTo>
                  <a:pt x="1" y="1"/>
                </a:lnTo>
                <a:lnTo>
                  <a:pt x="49" y="2"/>
                </a:lnTo>
                <a:lnTo>
                  <a:pt x="97" y="2"/>
                </a:lnTo>
                <a:lnTo>
                  <a:pt x="144" y="0"/>
                </a:lnTo>
                <a:lnTo>
                  <a:pt x="144" y="1"/>
                </a:lnTo>
                <a:lnTo>
                  <a:pt x="146" y="51"/>
                </a:lnTo>
                <a:lnTo>
                  <a:pt x="146" y="98"/>
                </a:lnTo>
                <a:lnTo>
                  <a:pt x="144" y="145"/>
                </a:lnTo>
                <a:lnTo>
                  <a:pt x="144" y="147"/>
                </a:lnTo>
                <a:lnTo>
                  <a:pt x="96" y="147"/>
                </a:lnTo>
                <a:lnTo>
                  <a:pt x="48" y="145"/>
                </a:lnTo>
                <a:lnTo>
                  <a:pt x="1" y="147"/>
                </a:lnTo>
                <a:close/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22" name="Freeform 89"/>
          <p:cNvSpPr>
            <a:spLocks/>
          </p:cNvSpPr>
          <p:nvPr/>
        </p:nvSpPr>
        <p:spPr bwMode="auto">
          <a:xfrm>
            <a:off x="6577013" y="3778250"/>
            <a:ext cx="169862" cy="169863"/>
          </a:xfrm>
          <a:custGeom>
            <a:avLst/>
            <a:gdLst>
              <a:gd name="T0" fmla="*/ 168707 w 147"/>
              <a:gd name="T1" fmla="*/ 167551 h 147"/>
              <a:gd name="T2" fmla="*/ 168707 w 147"/>
              <a:gd name="T3" fmla="*/ 169862 h 147"/>
              <a:gd name="T4" fmla="*/ 112086 w 147"/>
              <a:gd name="T5" fmla="*/ 167551 h 147"/>
              <a:gd name="T6" fmla="*/ 55465 w 147"/>
              <a:gd name="T7" fmla="*/ 166395 h 147"/>
              <a:gd name="T8" fmla="*/ 1156 w 147"/>
              <a:gd name="T9" fmla="*/ 167551 h 147"/>
              <a:gd name="T10" fmla="*/ 1156 w 147"/>
              <a:gd name="T11" fmla="*/ 114397 h 147"/>
              <a:gd name="T12" fmla="*/ 2311 w 147"/>
              <a:gd name="T13" fmla="*/ 58932 h 147"/>
              <a:gd name="T14" fmla="*/ 0 w 147"/>
              <a:gd name="T15" fmla="*/ 0 h 147"/>
              <a:gd name="T16" fmla="*/ 1156 w 147"/>
              <a:gd name="T17" fmla="*/ 3467 h 147"/>
              <a:gd name="T18" fmla="*/ 58932 w 147"/>
              <a:gd name="T19" fmla="*/ 1156 h 147"/>
              <a:gd name="T20" fmla="*/ 114398 w 147"/>
              <a:gd name="T21" fmla="*/ 1156 h 147"/>
              <a:gd name="T22" fmla="*/ 168707 w 147"/>
              <a:gd name="T23" fmla="*/ 3467 h 147"/>
              <a:gd name="T24" fmla="*/ 168707 w 147"/>
              <a:gd name="T25" fmla="*/ 4622 h 147"/>
              <a:gd name="T26" fmla="*/ 169863 w 147"/>
              <a:gd name="T27" fmla="*/ 60087 h 147"/>
              <a:gd name="T28" fmla="*/ 168707 w 147"/>
              <a:gd name="T29" fmla="*/ 114397 h 147"/>
              <a:gd name="T30" fmla="*/ 168707 w 147"/>
              <a:gd name="T31" fmla="*/ 167551 h 147"/>
              <a:gd name="T32" fmla="*/ 168707 w 147"/>
              <a:gd name="T33" fmla="*/ 167551 h 147"/>
              <a:gd name="T34" fmla="*/ 168707 w 147"/>
              <a:gd name="T35" fmla="*/ 167551 h 14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7"/>
              <a:gd name="T55" fmla="*/ 0 h 147"/>
              <a:gd name="T56" fmla="*/ 147 w 147"/>
              <a:gd name="T57" fmla="*/ 147 h 14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7" h="147">
                <a:moveTo>
                  <a:pt x="146" y="145"/>
                </a:moveTo>
                <a:lnTo>
                  <a:pt x="146" y="147"/>
                </a:lnTo>
                <a:lnTo>
                  <a:pt x="97" y="145"/>
                </a:lnTo>
                <a:lnTo>
                  <a:pt x="48" y="144"/>
                </a:lnTo>
                <a:lnTo>
                  <a:pt x="1" y="145"/>
                </a:lnTo>
                <a:lnTo>
                  <a:pt x="1" y="99"/>
                </a:lnTo>
                <a:lnTo>
                  <a:pt x="2" y="51"/>
                </a:lnTo>
                <a:lnTo>
                  <a:pt x="0" y="0"/>
                </a:lnTo>
                <a:lnTo>
                  <a:pt x="1" y="3"/>
                </a:lnTo>
                <a:lnTo>
                  <a:pt x="51" y="1"/>
                </a:lnTo>
                <a:lnTo>
                  <a:pt x="99" y="1"/>
                </a:lnTo>
                <a:lnTo>
                  <a:pt x="146" y="3"/>
                </a:lnTo>
                <a:lnTo>
                  <a:pt x="146" y="4"/>
                </a:lnTo>
                <a:lnTo>
                  <a:pt x="147" y="52"/>
                </a:lnTo>
                <a:lnTo>
                  <a:pt x="146" y="99"/>
                </a:lnTo>
                <a:lnTo>
                  <a:pt x="146" y="145"/>
                </a:lnTo>
                <a:close/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23" name="Freeform 90"/>
          <p:cNvSpPr>
            <a:spLocks/>
          </p:cNvSpPr>
          <p:nvPr/>
        </p:nvSpPr>
        <p:spPr bwMode="auto">
          <a:xfrm>
            <a:off x="6583363" y="3779838"/>
            <a:ext cx="160337" cy="158750"/>
          </a:xfrm>
          <a:custGeom>
            <a:avLst/>
            <a:gdLst>
              <a:gd name="T0" fmla="*/ 160338 w 139"/>
              <a:gd name="T1" fmla="*/ 0 h 138"/>
              <a:gd name="T2" fmla="*/ 130347 w 139"/>
              <a:gd name="T3" fmla="*/ 33361 h 138"/>
              <a:gd name="T4" fmla="*/ 96895 w 139"/>
              <a:gd name="T5" fmla="*/ 67871 h 138"/>
              <a:gd name="T6" fmla="*/ 62290 w 139"/>
              <a:gd name="T7" fmla="*/ 95480 h 138"/>
              <a:gd name="T8" fmla="*/ 33452 w 139"/>
              <a:gd name="T9" fmla="*/ 128841 h 138"/>
              <a:gd name="T10" fmla="*/ 0 w 139"/>
              <a:gd name="T11" fmla="*/ 158750 h 1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9"/>
              <a:gd name="T19" fmla="*/ 0 h 138"/>
              <a:gd name="T20" fmla="*/ 139 w 139"/>
              <a:gd name="T21" fmla="*/ 138 h 1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9" h="138">
                <a:moveTo>
                  <a:pt x="139" y="0"/>
                </a:moveTo>
                <a:lnTo>
                  <a:pt x="113" y="29"/>
                </a:lnTo>
                <a:lnTo>
                  <a:pt x="84" y="59"/>
                </a:lnTo>
                <a:lnTo>
                  <a:pt x="54" y="83"/>
                </a:lnTo>
                <a:lnTo>
                  <a:pt x="29" y="112"/>
                </a:lnTo>
                <a:lnTo>
                  <a:pt x="0" y="138"/>
                </a:ln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24" name="Freeform 91"/>
          <p:cNvSpPr>
            <a:spLocks/>
          </p:cNvSpPr>
          <p:nvPr/>
        </p:nvSpPr>
        <p:spPr bwMode="auto">
          <a:xfrm>
            <a:off x="6580188" y="3783013"/>
            <a:ext cx="166687" cy="153987"/>
          </a:xfrm>
          <a:custGeom>
            <a:avLst/>
            <a:gdLst>
              <a:gd name="T0" fmla="*/ 166688 w 144"/>
              <a:gd name="T1" fmla="*/ 153988 h 133"/>
              <a:gd name="T2" fmla="*/ 130804 w 144"/>
              <a:gd name="T3" fmla="*/ 126201 h 133"/>
              <a:gd name="T4" fmla="*/ 94920 w 144"/>
              <a:gd name="T5" fmla="*/ 92624 h 133"/>
              <a:gd name="T6" fmla="*/ 65981 w 144"/>
              <a:gd name="T7" fmla="*/ 60206 h 133"/>
              <a:gd name="T8" fmla="*/ 30096 w 144"/>
              <a:gd name="T9" fmla="*/ 32419 h 133"/>
              <a:gd name="T10" fmla="*/ 0 w 144"/>
              <a:gd name="T11" fmla="*/ 0 h 1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33"/>
              <a:gd name="T20" fmla="*/ 144 w 144"/>
              <a:gd name="T21" fmla="*/ 133 h 1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33">
                <a:moveTo>
                  <a:pt x="144" y="133"/>
                </a:moveTo>
                <a:lnTo>
                  <a:pt x="113" y="109"/>
                </a:lnTo>
                <a:lnTo>
                  <a:pt x="82" y="80"/>
                </a:lnTo>
                <a:lnTo>
                  <a:pt x="57" y="52"/>
                </a:lnTo>
                <a:lnTo>
                  <a:pt x="26" y="28"/>
                </a:lnTo>
                <a:lnTo>
                  <a:pt x="0" y="0"/>
                </a:ln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25" name="Freeform 92"/>
          <p:cNvSpPr>
            <a:spLocks/>
          </p:cNvSpPr>
          <p:nvPr/>
        </p:nvSpPr>
        <p:spPr bwMode="auto">
          <a:xfrm>
            <a:off x="6580188" y="3787775"/>
            <a:ext cx="166687" cy="153988"/>
          </a:xfrm>
          <a:custGeom>
            <a:avLst/>
            <a:gdLst>
              <a:gd name="T0" fmla="*/ 0 w 144"/>
              <a:gd name="T1" fmla="*/ 0 h 133"/>
              <a:gd name="T2" fmla="*/ 34727 w 144"/>
              <a:gd name="T3" fmla="*/ 27787 h 133"/>
              <a:gd name="T4" fmla="*/ 70611 w 144"/>
              <a:gd name="T5" fmla="*/ 60205 h 133"/>
              <a:gd name="T6" fmla="*/ 99550 w 144"/>
              <a:gd name="T7" fmla="*/ 92624 h 133"/>
              <a:gd name="T8" fmla="*/ 135434 w 144"/>
              <a:gd name="T9" fmla="*/ 120411 h 133"/>
              <a:gd name="T10" fmla="*/ 166688 w 144"/>
              <a:gd name="T11" fmla="*/ 153987 h 1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33"/>
              <a:gd name="T20" fmla="*/ 144 w 144"/>
              <a:gd name="T21" fmla="*/ 133 h 1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33">
                <a:moveTo>
                  <a:pt x="0" y="0"/>
                </a:moveTo>
                <a:lnTo>
                  <a:pt x="30" y="24"/>
                </a:lnTo>
                <a:lnTo>
                  <a:pt x="61" y="52"/>
                </a:lnTo>
                <a:lnTo>
                  <a:pt x="86" y="80"/>
                </a:lnTo>
                <a:lnTo>
                  <a:pt x="117" y="104"/>
                </a:lnTo>
                <a:lnTo>
                  <a:pt x="144" y="133"/>
                </a:ln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26" name="Freeform 93"/>
          <p:cNvSpPr>
            <a:spLocks/>
          </p:cNvSpPr>
          <p:nvPr/>
        </p:nvSpPr>
        <p:spPr bwMode="auto">
          <a:xfrm>
            <a:off x="6588125" y="3779838"/>
            <a:ext cx="161925" cy="165100"/>
          </a:xfrm>
          <a:custGeom>
            <a:avLst/>
            <a:gdLst>
              <a:gd name="T0" fmla="*/ 0 w 139"/>
              <a:gd name="T1" fmla="*/ 165100 h 142"/>
              <a:gd name="T2" fmla="*/ 29123 w 139"/>
              <a:gd name="T3" fmla="*/ 131382 h 142"/>
              <a:gd name="T4" fmla="*/ 64071 w 139"/>
              <a:gd name="T5" fmla="*/ 96502 h 142"/>
              <a:gd name="T6" fmla="*/ 97854 w 139"/>
              <a:gd name="T7" fmla="*/ 68598 h 142"/>
              <a:gd name="T8" fmla="*/ 126977 w 139"/>
              <a:gd name="T9" fmla="*/ 34880 h 142"/>
              <a:gd name="T10" fmla="*/ 161925 w 139"/>
              <a:gd name="T11" fmla="*/ 0 h 1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9"/>
              <a:gd name="T19" fmla="*/ 0 h 142"/>
              <a:gd name="T20" fmla="*/ 139 w 139"/>
              <a:gd name="T21" fmla="*/ 142 h 1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9" h="142">
                <a:moveTo>
                  <a:pt x="0" y="142"/>
                </a:moveTo>
                <a:lnTo>
                  <a:pt x="25" y="113"/>
                </a:lnTo>
                <a:lnTo>
                  <a:pt x="55" y="83"/>
                </a:lnTo>
                <a:lnTo>
                  <a:pt x="84" y="59"/>
                </a:lnTo>
                <a:lnTo>
                  <a:pt x="109" y="30"/>
                </a:lnTo>
                <a:lnTo>
                  <a:pt x="139" y="0"/>
                </a:lnTo>
              </a:path>
            </a:pathLst>
          </a:custGeom>
          <a:noFill/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27" name="Text Box 94"/>
          <p:cNvSpPr txBox="1">
            <a:spLocks noChangeArrowheads="1"/>
          </p:cNvSpPr>
          <p:nvPr/>
        </p:nvSpPr>
        <p:spPr bwMode="auto">
          <a:xfrm>
            <a:off x="6588125" y="3784600"/>
            <a:ext cx="1524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 altLang="ru-RU">
              <a:solidFill>
                <a:srgbClr val="DF0059"/>
              </a:solidFill>
            </a:endParaRPr>
          </a:p>
        </p:txBody>
      </p:sp>
      <p:sp>
        <p:nvSpPr>
          <p:cNvPr id="44128" name="Freeform 95"/>
          <p:cNvSpPr>
            <a:spLocks/>
          </p:cNvSpPr>
          <p:nvPr/>
        </p:nvSpPr>
        <p:spPr bwMode="auto">
          <a:xfrm>
            <a:off x="6654800" y="3529013"/>
            <a:ext cx="185738" cy="290512"/>
          </a:xfrm>
          <a:custGeom>
            <a:avLst/>
            <a:gdLst>
              <a:gd name="T0" fmla="*/ 0 w 159"/>
              <a:gd name="T1" fmla="*/ 0 h 251"/>
              <a:gd name="T2" fmla="*/ 185737 w 159"/>
              <a:gd name="T3" fmla="*/ 144678 h 251"/>
              <a:gd name="T4" fmla="*/ 108639 w 159"/>
              <a:gd name="T5" fmla="*/ 159724 h 251"/>
              <a:gd name="T6" fmla="*/ 170551 w 159"/>
              <a:gd name="T7" fmla="*/ 275467 h 251"/>
              <a:gd name="T8" fmla="*/ 139011 w 159"/>
              <a:gd name="T9" fmla="*/ 290513 h 251"/>
              <a:gd name="T10" fmla="*/ 77098 w 159"/>
              <a:gd name="T11" fmla="*/ 173613 h 251"/>
              <a:gd name="T12" fmla="*/ 0 w 159"/>
              <a:gd name="T13" fmla="*/ 217595 h 251"/>
              <a:gd name="T14" fmla="*/ 0 w 159"/>
              <a:gd name="T15" fmla="*/ 0 h 251"/>
              <a:gd name="T16" fmla="*/ 0 w 159"/>
              <a:gd name="T17" fmla="*/ 0 h 2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9"/>
              <a:gd name="T28" fmla="*/ 0 h 251"/>
              <a:gd name="T29" fmla="*/ 159 w 159"/>
              <a:gd name="T30" fmla="*/ 251 h 25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9" h="251">
                <a:moveTo>
                  <a:pt x="0" y="0"/>
                </a:moveTo>
                <a:lnTo>
                  <a:pt x="159" y="125"/>
                </a:lnTo>
                <a:lnTo>
                  <a:pt x="93" y="138"/>
                </a:lnTo>
                <a:lnTo>
                  <a:pt x="146" y="238"/>
                </a:lnTo>
                <a:lnTo>
                  <a:pt x="119" y="251"/>
                </a:lnTo>
                <a:lnTo>
                  <a:pt x="66" y="150"/>
                </a:lnTo>
                <a:lnTo>
                  <a:pt x="0" y="188"/>
                </a:lnTo>
                <a:lnTo>
                  <a:pt x="0" y="0"/>
                </a:lnTo>
                <a:close/>
              </a:path>
            </a:pathLst>
          </a:custGeom>
          <a:solidFill>
            <a:srgbClr val="666666"/>
          </a:solidFill>
          <a:ln w="9242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29" name="Freeform 96"/>
          <p:cNvSpPr>
            <a:spLocks noChangeArrowheads="1"/>
          </p:cNvSpPr>
          <p:nvPr/>
        </p:nvSpPr>
        <p:spPr bwMode="auto">
          <a:xfrm>
            <a:off x="3867150" y="3657600"/>
            <a:ext cx="1752600" cy="312738"/>
          </a:xfrm>
          <a:custGeom>
            <a:avLst/>
            <a:gdLst>
              <a:gd name="T0" fmla="*/ 1752600 w 1516"/>
              <a:gd name="T1" fmla="*/ 312737 h 270"/>
              <a:gd name="T2" fmla="*/ 0 w 1516"/>
              <a:gd name="T3" fmla="*/ 312737 h 270"/>
              <a:gd name="T4" fmla="*/ 0 w 1516"/>
              <a:gd name="T5" fmla="*/ 0 h 270"/>
              <a:gd name="T6" fmla="*/ 1752600 w 1516"/>
              <a:gd name="T7" fmla="*/ 0 h 270"/>
              <a:gd name="T8" fmla="*/ 1752600 w 1516"/>
              <a:gd name="T9" fmla="*/ 312737 h 270"/>
              <a:gd name="T10" fmla="*/ 1752600 w 1516"/>
              <a:gd name="T11" fmla="*/ 312737 h 2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6"/>
              <a:gd name="T19" fmla="*/ 0 h 270"/>
              <a:gd name="T20" fmla="*/ 1516 w 1516"/>
              <a:gd name="T21" fmla="*/ 270 h 27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6" h="270">
                <a:moveTo>
                  <a:pt x="1516" y="270"/>
                </a:moveTo>
                <a:lnTo>
                  <a:pt x="0" y="270"/>
                </a:lnTo>
                <a:lnTo>
                  <a:pt x="0" y="0"/>
                </a:lnTo>
                <a:lnTo>
                  <a:pt x="1516" y="0"/>
                </a:lnTo>
                <a:lnTo>
                  <a:pt x="1516" y="27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30" name="Text Box 97"/>
          <p:cNvSpPr txBox="1">
            <a:spLocks noChangeArrowheads="1"/>
          </p:cNvSpPr>
          <p:nvPr/>
        </p:nvSpPr>
        <p:spPr bwMode="auto">
          <a:xfrm>
            <a:off x="3443288" y="3844925"/>
            <a:ext cx="173355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ru-RU" sz="1200" b="1">
                <a:solidFill>
                  <a:srgbClr val="FFFFFF"/>
                </a:solidFill>
              </a:rPr>
              <a:t>Системное ПО</a:t>
            </a:r>
          </a:p>
        </p:txBody>
      </p:sp>
      <p:sp>
        <p:nvSpPr>
          <p:cNvPr id="44131" name="Freeform 98"/>
          <p:cNvSpPr>
            <a:spLocks noChangeArrowheads="1"/>
          </p:cNvSpPr>
          <p:nvPr/>
        </p:nvSpPr>
        <p:spPr bwMode="auto">
          <a:xfrm>
            <a:off x="1998663" y="4125913"/>
            <a:ext cx="1735137" cy="1354137"/>
          </a:xfrm>
          <a:custGeom>
            <a:avLst/>
            <a:gdLst>
              <a:gd name="T0" fmla="*/ 1673733 w 1606"/>
              <a:gd name="T1" fmla="*/ 751845 h 1263"/>
              <a:gd name="T2" fmla="*/ 1715874 w 1606"/>
              <a:gd name="T3" fmla="*/ 588820 h 1263"/>
              <a:gd name="T4" fmla="*/ 1627271 w 1606"/>
              <a:gd name="T5" fmla="*/ 362516 h 1263"/>
              <a:gd name="T6" fmla="*/ 1412246 w 1606"/>
              <a:gd name="T7" fmla="*/ 268133 h 1263"/>
              <a:gd name="T8" fmla="*/ 1311757 w 1606"/>
              <a:gd name="T9" fmla="*/ 286366 h 1263"/>
              <a:gd name="T10" fmla="*/ 1058914 w 1606"/>
              <a:gd name="T11" fmla="*/ 123341 h 1263"/>
              <a:gd name="T12" fmla="*/ 943298 w 1606"/>
              <a:gd name="T13" fmla="*/ 149082 h 1263"/>
              <a:gd name="T14" fmla="*/ 686133 w 1606"/>
              <a:gd name="T15" fmla="*/ 0 h 1263"/>
              <a:gd name="T16" fmla="*/ 499202 w 1606"/>
              <a:gd name="T17" fmla="*/ 67570 h 1263"/>
              <a:gd name="T18" fmla="*/ 392231 w 1606"/>
              <a:gd name="T19" fmla="*/ 237030 h 1263"/>
              <a:gd name="T20" fmla="*/ 390070 w 1606"/>
              <a:gd name="T21" fmla="*/ 237030 h 1263"/>
              <a:gd name="T22" fmla="*/ 386828 w 1606"/>
              <a:gd name="T23" fmla="*/ 237030 h 1263"/>
              <a:gd name="T24" fmla="*/ 217186 w 1606"/>
              <a:gd name="T25" fmla="*/ 311034 h 1263"/>
              <a:gd name="T26" fmla="*/ 146951 w 1606"/>
              <a:gd name="T27" fmla="*/ 490147 h 1263"/>
              <a:gd name="T28" fmla="*/ 149112 w 1606"/>
              <a:gd name="T29" fmla="*/ 530903 h 1263"/>
              <a:gd name="T30" fmla="*/ 42140 w 1606"/>
              <a:gd name="T31" fmla="*/ 597400 h 1263"/>
              <a:gd name="T32" fmla="*/ 0 w 1606"/>
              <a:gd name="T33" fmla="*/ 722887 h 1263"/>
              <a:gd name="T34" fmla="*/ 129663 w 1606"/>
              <a:gd name="T35" fmla="*/ 910580 h 1263"/>
              <a:gd name="T36" fmla="*/ 127502 w 1606"/>
              <a:gd name="T37" fmla="*/ 945973 h 1263"/>
              <a:gd name="T38" fmla="*/ 191253 w 1606"/>
              <a:gd name="T39" fmla="*/ 1110071 h 1263"/>
              <a:gd name="T40" fmla="*/ 347929 w 1606"/>
              <a:gd name="T41" fmla="*/ 1178713 h 1263"/>
              <a:gd name="T42" fmla="*/ 416002 w 1606"/>
              <a:gd name="T43" fmla="*/ 1166915 h 1263"/>
              <a:gd name="T44" fmla="*/ 656959 w 1606"/>
              <a:gd name="T45" fmla="*/ 1292401 h 1263"/>
              <a:gd name="T46" fmla="*/ 855776 w 1606"/>
              <a:gd name="T47" fmla="*/ 1213034 h 1263"/>
              <a:gd name="T48" fmla="*/ 1107538 w 1606"/>
              <a:gd name="T49" fmla="*/ 1354608 h 1263"/>
              <a:gd name="T50" fmla="*/ 1384153 w 1606"/>
              <a:gd name="T51" fmla="*/ 1165842 h 1263"/>
              <a:gd name="T52" fmla="*/ 1485722 w 1606"/>
              <a:gd name="T53" fmla="*/ 1188366 h 1263"/>
              <a:gd name="T54" fmla="*/ 1661847 w 1606"/>
              <a:gd name="T55" fmla="*/ 1111143 h 1263"/>
              <a:gd name="T56" fmla="*/ 1735323 w 1606"/>
              <a:gd name="T57" fmla="*/ 924523 h 1263"/>
              <a:gd name="T58" fmla="*/ 1673733 w 1606"/>
              <a:gd name="T59" fmla="*/ 751845 h 126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06"/>
              <a:gd name="T91" fmla="*/ 0 h 1263"/>
              <a:gd name="T92" fmla="*/ 1606 w 1606"/>
              <a:gd name="T93" fmla="*/ 1263 h 1263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06" h="1263">
                <a:moveTo>
                  <a:pt x="1549" y="701"/>
                </a:moveTo>
                <a:cubicBezTo>
                  <a:pt x="1575" y="654"/>
                  <a:pt x="1588" y="604"/>
                  <a:pt x="1588" y="549"/>
                </a:cubicBezTo>
                <a:cubicBezTo>
                  <a:pt x="1588" y="467"/>
                  <a:pt x="1561" y="396"/>
                  <a:pt x="1506" y="338"/>
                </a:cubicBezTo>
                <a:cubicBezTo>
                  <a:pt x="1451" y="279"/>
                  <a:pt x="1384" y="250"/>
                  <a:pt x="1307" y="250"/>
                </a:cubicBezTo>
                <a:cubicBezTo>
                  <a:pt x="1275" y="250"/>
                  <a:pt x="1244" y="256"/>
                  <a:pt x="1214" y="267"/>
                </a:cubicBezTo>
                <a:cubicBezTo>
                  <a:pt x="1165" y="166"/>
                  <a:pt x="1087" y="115"/>
                  <a:pt x="980" y="115"/>
                </a:cubicBezTo>
                <a:cubicBezTo>
                  <a:pt x="943" y="115"/>
                  <a:pt x="907" y="123"/>
                  <a:pt x="873" y="139"/>
                </a:cubicBezTo>
                <a:cubicBezTo>
                  <a:pt x="818" y="46"/>
                  <a:pt x="738" y="0"/>
                  <a:pt x="635" y="0"/>
                </a:cubicBezTo>
                <a:cubicBezTo>
                  <a:pt x="570" y="0"/>
                  <a:pt x="513" y="21"/>
                  <a:pt x="462" y="63"/>
                </a:cubicBezTo>
                <a:cubicBezTo>
                  <a:pt x="412" y="104"/>
                  <a:pt x="379" y="157"/>
                  <a:pt x="363" y="221"/>
                </a:cubicBezTo>
                <a:cubicBezTo>
                  <a:pt x="363" y="221"/>
                  <a:pt x="362" y="221"/>
                  <a:pt x="361" y="221"/>
                </a:cubicBezTo>
                <a:cubicBezTo>
                  <a:pt x="360" y="221"/>
                  <a:pt x="359" y="221"/>
                  <a:pt x="358" y="221"/>
                </a:cubicBezTo>
                <a:cubicBezTo>
                  <a:pt x="297" y="221"/>
                  <a:pt x="244" y="244"/>
                  <a:pt x="201" y="290"/>
                </a:cubicBezTo>
                <a:cubicBezTo>
                  <a:pt x="157" y="337"/>
                  <a:pt x="136" y="392"/>
                  <a:pt x="136" y="457"/>
                </a:cubicBezTo>
                <a:cubicBezTo>
                  <a:pt x="136" y="470"/>
                  <a:pt x="137" y="482"/>
                  <a:pt x="138" y="495"/>
                </a:cubicBezTo>
                <a:cubicBezTo>
                  <a:pt x="99" y="503"/>
                  <a:pt x="65" y="524"/>
                  <a:pt x="39" y="557"/>
                </a:cubicBezTo>
                <a:cubicBezTo>
                  <a:pt x="13" y="591"/>
                  <a:pt x="0" y="630"/>
                  <a:pt x="0" y="674"/>
                </a:cubicBezTo>
                <a:cubicBezTo>
                  <a:pt x="0" y="764"/>
                  <a:pt x="40" y="822"/>
                  <a:pt x="120" y="849"/>
                </a:cubicBezTo>
                <a:cubicBezTo>
                  <a:pt x="118" y="860"/>
                  <a:pt x="118" y="871"/>
                  <a:pt x="118" y="882"/>
                </a:cubicBezTo>
                <a:cubicBezTo>
                  <a:pt x="118" y="942"/>
                  <a:pt x="137" y="993"/>
                  <a:pt x="177" y="1035"/>
                </a:cubicBezTo>
                <a:cubicBezTo>
                  <a:pt x="217" y="1078"/>
                  <a:pt x="265" y="1099"/>
                  <a:pt x="322" y="1099"/>
                </a:cubicBezTo>
                <a:cubicBezTo>
                  <a:pt x="343" y="1099"/>
                  <a:pt x="364" y="1095"/>
                  <a:pt x="385" y="1088"/>
                </a:cubicBezTo>
                <a:cubicBezTo>
                  <a:pt x="441" y="1166"/>
                  <a:pt x="515" y="1205"/>
                  <a:pt x="608" y="1205"/>
                </a:cubicBezTo>
                <a:cubicBezTo>
                  <a:pt x="678" y="1205"/>
                  <a:pt x="739" y="1180"/>
                  <a:pt x="792" y="1131"/>
                </a:cubicBezTo>
                <a:cubicBezTo>
                  <a:pt x="848" y="1219"/>
                  <a:pt x="926" y="1263"/>
                  <a:pt x="1025" y="1263"/>
                </a:cubicBezTo>
                <a:cubicBezTo>
                  <a:pt x="1146" y="1263"/>
                  <a:pt x="1231" y="1204"/>
                  <a:pt x="1281" y="1087"/>
                </a:cubicBezTo>
                <a:cubicBezTo>
                  <a:pt x="1311" y="1101"/>
                  <a:pt x="1342" y="1108"/>
                  <a:pt x="1375" y="1108"/>
                </a:cubicBezTo>
                <a:cubicBezTo>
                  <a:pt x="1439" y="1108"/>
                  <a:pt x="1493" y="1084"/>
                  <a:pt x="1538" y="1036"/>
                </a:cubicBezTo>
                <a:cubicBezTo>
                  <a:pt x="1584" y="988"/>
                  <a:pt x="1606" y="930"/>
                  <a:pt x="1606" y="862"/>
                </a:cubicBezTo>
                <a:cubicBezTo>
                  <a:pt x="1606" y="801"/>
                  <a:pt x="1587" y="747"/>
                  <a:pt x="1549" y="701"/>
                </a:cubicBezTo>
              </a:path>
            </a:pathLst>
          </a:custGeom>
          <a:solidFill>
            <a:srgbClr val="CA0F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32" name="Text Box 99"/>
          <p:cNvSpPr txBox="1">
            <a:spLocks noChangeArrowheads="1"/>
          </p:cNvSpPr>
          <p:nvPr/>
        </p:nvSpPr>
        <p:spPr bwMode="auto">
          <a:xfrm>
            <a:off x="2222500" y="4264025"/>
            <a:ext cx="11303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endParaRPr lang="en-US" altLang="ru-RU">
              <a:solidFill>
                <a:srgbClr val="DF0059"/>
              </a:solidFill>
            </a:endParaRPr>
          </a:p>
        </p:txBody>
      </p:sp>
      <p:sp>
        <p:nvSpPr>
          <p:cNvPr id="44133" name="Freeform 100"/>
          <p:cNvSpPr>
            <a:spLocks noChangeArrowheads="1"/>
          </p:cNvSpPr>
          <p:nvPr/>
        </p:nvSpPr>
        <p:spPr bwMode="auto">
          <a:xfrm>
            <a:off x="2247900" y="4527550"/>
            <a:ext cx="1752600" cy="312738"/>
          </a:xfrm>
          <a:custGeom>
            <a:avLst/>
            <a:gdLst>
              <a:gd name="T0" fmla="*/ 1752600 w 1516"/>
              <a:gd name="T1" fmla="*/ 312738 h 270"/>
              <a:gd name="T2" fmla="*/ 0 w 1516"/>
              <a:gd name="T3" fmla="*/ 312738 h 270"/>
              <a:gd name="T4" fmla="*/ 0 w 1516"/>
              <a:gd name="T5" fmla="*/ 0 h 270"/>
              <a:gd name="T6" fmla="*/ 1752600 w 1516"/>
              <a:gd name="T7" fmla="*/ 0 h 270"/>
              <a:gd name="T8" fmla="*/ 1752600 w 1516"/>
              <a:gd name="T9" fmla="*/ 312738 h 270"/>
              <a:gd name="T10" fmla="*/ 1752600 w 1516"/>
              <a:gd name="T11" fmla="*/ 312738 h 2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6"/>
              <a:gd name="T19" fmla="*/ 0 h 270"/>
              <a:gd name="T20" fmla="*/ 1516 w 1516"/>
              <a:gd name="T21" fmla="*/ 270 h 27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6" h="270">
                <a:moveTo>
                  <a:pt x="1516" y="270"/>
                </a:moveTo>
                <a:lnTo>
                  <a:pt x="0" y="270"/>
                </a:lnTo>
                <a:lnTo>
                  <a:pt x="0" y="0"/>
                </a:lnTo>
                <a:lnTo>
                  <a:pt x="1516" y="0"/>
                </a:lnTo>
                <a:lnTo>
                  <a:pt x="1516" y="27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34" name="Text Box 101"/>
          <p:cNvSpPr txBox="1">
            <a:spLocks noChangeArrowheads="1"/>
          </p:cNvSpPr>
          <p:nvPr/>
        </p:nvSpPr>
        <p:spPr bwMode="auto">
          <a:xfrm>
            <a:off x="1982788" y="4646613"/>
            <a:ext cx="17335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ru-RU" sz="1200" b="1">
                <a:solidFill>
                  <a:srgbClr val="FFFFFF"/>
                </a:solidFill>
              </a:rPr>
              <a:t>Аппаратное обеспечение</a:t>
            </a:r>
          </a:p>
        </p:txBody>
      </p:sp>
      <p:sp>
        <p:nvSpPr>
          <p:cNvPr id="44135" name="Freeform 102"/>
          <p:cNvSpPr>
            <a:spLocks noChangeArrowheads="1"/>
          </p:cNvSpPr>
          <p:nvPr/>
        </p:nvSpPr>
        <p:spPr bwMode="auto">
          <a:xfrm>
            <a:off x="522288" y="4949825"/>
            <a:ext cx="1730375" cy="1254125"/>
          </a:xfrm>
          <a:custGeom>
            <a:avLst/>
            <a:gdLst>
              <a:gd name="T0" fmla="*/ 1670176 w 1606"/>
              <a:gd name="T1" fmla="*/ 695617 h 1263"/>
              <a:gd name="T2" fmla="*/ 1712227 w 1606"/>
              <a:gd name="T3" fmla="*/ 544785 h 1263"/>
              <a:gd name="T4" fmla="*/ 1623812 w 1606"/>
              <a:gd name="T5" fmla="*/ 335405 h 1263"/>
              <a:gd name="T6" fmla="*/ 1409245 w 1606"/>
              <a:gd name="T7" fmla="*/ 248080 h 1263"/>
              <a:gd name="T8" fmla="*/ 1308970 w 1606"/>
              <a:gd name="T9" fmla="*/ 264950 h 1263"/>
              <a:gd name="T10" fmla="*/ 1056664 w 1606"/>
              <a:gd name="T11" fmla="*/ 114117 h 1263"/>
              <a:gd name="T12" fmla="*/ 941293 w 1606"/>
              <a:gd name="T13" fmla="*/ 137933 h 1263"/>
              <a:gd name="T14" fmla="*/ 684675 w 1606"/>
              <a:gd name="T15" fmla="*/ 0 h 1263"/>
              <a:gd name="T16" fmla="*/ 498142 w 1606"/>
              <a:gd name="T17" fmla="*/ 62516 h 1263"/>
              <a:gd name="T18" fmla="*/ 391397 w 1606"/>
              <a:gd name="T19" fmla="*/ 219303 h 1263"/>
              <a:gd name="T20" fmla="*/ 389241 w 1606"/>
              <a:gd name="T21" fmla="*/ 219303 h 1263"/>
              <a:gd name="T22" fmla="*/ 386006 w 1606"/>
              <a:gd name="T23" fmla="*/ 219303 h 1263"/>
              <a:gd name="T24" fmla="*/ 216724 w 1606"/>
              <a:gd name="T25" fmla="*/ 287773 h 1263"/>
              <a:gd name="T26" fmla="*/ 146639 w 1606"/>
              <a:gd name="T27" fmla="*/ 453491 h 1263"/>
              <a:gd name="T28" fmla="*/ 148796 w 1606"/>
              <a:gd name="T29" fmla="*/ 491199 h 1263"/>
              <a:gd name="T30" fmla="*/ 42051 w 1606"/>
              <a:gd name="T31" fmla="*/ 552723 h 1263"/>
              <a:gd name="T32" fmla="*/ 0 w 1606"/>
              <a:gd name="T33" fmla="*/ 668825 h 1263"/>
              <a:gd name="T34" fmla="*/ 129387 w 1606"/>
              <a:gd name="T35" fmla="*/ 842481 h 1263"/>
              <a:gd name="T36" fmla="*/ 127231 w 1606"/>
              <a:gd name="T37" fmla="*/ 875227 h 1263"/>
              <a:gd name="T38" fmla="*/ 190846 w 1606"/>
              <a:gd name="T39" fmla="*/ 1027053 h 1263"/>
              <a:gd name="T40" fmla="*/ 347190 w 1606"/>
              <a:gd name="T41" fmla="*/ 1090561 h 1263"/>
              <a:gd name="T42" fmla="*/ 415118 w 1606"/>
              <a:gd name="T43" fmla="*/ 1079646 h 1263"/>
              <a:gd name="T44" fmla="*/ 655563 w 1606"/>
              <a:gd name="T45" fmla="*/ 1195747 h 1263"/>
              <a:gd name="T46" fmla="*/ 853957 w 1606"/>
              <a:gd name="T47" fmla="*/ 1122316 h 1263"/>
              <a:gd name="T48" fmla="*/ 1105184 w 1606"/>
              <a:gd name="T49" fmla="*/ 1253302 h 1263"/>
              <a:gd name="T50" fmla="*/ 1381211 w 1606"/>
              <a:gd name="T51" fmla="*/ 1078653 h 1263"/>
              <a:gd name="T52" fmla="*/ 1482564 w 1606"/>
              <a:gd name="T53" fmla="*/ 1099492 h 1263"/>
              <a:gd name="T54" fmla="*/ 1658315 w 1606"/>
              <a:gd name="T55" fmla="*/ 1028045 h 1263"/>
              <a:gd name="T56" fmla="*/ 1731635 w 1606"/>
              <a:gd name="T57" fmla="*/ 855381 h 1263"/>
              <a:gd name="T58" fmla="*/ 1670176 w 1606"/>
              <a:gd name="T59" fmla="*/ 695617 h 126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06"/>
              <a:gd name="T91" fmla="*/ 0 h 1263"/>
              <a:gd name="T92" fmla="*/ 1606 w 1606"/>
              <a:gd name="T93" fmla="*/ 1263 h 1263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06" h="1263">
                <a:moveTo>
                  <a:pt x="1549" y="701"/>
                </a:moveTo>
                <a:cubicBezTo>
                  <a:pt x="1575" y="654"/>
                  <a:pt x="1588" y="604"/>
                  <a:pt x="1588" y="549"/>
                </a:cubicBezTo>
                <a:cubicBezTo>
                  <a:pt x="1588" y="467"/>
                  <a:pt x="1561" y="396"/>
                  <a:pt x="1506" y="338"/>
                </a:cubicBezTo>
                <a:cubicBezTo>
                  <a:pt x="1451" y="279"/>
                  <a:pt x="1384" y="250"/>
                  <a:pt x="1307" y="250"/>
                </a:cubicBezTo>
                <a:cubicBezTo>
                  <a:pt x="1275" y="250"/>
                  <a:pt x="1244" y="256"/>
                  <a:pt x="1214" y="267"/>
                </a:cubicBezTo>
                <a:cubicBezTo>
                  <a:pt x="1165" y="166"/>
                  <a:pt x="1087" y="115"/>
                  <a:pt x="980" y="115"/>
                </a:cubicBezTo>
                <a:cubicBezTo>
                  <a:pt x="943" y="115"/>
                  <a:pt x="907" y="123"/>
                  <a:pt x="873" y="139"/>
                </a:cubicBezTo>
                <a:cubicBezTo>
                  <a:pt x="818" y="46"/>
                  <a:pt x="738" y="0"/>
                  <a:pt x="635" y="0"/>
                </a:cubicBezTo>
                <a:cubicBezTo>
                  <a:pt x="570" y="0"/>
                  <a:pt x="513" y="21"/>
                  <a:pt x="462" y="63"/>
                </a:cubicBezTo>
                <a:cubicBezTo>
                  <a:pt x="412" y="104"/>
                  <a:pt x="379" y="157"/>
                  <a:pt x="363" y="221"/>
                </a:cubicBezTo>
                <a:cubicBezTo>
                  <a:pt x="363" y="221"/>
                  <a:pt x="362" y="221"/>
                  <a:pt x="361" y="221"/>
                </a:cubicBezTo>
                <a:cubicBezTo>
                  <a:pt x="360" y="221"/>
                  <a:pt x="359" y="221"/>
                  <a:pt x="358" y="221"/>
                </a:cubicBezTo>
                <a:cubicBezTo>
                  <a:pt x="297" y="221"/>
                  <a:pt x="244" y="244"/>
                  <a:pt x="201" y="290"/>
                </a:cubicBezTo>
                <a:cubicBezTo>
                  <a:pt x="157" y="337"/>
                  <a:pt x="136" y="392"/>
                  <a:pt x="136" y="457"/>
                </a:cubicBezTo>
                <a:cubicBezTo>
                  <a:pt x="136" y="470"/>
                  <a:pt x="137" y="482"/>
                  <a:pt x="138" y="495"/>
                </a:cubicBezTo>
                <a:cubicBezTo>
                  <a:pt x="99" y="503"/>
                  <a:pt x="65" y="524"/>
                  <a:pt x="39" y="557"/>
                </a:cubicBezTo>
                <a:cubicBezTo>
                  <a:pt x="13" y="591"/>
                  <a:pt x="0" y="630"/>
                  <a:pt x="0" y="674"/>
                </a:cubicBezTo>
                <a:cubicBezTo>
                  <a:pt x="0" y="764"/>
                  <a:pt x="40" y="822"/>
                  <a:pt x="120" y="849"/>
                </a:cubicBezTo>
                <a:cubicBezTo>
                  <a:pt x="118" y="860"/>
                  <a:pt x="118" y="871"/>
                  <a:pt x="118" y="882"/>
                </a:cubicBezTo>
                <a:cubicBezTo>
                  <a:pt x="118" y="942"/>
                  <a:pt x="137" y="993"/>
                  <a:pt x="177" y="1035"/>
                </a:cubicBezTo>
                <a:cubicBezTo>
                  <a:pt x="217" y="1078"/>
                  <a:pt x="265" y="1099"/>
                  <a:pt x="322" y="1099"/>
                </a:cubicBezTo>
                <a:cubicBezTo>
                  <a:pt x="343" y="1099"/>
                  <a:pt x="364" y="1095"/>
                  <a:pt x="385" y="1088"/>
                </a:cubicBezTo>
                <a:cubicBezTo>
                  <a:pt x="441" y="1166"/>
                  <a:pt x="515" y="1205"/>
                  <a:pt x="608" y="1205"/>
                </a:cubicBezTo>
                <a:cubicBezTo>
                  <a:pt x="678" y="1205"/>
                  <a:pt x="739" y="1180"/>
                  <a:pt x="792" y="1131"/>
                </a:cubicBezTo>
                <a:cubicBezTo>
                  <a:pt x="848" y="1219"/>
                  <a:pt x="926" y="1263"/>
                  <a:pt x="1025" y="1263"/>
                </a:cubicBezTo>
                <a:cubicBezTo>
                  <a:pt x="1146" y="1263"/>
                  <a:pt x="1231" y="1204"/>
                  <a:pt x="1281" y="1087"/>
                </a:cubicBezTo>
                <a:cubicBezTo>
                  <a:pt x="1311" y="1101"/>
                  <a:pt x="1342" y="1108"/>
                  <a:pt x="1375" y="1108"/>
                </a:cubicBezTo>
                <a:cubicBezTo>
                  <a:pt x="1439" y="1108"/>
                  <a:pt x="1493" y="1084"/>
                  <a:pt x="1538" y="1036"/>
                </a:cubicBezTo>
                <a:cubicBezTo>
                  <a:pt x="1584" y="988"/>
                  <a:pt x="1606" y="930"/>
                  <a:pt x="1606" y="862"/>
                </a:cubicBezTo>
                <a:cubicBezTo>
                  <a:pt x="1606" y="801"/>
                  <a:pt x="1587" y="747"/>
                  <a:pt x="1549" y="701"/>
                </a:cubicBezTo>
              </a:path>
            </a:pathLst>
          </a:custGeom>
          <a:solidFill>
            <a:srgbClr val="970B5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36" name="Freeform 104"/>
          <p:cNvSpPr>
            <a:spLocks noChangeArrowheads="1"/>
          </p:cNvSpPr>
          <p:nvPr/>
        </p:nvSpPr>
        <p:spPr bwMode="auto">
          <a:xfrm>
            <a:off x="1084263" y="5151438"/>
            <a:ext cx="1751012" cy="312737"/>
          </a:xfrm>
          <a:custGeom>
            <a:avLst/>
            <a:gdLst>
              <a:gd name="T0" fmla="*/ 1751013 w 1516"/>
              <a:gd name="T1" fmla="*/ 312738 h 270"/>
              <a:gd name="T2" fmla="*/ 0 w 1516"/>
              <a:gd name="T3" fmla="*/ 312738 h 270"/>
              <a:gd name="T4" fmla="*/ 0 w 1516"/>
              <a:gd name="T5" fmla="*/ 0 h 270"/>
              <a:gd name="T6" fmla="*/ 1751013 w 1516"/>
              <a:gd name="T7" fmla="*/ 0 h 270"/>
              <a:gd name="T8" fmla="*/ 1751013 w 1516"/>
              <a:gd name="T9" fmla="*/ 312738 h 270"/>
              <a:gd name="T10" fmla="*/ 1751013 w 1516"/>
              <a:gd name="T11" fmla="*/ 312738 h 2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6"/>
              <a:gd name="T19" fmla="*/ 0 h 270"/>
              <a:gd name="T20" fmla="*/ 1516 w 1516"/>
              <a:gd name="T21" fmla="*/ 270 h 27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6" h="270">
                <a:moveTo>
                  <a:pt x="1516" y="270"/>
                </a:moveTo>
                <a:lnTo>
                  <a:pt x="0" y="270"/>
                </a:lnTo>
                <a:lnTo>
                  <a:pt x="0" y="0"/>
                </a:lnTo>
                <a:lnTo>
                  <a:pt x="1516" y="0"/>
                </a:lnTo>
                <a:lnTo>
                  <a:pt x="1516" y="27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37" name="Text Box 105"/>
          <p:cNvSpPr txBox="1">
            <a:spLocks noChangeArrowheads="1"/>
          </p:cNvSpPr>
          <p:nvPr/>
        </p:nvSpPr>
        <p:spPr bwMode="auto">
          <a:xfrm>
            <a:off x="504825" y="5448300"/>
            <a:ext cx="173355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ru-RU" sz="1200" b="1">
                <a:solidFill>
                  <a:srgbClr val="FFFFFF"/>
                </a:solidFill>
              </a:rPr>
              <a:t>Коммуникации</a:t>
            </a:r>
          </a:p>
        </p:txBody>
      </p:sp>
      <p:sp>
        <p:nvSpPr>
          <p:cNvPr id="44138" name="Freeform 106"/>
          <p:cNvSpPr>
            <a:spLocks/>
          </p:cNvSpPr>
          <p:nvPr/>
        </p:nvSpPr>
        <p:spPr bwMode="auto">
          <a:xfrm>
            <a:off x="3378200" y="4838700"/>
            <a:ext cx="481013" cy="641350"/>
          </a:xfrm>
          <a:custGeom>
            <a:avLst/>
            <a:gdLst>
              <a:gd name="T0" fmla="*/ 481012 w 416"/>
              <a:gd name="T1" fmla="*/ 624016 h 555"/>
              <a:gd name="T2" fmla="*/ 460199 w 416"/>
              <a:gd name="T3" fmla="*/ 641350 h 555"/>
              <a:gd name="T4" fmla="*/ 19657 w 416"/>
              <a:gd name="T5" fmla="*/ 641350 h 555"/>
              <a:gd name="T6" fmla="*/ 0 w 416"/>
              <a:gd name="T7" fmla="*/ 624016 h 555"/>
              <a:gd name="T8" fmla="*/ 0 w 416"/>
              <a:gd name="T9" fmla="*/ 16178 h 555"/>
              <a:gd name="T10" fmla="*/ 19657 w 416"/>
              <a:gd name="T11" fmla="*/ 0 h 555"/>
              <a:gd name="T12" fmla="*/ 460199 w 416"/>
              <a:gd name="T13" fmla="*/ 0 h 555"/>
              <a:gd name="T14" fmla="*/ 479856 w 416"/>
              <a:gd name="T15" fmla="*/ 16178 h 555"/>
              <a:gd name="T16" fmla="*/ 479856 w 416"/>
              <a:gd name="T17" fmla="*/ 624016 h 555"/>
              <a:gd name="T18" fmla="*/ 481012 w 416"/>
              <a:gd name="T19" fmla="*/ 624016 h 555"/>
              <a:gd name="T20" fmla="*/ 481012 w 416"/>
              <a:gd name="T21" fmla="*/ 624016 h 5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6"/>
              <a:gd name="T34" fmla="*/ 0 h 555"/>
              <a:gd name="T35" fmla="*/ 416 w 416"/>
              <a:gd name="T36" fmla="*/ 555 h 55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6" h="555">
                <a:moveTo>
                  <a:pt x="416" y="540"/>
                </a:moveTo>
                <a:cubicBezTo>
                  <a:pt x="416" y="550"/>
                  <a:pt x="410" y="555"/>
                  <a:pt x="398" y="555"/>
                </a:cubicBezTo>
                <a:lnTo>
                  <a:pt x="17" y="555"/>
                </a:lnTo>
                <a:cubicBezTo>
                  <a:pt x="5" y="555"/>
                  <a:pt x="0" y="550"/>
                  <a:pt x="0" y="540"/>
                </a:cubicBezTo>
                <a:lnTo>
                  <a:pt x="0" y="14"/>
                </a:lnTo>
                <a:cubicBezTo>
                  <a:pt x="0" y="4"/>
                  <a:pt x="5" y="0"/>
                  <a:pt x="17" y="0"/>
                </a:cubicBezTo>
                <a:lnTo>
                  <a:pt x="398" y="0"/>
                </a:lnTo>
                <a:cubicBezTo>
                  <a:pt x="410" y="0"/>
                  <a:pt x="415" y="4"/>
                  <a:pt x="415" y="14"/>
                </a:cubicBezTo>
                <a:lnTo>
                  <a:pt x="415" y="540"/>
                </a:lnTo>
                <a:lnTo>
                  <a:pt x="416" y="540"/>
                </a:lnTo>
                <a:close/>
              </a:path>
            </a:pathLst>
          </a:custGeom>
          <a:gradFill rotWithShape="0">
            <a:gsLst>
              <a:gs pos="0">
                <a:srgbClr val="A5A6AA"/>
              </a:gs>
              <a:gs pos="100000">
                <a:srgbClr val="808183"/>
              </a:gs>
            </a:gsLst>
            <a:lin ang="5400000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39" name="Freeform 107"/>
          <p:cNvSpPr>
            <a:spLocks/>
          </p:cNvSpPr>
          <p:nvPr/>
        </p:nvSpPr>
        <p:spPr bwMode="auto">
          <a:xfrm>
            <a:off x="3419475" y="5292725"/>
            <a:ext cx="398463" cy="80963"/>
          </a:xfrm>
          <a:custGeom>
            <a:avLst/>
            <a:gdLst>
              <a:gd name="T0" fmla="*/ 0 w 344"/>
              <a:gd name="T1" fmla="*/ 80963 h 71"/>
              <a:gd name="T2" fmla="*/ 398462 w 344"/>
              <a:gd name="T3" fmla="*/ 80963 h 71"/>
              <a:gd name="T4" fmla="*/ 398462 w 344"/>
              <a:gd name="T5" fmla="*/ 0 h 71"/>
              <a:gd name="T6" fmla="*/ 0 w 344"/>
              <a:gd name="T7" fmla="*/ 0 h 71"/>
              <a:gd name="T8" fmla="*/ 0 w 344"/>
              <a:gd name="T9" fmla="*/ 80963 h 71"/>
              <a:gd name="T10" fmla="*/ 0 w 344"/>
              <a:gd name="T11" fmla="*/ 80963 h 71"/>
              <a:gd name="T12" fmla="*/ 0 w 344"/>
              <a:gd name="T13" fmla="*/ 80963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4"/>
              <a:gd name="T22" fmla="*/ 0 h 71"/>
              <a:gd name="T23" fmla="*/ 344 w 344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4" h="71">
                <a:moveTo>
                  <a:pt x="0" y="71"/>
                </a:moveTo>
                <a:lnTo>
                  <a:pt x="344" y="71"/>
                </a:lnTo>
                <a:lnTo>
                  <a:pt x="344" y="0"/>
                </a:lnTo>
                <a:lnTo>
                  <a:pt x="0" y="0"/>
                </a:lnTo>
                <a:lnTo>
                  <a:pt x="0" y="71"/>
                </a:lnTo>
                <a:close/>
              </a:path>
            </a:pathLst>
          </a:custGeom>
          <a:gradFill rotWithShape="0">
            <a:gsLst>
              <a:gs pos="0">
                <a:srgbClr val="808183"/>
              </a:gs>
              <a:gs pos="100000">
                <a:srgbClr val="616263"/>
              </a:gs>
            </a:gsLst>
            <a:lin ang="5400000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40" name="Freeform 108"/>
          <p:cNvSpPr>
            <a:spLocks/>
          </p:cNvSpPr>
          <p:nvPr/>
        </p:nvSpPr>
        <p:spPr bwMode="auto">
          <a:xfrm>
            <a:off x="3419475" y="5211763"/>
            <a:ext cx="398463" cy="80962"/>
          </a:xfrm>
          <a:custGeom>
            <a:avLst/>
            <a:gdLst>
              <a:gd name="T0" fmla="*/ 0 w 344"/>
              <a:gd name="T1" fmla="*/ 80962 h 71"/>
              <a:gd name="T2" fmla="*/ 398462 w 344"/>
              <a:gd name="T3" fmla="*/ 80962 h 71"/>
              <a:gd name="T4" fmla="*/ 398462 w 344"/>
              <a:gd name="T5" fmla="*/ 0 h 71"/>
              <a:gd name="T6" fmla="*/ 0 w 344"/>
              <a:gd name="T7" fmla="*/ 0 h 71"/>
              <a:gd name="T8" fmla="*/ 0 w 344"/>
              <a:gd name="T9" fmla="*/ 80962 h 71"/>
              <a:gd name="T10" fmla="*/ 0 w 344"/>
              <a:gd name="T11" fmla="*/ 80962 h 71"/>
              <a:gd name="T12" fmla="*/ 0 w 344"/>
              <a:gd name="T13" fmla="*/ 80962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4"/>
              <a:gd name="T22" fmla="*/ 0 h 71"/>
              <a:gd name="T23" fmla="*/ 344 w 344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4" h="71">
                <a:moveTo>
                  <a:pt x="0" y="71"/>
                </a:moveTo>
                <a:lnTo>
                  <a:pt x="344" y="71"/>
                </a:lnTo>
                <a:lnTo>
                  <a:pt x="344" y="0"/>
                </a:lnTo>
                <a:lnTo>
                  <a:pt x="0" y="0"/>
                </a:lnTo>
                <a:lnTo>
                  <a:pt x="0" y="71"/>
                </a:lnTo>
                <a:close/>
              </a:path>
            </a:pathLst>
          </a:custGeom>
          <a:gradFill rotWithShape="0">
            <a:gsLst>
              <a:gs pos="0">
                <a:srgbClr val="808183"/>
              </a:gs>
              <a:gs pos="100000">
                <a:srgbClr val="616263"/>
              </a:gs>
            </a:gsLst>
            <a:lin ang="5400000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41" name="Freeform 109"/>
          <p:cNvSpPr>
            <a:spLocks/>
          </p:cNvSpPr>
          <p:nvPr/>
        </p:nvSpPr>
        <p:spPr bwMode="auto">
          <a:xfrm>
            <a:off x="3586163" y="5270500"/>
            <a:ext cx="192087" cy="22225"/>
          </a:xfrm>
          <a:custGeom>
            <a:avLst/>
            <a:gdLst>
              <a:gd name="T0" fmla="*/ 192088 w 166"/>
              <a:gd name="T1" fmla="*/ 22225 h 19"/>
              <a:gd name="T2" fmla="*/ 0 w 166"/>
              <a:gd name="T3" fmla="*/ 22225 h 19"/>
              <a:gd name="T4" fmla="*/ 0 w 166"/>
              <a:gd name="T5" fmla="*/ 0 h 19"/>
              <a:gd name="T6" fmla="*/ 192088 w 166"/>
              <a:gd name="T7" fmla="*/ 0 h 19"/>
              <a:gd name="T8" fmla="*/ 192088 w 166"/>
              <a:gd name="T9" fmla="*/ 22225 h 19"/>
              <a:gd name="T10" fmla="*/ 192088 w 166"/>
              <a:gd name="T11" fmla="*/ 22225 h 19"/>
              <a:gd name="T12" fmla="*/ 192088 w 166"/>
              <a:gd name="T13" fmla="*/ 222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9"/>
              <a:gd name="T23" fmla="*/ 166 w 166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9">
                <a:moveTo>
                  <a:pt x="166" y="19"/>
                </a:moveTo>
                <a:lnTo>
                  <a:pt x="0" y="19"/>
                </a:lnTo>
                <a:lnTo>
                  <a:pt x="0" y="0"/>
                </a:lnTo>
                <a:lnTo>
                  <a:pt x="166" y="0"/>
                </a:lnTo>
                <a:lnTo>
                  <a:pt x="166" y="19"/>
                </a:lnTo>
                <a:close/>
              </a:path>
            </a:pathLst>
          </a:custGeom>
          <a:gradFill rotWithShape="0">
            <a:gsLst>
              <a:gs pos="0">
                <a:srgbClr val="C3E5ED"/>
              </a:gs>
              <a:gs pos="100000">
                <a:srgbClr val="99D9E8"/>
              </a:gs>
            </a:gsLst>
            <a:lin ang="0" scaled="1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42" name="Freeform 110"/>
          <p:cNvSpPr>
            <a:spLocks/>
          </p:cNvSpPr>
          <p:nvPr/>
        </p:nvSpPr>
        <p:spPr bwMode="auto">
          <a:xfrm>
            <a:off x="3586163" y="5351463"/>
            <a:ext cx="192087" cy="22225"/>
          </a:xfrm>
          <a:custGeom>
            <a:avLst/>
            <a:gdLst>
              <a:gd name="T0" fmla="*/ 192088 w 166"/>
              <a:gd name="T1" fmla="*/ 22225 h 19"/>
              <a:gd name="T2" fmla="*/ 0 w 166"/>
              <a:gd name="T3" fmla="*/ 22225 h 19"/>
              <a:gd name="T4" fmla="*/ 0 w 166"/>
              <a:gd name="T5" fmla="*/ 0 h 19"/>
              <a:gd name="T6" fmla="*/ 192088 w 166"/>
              <a:gd name="T7" fmla="*/ 0 h 19"/>
              <a:gd name="T8" fmla="*/ 192088 w 166"/>
              <a:gd name="T9" fmla="*/ 22225 h 19"/>
              <a:gd name="T10" fmla="*/ 192088 w 166"/>
              <a:gd name="T11" fmla="*/ 22225 h 19"/>
              <a:gd name="T12" fmla="*/ 192088 w 166"/>
              <a:gd name="T13" fmla="*/ 222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9"/>
              <a:gd name="T23" fmla="*/ 166 w 166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9">
                <a:moveTo>
                  <a:pt x="166" y="19"/>
                </a:moveTo>
                <a:lnTo>
                  <a:pt x="0" y="19"/>
                </a:lnTo>
                <a:lnTo>
                  <a:pt x="0" y="0"/>
                </a:lnTo>
                <a:lnTo>
                  <a:pt x="166" y="0"/>
                </a:lnTo>
                <a:lnTo>
                  <a:pt x="166" y="19"/>
                </a:lnTo>
                <a:close/>
              </a:path>
            </a:pathLst>
          </a:custGeom>
          <a:gradFill rotWithShape="0">
            <a:gsLst>
              <a:gs pos="0">
                <a:srgbClr val="C3E5ED"/>
              </a:gs>
              <a:gs pos="100000">
                <a:srgbClr val="99D9E8"/>
              </a:gs>
            </a:gsLst>
            <a:lin ang="0" scaled="1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43" name="Freeform 111"/>
          <p:cNvSpPr>
            <a:spLocks/>
          </p:cNvSpPr>
          <p:nvPr/>
        </p:nvSpPr>
        <p:spPr bwMode="auto">
          <a:xfrm>
            <a:off x="3419475" y="5408613"/>
            <a:ext cx="398463" cy="71437"/>
          </a:xfrm>
          <a:custGeom>
            <a:avLst/>
            <a:gdLst>
              <a:gd name="T0" fmla="*/ 398462 w 344"/>
              <a:gd name="T1" fmla="*/ 71437 h 61"/>
              <a:gd name="T2" fmla="*/ 398462 w 344"/>
              <a:gd name="T3" fmla="*/ 0 h 61"/>
              <a:gd name="T4" fmla="*/ 0 w 344"/>
              <a:gd name="T5" fmla="*/ 0 h 61"/>
              <a:gd name="T6" fmla="*/ 0 w 344"/>
              <a:gd name="T7" fmla="*/ 71437 h 61"/>
              <a:gd name="T8" fmla="*/ 398462 w 344"/>
              <a:gd name="T9" fmla="*/ 71437 h 61"/>
              <a:gd name="T10" fmla="*/ 398462 w 344"/>
              <a:gd name="T11" fmla="*/ 71437 h 61"/>
              <a:gd name="T12" fmla="*/ 398462 w 344"/>
              <a:gd name="T13" fmla="*/ 7143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4"/>
              <a:gd name="T22" fmla="*/ 0 h 61"/>
              <a:gd name="T23" fmla="*/ 344 w 344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4" h="61">
                <a:moveTo>
                  <a:pt x="344" y="61"/>
                </a:moveTo>
                <a:lnTo>
                  <a:pt x="344" y="0"/>
                </a:lnTo>
                <a:lnTo>
                  <a:pt x="0" y="0"/>
                </a:lnTo>
                <a:lnTo>
                  <a:pt x="0" y="61"/>
                </a:lnTo>
                <a:lnTo>
                  <a:pt x="344" y="61"/>
                </a:lnTo>
                <a:close/>
              </a:path>
            </a:pathLst>
          </a:custGeom>
          <a:solidFill>
            <a:srgbClr val="596173"/>
          </a:soli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44" name="Freeform 112"/>
          <p:cNvSpPr>
            <a:spLocks/>
          </p:cNvSpPr>
          <p:nvPr/>
        </p:nvSpPr>
        <p:spPr bwMode="auto">
          <a:xfrm>
            <a:off x="3419475" y="5130800"/>
            <a:ext cx="398463" cy="82550"/>
          </a:xfrm>
          <a:custGeom>
            <a:avLst/>
            <a:gdLst>
              <a:gd name="T0" fmla="*/ 0 w 344"/>
              <a:gd name="T1" fmla="*/ 82550 h 71"/>
              <a:gd name="T2" fmla="*/ 398462 w 344"/>
              <a:gd name="T3" fmla="*/ 82550 h 71"/>
              <a:gd name="T4" fmla="*/ 398462 w 344"/>
              <a:gd name="T5" fmla="*/ 0 h 71"/>
              <a:gd name="T6" fmla="*/ 0 w 344"/>
              <a:gd name="T7" fmla="*/ 0 h 71"/>
              <a:gd name="T8" fmla="*/ 0 w 344"/>
              <a:gd name="T9" fmla="*/ 82550 h 71"/>
              <a:gd name="T10" fmla="*/ 0 w 344"/>
              <a:gd name="T11" fmla="*/ 82550 h 71"/>
              <a:gd name="T12" fmla="*/ 0 w 344"/>
              <a:gd name="T13" fmla="*/ 82550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4"/>
              <a:gd name="T22" fmla="*/ 0 h 71"/>
              <a:gd name="T23" fmla="*/ 344 w 344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4" h="71">
                <a:moveTo>
                  <a:pt x="0" y="71"/>
                </a:moveTo>
                <a:lnTo>
                  <a:pt x="344" y="71"/>
                </a:lnTo>
                <a:lnTo>
                  <a:pt x="344" y="0"/>
                </a:lnTo>
                <a:lnTo>
                  <a:pt x="0" y="0"/>
                </a:lnTo>
                <a:lnTo>
                  <a:pt x="0" y="71"/>
                </a:lnTo>
                <a:close/>
              </a:path>
            </a:pathLst>
          </a:custGeom>
          <a:gradFill rotWithShape="0">
            <a:gsLst>
              <a:gs pos="0">
                <a:srgbClr val="808183"/>
              </a:gs>
              <a:gs pos="100000">
                <a:srgbClr val="616263"/>
              </a:gs>
            </a:gsLst>
            <a:lin ang="5400000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45" name="Freeform 113"/>
          <p:cNvSpPr>
            <a:spLocks/>
          </p:cNvSpPr>
          <p:nvPr/>
        </p:nvSpPr>
        <p:spPr bwMode="auto">
          <a:xfrm>
            <a:off x="3586163" y="5189538"/>
            <a:ext cx="192087" cy="23812"/>
          </a:xfrm>
          <a:custGeom>
            <a:avLst/>
            <a:gdLst>
              <a:gd name="T0" fmla="*/ 192088 w 166"/>
              <a:gd name="T1" fmla="*/ 23812 h 19"/>
              <a:gd name="T2" fmla="*/ 0 w 166"/>
              <a:gd name="T3" fmla="*/ 23812 h 19"/>
              <a:gd name="T4" fmla="*/ 0 w 166"/>
              <a:gd name="T5" fmla="*/ 0 h 19"/>
              <a:gd name="T6" fmla="*/ 192088 w 166"/>
              <a:gd name="T7" fmla="*/ 0 h 19"/>
              <a:gd name="T8" fmla="*/ 192088 w 166"/>
              <a:gd name="T9" fmla="*/ 23812 h 19"/>
              <a:gd name="T10" fmla="*/ 192088 w 166"/>
              <a:gd name="T11" fmla="*/ 23812 h 19"/>
              <a:gd name="T12" fmla="*/ 192088 w 166"/>
              <a:gd name="T13" fmla="*/ 23812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9"/>
              <a:gd name="T23" fmla="*/ 166 w 166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9">
                <a:moveTo>
                  <a:pt x="166" y="19"/>
                </a:moveTo>
                <a:lnTo>
                  <a:pt x="0" y="19"/>
                </a:lnTo>
                <a:lnTo>
                  <a:pt x="0" y="0"/>
                </a:lnTo>
                <a:lnTo>
                  <a:pt x="166" y="0"/>
                </a:lnTo>
                <a:lnTo>
                  <a:pt x="166" y="19"/>
                </a:lnTo>
                <a:close/>
              </a:path>
            </a:pathLst>
          </a:custGeom>
          <a:gradFill rotWithShape="0">
            <a:gsLst>
              <a:gs pos="0">
                <a:srgbClr val="C3E5ED"/>
              </a:gs>
              <a:gs pos="100000">
                <a:srgbClr val="99D9E8"/>
              </a:gs>
            </a:gsLst>
            <a:lin ang="0" scaled="1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46" name="Freeform 114"/>
          <p:cNvSpPr>
            <a:spLocks/>
          </p:cNvSpPr>
          <p:nvPr/>
        </p:nvSpPr>
        <p:spPr bwMode="auto">
          <a:xfrm>
            <a:off x="3419475" y="5049838"/>
            <a:ext cx="398463" cy="82550"/>
          </a:xfrm>
          <a:custGeom>
            <a:avLst/>
            <a:gdLst>
              <a:gd name="T0" fmla="*/ 0 w 344"/>
              <a:gd name="T1" fmla="*/ 82550 h 71"/>
              <a:gd name="T2" fmla="*/ 398462 w 344"/>
              <a:gd name="T3" fmla="*/ 82550 h 71"/>
              <a:gd name="T4" fmla="*/ 398462 w 344"/>
              <a:gd name="T5" fmla="*/ 0 h 71"/>
              <a:gd name="T6" fmla="*/ 0 w 344"/>
              <a:gd name="T7" fmla="*/ 0 h 71"/>
              <a:gd name="T8" fmla="*/ 0 w 344"/>
              <a:gd name="T9" fmla="*/ 82550 h 71"/>
              <a:gd name="T10" fmla="*/ 0 w 344"/>
              <a:gd name="T11" fmla="*/ 82550 h 71"/>
              <a:gd name="T12" fmla="*/ 0 w 344"/>
              <a:gd name="T13" fmla="*/ 82550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4"/>
              <a:gd name="T22" fmla="*/ 0 h 71"/>
              <a:gd name="T23" fmla="*/ 344 w 344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4" h="71">
                <a:moveTo>
                  <a:pt x="0" y="71"/>
                </a:moveTo>
                <a:lnTo>
                  <a:pt x="344" y="71"/>
                </a:lnTo>
                <a:lnTo>
                  <a:pt x="344" y="0"/>
                </a:lnTo>
                <a:lnTo>
                  <a:pt x="0" y="0"/>
                </a:lnTo>
                <a:lnTo>
                  <a:pt x="0" y="71"/>
                </a:lnTo>
                <a:close/>
              </a:path>
            </a:pathLst>
          </a:custGeom>
          <a:gradFill rotWithShape="0">
            <a:gsLst>
              <a:gs pos="0">
                <a:srgbClr val="808183"/>
              </a:gs>
              <a:gs pos="100000">
                <a:srgbClr val="616263"/>
              </a:gs>
            </a:gsLst>
            <a:lin ang="5400000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47" name="Freeform 115"/>
          <p:cNvSpPr>
            <a:spLocks/>
          </p:cNvSpPr>
          <p:nvPr/>
        </p:nvSpPr>
        <p:spPr bwMode="auto">
          <a:xfrm>
            <a:off x="3586163" y="5110163"/>
            <a:ext cx="192087" cy="22225"/>
          </a:xfrm>
          <a:custGeom>
            <a:avLst/>
            <a:gdLst>
              <a:gd name="T0" fmla="*/ 192088 w 166"/>
              <a:gd name="T1" fmla="*/ 22225 h 19"/>
              <a:gd name="T2" fmla="*/ 0 w 166"/>
              <a:gd name="T3" fmla="*/ 22225 h 19"/>
              <a:gd name="T4" fmla="*/ 0 w 166"/>
              <a:gd name="T5" fmla="*/ 0 h 19"/>
              <a:gd name="T6" fmla="*/ 192088 w 166"/>
              <a:gd name="T7" fmla="*/ 0 h 19"/>
              <a:gd name="T8" fmla="*/ 192088 w 166"/>
              <a:gd name="T9" fmla="*/ 22225 h 19"/>
              <a:gd name="T10" fmla="*/ 192088 w 166"/>
              <a:gd name="T11" fmla="*/ 22225 h 19"/>
              <a:gd name="T12" fmla="*/ 192088 w 166"/>
              <a:gd name="T13" fmla="*/ 222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9"/>
              <a:gd name="T23" fmla="*/ 166 w 166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9">
                <a:moveTo>
                  <a:pt x="166" y="19"/>
                </a:moveTo>
                <a:lnTo>
                  <a:pt x="0" y="19"/>
                </a:lnTo>
                <a:lnTo>
                  <a:pt x="0" y="0"/>
                </a:lnTo>
                <a:lnTo>
                  <a:pt x="166" y="0"/>
                </a:lnTo>
                <a:lnTo>
                  <a:pt x="166" y="19"/>
                </a:lnTo>
                <a:close/>
              </a:path>
            </a:pathLst>
          </a:custGeom>
          <a:gradFill rotWithShape="0">
            <a:gsLst>
              <a:gs pos="0">
                <a:srgbClr val="C3E5ED"/>
              </a:gs>
              <a:gs pos="100000">
                <a:srgbClr val="99D9E8"/>
              </a:gs>
            </a:gsLst>
            <a:lin ang="0" scaled="1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48" name="Freeform 116"/>
          <p:cNvSpPr>
            <a:spLocks/>
          </p:cNvSpPr>
          <p:nvPr/>
        </p:nvSpPr>
        <p:spPr bwMode="auto">
          <a:xfrm>
            <a:off x="3419475" y="4968875"/>
            <a:ext cx="398463" cy="82550"/>
          </a:xfrm>
          <a:custGeom>
            <a:avLst/>
            <a:gdLst>
              <a:gd name="T0" fmla="*/ 0 w 344"/>
              <a:gd name="T1" fmla="*/ 82550 h 71"/>
              <a:gd name="T2" fmla="*/ 398462 w 344"/>
              <a:gd name="T3" fmla="*/ 82550 h 71"/>
              <a:gd name="T4" fmla="*/ 398462 w 344"/>
              <a:gd name="T5" fmla="*/ 0 h 71"/>
              <a:gd name="T6" fmla="*/ 0 w 344"/>
              <a:gd name="T7" fmla="*/ 0 h 71"/>
              <a:gd name="T8" fmla="*/ 0 w 344"/>
              <a:gd name="T9" fmla="*/ 82550 h 71"/>
              <a:gd name="T10" fmla="*/ 0 w 344"/>
              <a:gd name="T11" fmla="*/ 82550 h 71"/>
              <a:gd name="T12" fmla="*/ 0 w 344"/>
              <a:gd name="T13" fmla="*/ 82550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4"/>
              <a:gd name="T22" fmla="*/ 0 h 71"/>
              <a:gd name="T23" fmla="*/ 344 w 344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4" h="71">
                <a:moveTo>
                  <a:pt x="0" y="71"/>
                </a:moveTo>
                <a:lnTo>
                  <a:pt x="344" y="71"/>
                </a:lnTo>
                <a:lnTo>
                  <a:pt x="344" y="0"/>
                </a:lnTo>
                <a:lnTo>
                  <a:pt x="0" y="0"/>
                </a:lnTo>
                <a:lnTo>
                  <a:pt x="0" y="71"/>
                </a:lnTo>
                <a:close/>
              </a:path>
            </a:pathLst>
          </a:custGeom>
          <a:gradFill rotWithShape="0">
            <a:gsLst>
              <a:gs pos="0">
                <a:srgbClr val="808183"/>
              </a:gs>
              <a:gs pos="100000">
                <a:srgbClr val="616263"/>
              </a:gs>
            </a:gsLst>
            <a:lin ang="5400000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49" name="Freeform 117"/>
          <p:cNvSpPr>
            <a:spLocks/>
          </p:cNvSpPr>
          <p:nvPr/>
        </p:nvSpPr>
        <p:spPr bwMode="auto">
          <a:xfrm>
            <a:off x="3586163" y="5029200"/>
            <a:ext cx="192087" cy="22225"/>
          </a:xfrm>
          <a:custGeom>
            <a:avLst/>
            <a:gdLst>
              <a:gd name="T0" fmla="*/ 192088 w 166"/>
              <a:gd name="T1" fmla="*/ 22225 h 19"/>
              <a:gd name="T2" fmla="*/ 0 w 166"/>
              <a:gd name="T3" fmla="*/ 22225 h 19"/>
              <a:gd name="T4" fmla="*/ 0 w 166"/>
              <a:gd name="T5" fmla="*/ 0 h 19"/>
              <a:gd name="T6" fmla="*/ 192088 w 166"/>
              <a:gd name="T7" fmla="*/ 0 h 19"/>
              <a:gd name="T8" fmla="*/ 192088 w 166"/>
              <a:gd name="T9" fmla="*/ 22225 h 19"/>
              <a:gd name="T10" fmla="*/ 192088 w 166"/>
              <a:gd name="T11" fmla="*/ 22225 h 19"/>
              <a:gd name="T12" fmla="*/ 192088 w 166"/>
              <a:gd name="T13" fmla="*/ 222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9"/>
              <a:gd name="T23" fmla="*/ 166 w 166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9">
                <a:moveTo>
                  <a:pt x="166" y="19"/>
                </a:moveTo>
                <a:lnTo>
                  <a:pt x="0" y="19"/>
                </a:lnTo>
                <a:lnTo>
                  <a:pt x="0" y="0"/>
                </a:lnTo>
                <a:lnTo>
                  <a:pt x="166" y="0"/>
                </a:lnTo>
                <a:lnTo>
                  <a:pt x="166" y="19"/>
                </a:lnTo>
                <a:close/>
              </a:path>
            </a:pathLst>
          </a:custGeom>
          <a:gradFill rotWithShape="0">
            <a:gsLst>
              <a:gs pos="0">
                <a:srgbClr val="C3E5ED"/>
              </a:gs>
              <a:gs pos="100000">
                <a:srgbClr val="99D9E8"/>
              </a:gs>
            </a:gsLst>
            <a:lin ang="0" scaled="1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50" name="Freeform 118"/>
          <p:cNvSpPr>
            <a:spLocks/>
          </p:cNvSpPr>
          <p:nvPr/>
        </p:nvSpPr>
        <p:spPr bwMode="auto">
          <a:xfrm>
            <a:off x="3419475" y="4889500"/>
            <a:ext cx="398463" cy="80963"/>
          </a:xfrm>
          <a:custGeom>
            <a:avLst/>
            <a:gdLst>
              <a:gd name="T0" fmla="*/ 0 w 344"/>
              <a:gd name="T1" fmla="*/ 80963 h 71"/>
              <a:gd name="T2" fmla="*/ 398462 w 344"/>
              <a:gd name="T3" fmla="*/ 80963 h 71"/>
              <a:gd name="T4" fmla="*/ 398462 w 344"/>
              <a:gd name="T5" fmla="*/ 0 h 71"/>
              <a:gd name="T6" fmla="*/ 0 w 344"/>
              <a:gd name="T7" fmla="*/ 0 h 71"/>
              <a:gd name="T8" fmla="*/ 0 w 344"/>
              <a:gd name="T9" fmla="*/ 80963 h 71"/>
              <a:gd name="T10" fmla="*/ 0 w 344"/>
              <a:gd name="T11" fmla="*/ 80963 h 71"/>
              <a:gd name="T12" fmla="*/ 0 w 344"/>
              <a:gd name="T13" fmla="*/ 80963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4"/>
              <a:gd name="T22" fmla="*/ 0 h 71"/>
              <a:gd name="T23" fmla="*/ 344 w 344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4" h="71">
                <a:moveTo>
                  <a:pt x="0" y="71"/>
                </a:moveTo>
                <a:lnTo>
                  <a:pt x="344" y="71"/>
                </a:lnTo>
                <a:lnTo>
                  <a:pt x="344" y="0"/>
                </a:lnTo>
                <a:lnTo>
                  <a:pt x="0" y="0"/>
                </a:lnTo>
                <a:lnTo>
                  <a:pt x="0" y="71"/>
                </a:lnTo>
                <a:close/>
              </a:path>
            </a:pathLst>
          </a:custGeom>
          <a:gradFill rotWithShape="0">
            <a:gsLst>
              <a:gs pos="0">
                <a:srgbClr val="808183"/>
              </a:gs>
              <a:gs pos="100000">
                <a:srgbClr val="616263"/>
              </a:gs>
            </a:gsLst>
            <a:lin ang="5400000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51" name="Freeform 119"/>
          <p:cNvSpPr>
            <a:spLocks/>
          </p:cNvSpPr>
          <p:nvPr/>
        </p:nvSpPr>
        <p:spPr bwMode="auto">
          <a:xfrm>
            <a:off x="3586163" y="4948238"/>
            <a:ext cx="192087" cy="22225"/>
          </a:xfrm>
          <a:custGeom>
            <a:avLst/>
            <a:gdLst>
              <a:gd name="T0" fmla="*/ 192088 w 166"/>
              <a:gd name="T1" fmla="*/ 22225 h 19"/>
              <a:gd name="T2" fmla="*/ 0 w 166"/>
              <a:gd name="T3" fmla="*/ 22225 h 19"/>
              <a:gd name="T4" fmla="*/ 0 w 166"/>
              <a:gd name="T5" fmla="*/ 0 h 19"/>
              <a:gd name="T6" fmla="*/ 192088 w 166"/>
              <a:gd name="T7" fmla="*/ 0 h 19"/>
              <a:gd name="T8" fmla="*/ 192088 w 166"/>
              <a:gd name="T9" fmla="*/ 22225 h 19"/>
              <a:gd name="T10" fmla="*/ 192088 w 166"/>
              <a:gd name="T11" fmla="*/ 22225 h 19"/>
              <a:gd name="T12" fmla="*/ 192088 w 166"/>
              <a:gd name="T13" fmla="*/ 222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9"/>
              <a:gd name="T23" fmla="*/ 166 w 166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9">
                <a:moveTo>
                  <a:pt x="166" y="19"/>
                </a:moveTo>
                <a:lnTo>
                  <a:pt x="0" y="19"/>
                </a:lnTo>
                <a:lnTo>
                  <a:pt x="0" y="0"/>
                </a:lnTo>
                <a:lnTo>
                  <a:pt x="166" y="0"/>
                </a:lnTo>
                <a:lnTo>
                  <a:pt x="166" y="19"/>
                </a:lnTo>
                <a:close/>
              </a:path>
            </a:pathLst>
          </a:custGeom>
          <a:gradFill rotWithShape="0">
            <a:gsLst>
              <a:gs pos="0">
                <a:srgbClr val="C3E5ED"/>
              </a:gs>
              <a:gs pos="100000">
                <a:srgbClr val="99D9E8"/>
              </a:gs>
            </a:gsLst>
            <a:lin ang="0" scaled="1"/>
          </a:gradFill>
          <a:ln w="924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52" name="Freeform 120"/>
          <p:cNvSpPr>
            <a:spLocks noChangeArrowheads="1"/>
          </p:cNvSpPr>
          <p:nvPr/>
        </p:nvSpPr>
        <p:spPr bwMode="auto">
          <a:xfrm>
            <a:off x="1611313" y="5699125"/>
            <a:ext cx="782637" cy="334963"/>
          </a:xfrm>
          <a:custGeom>
            <a:avLst/>
            <a:gdLst>
              <a:gd name="T0" fmla="*/ 783501 w 598"/>
              <a:gd name="T1" fmla="*/ 117063 h 289"/>
              <a:gd name="T2" fmla="*/ 501807 w 598"/>
              <a:gd name="T3" fmla="*/ 334962 h 289"/>
              <a:gd name="T4" fmla="*/ 0 w 598"/>
              <a:gd name="T5" fmla="*/ 214422 h 289"/>
              <a:gd name="T6" fmla="*/ 290865 w 598"/>
              <a:gd name="T7" fmla="*/ 0 h 289"/>
              <a:gd name="T8" fmla="*/ 783501 w 598"/>
              <a:gd name="T9" fmla="*/ 117063 h 289"/>
              <a:gd name="T10" fmla="*/ 783501 w 598"/>
              <a:gd name="T11" fmla="*/ 117063 h 289"/>
              <a:gd name="T12" fmla="*/ 783501 w 598"/>
              <a:gd name="T13" fmla="*/ 117063 h 2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8"/>
              <a:gd name="T22" fmla="*/ 0 h 289"/>
              <a:gd name="T23" fmla="*/ 598 w 598"/>
              <a:gd name="T24" fmla="*/ 289 h 2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8" h="289">
                <a:moveTo>
                  <a:pt x="598" y="101"/>
                </a:moveTo>
                <a:lnTo>
                  <a:pt x="383" y="289"/>
                </a:lnTo>
                <a:lnTo>
                  <a:pt x="0" y="185"/>
                </a:lnTo>
                <a:lnTo>
                  <a:pt x="222" y="0"/>
                </a:lnTo>
                <a:lnTo>
                  <a:pt x="598" y="101"/>
                </a:lnTo>
                <a:close/>
              </a:path>
            </a:pathLst>
          </a:custGeom>
          <a:solidFill>
            <a:srgbClr val="DCDD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53" name="Freeform 121"/>
          <p:cNvSpPr>
            <a:spLocks noChangeArrowheads="1"/>
          </p:cNvSpPr>
          <p:nvPr/>
        </p:nvSpPr>
        <p:spPr bwMode="auto">
          <a:xfrm>
            <a:off x="1641475" y="5915025"/>
            <a:ext cx="504825" cy="231775"/>
          </a:xfrm>
          <a:custGeom>
            <a:avLst/>
            <a:gdLst>
              <a:gd name="T0" fmla="*/ 0 w 385"/>
              <a:gd name="T1" fmla="*/ 0 h 200"/>
              <a:gd name="T2" fmla="*/ 504964 w 385"/>
              <a:gd name="T3" fmla="*/ 121682 h 200"/>
              <a:gd name="T4" fmla="*/ 504964 w 385"/>
              <a:gd name="T5" fmla="*/ 231775 h 200"/>
              <a:gd name="T6" fmla="*/ 0 w 385"/>
              <a:gd name="T7" fmla="*/ 107775 h 200"/>
              <a:gd name="T8" fmla="*/ 0 w 385"/>
              <a:gd name="T9" fmla="*/ 0 h 200"/>
              <a:gd name="T10" fmla="*/ 0 w 385"/>
              <a:gd name="T11" fmla="*/ 0 h 200"/>
              <a:gd name="T12" fmla="*/ 0 w 385"/>
              <a:gd name="T13" fmla="*/ 0 h 2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200"/>
              <a:gd name="T23" fmla="*/ 385 w 385"/>
              <a:gd name="T24" fmla="*/ 200 h 2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200">
                <a:moveTo>
                  <a:pt x="0" y="0"/>
                </a:moveTo>
                <a:lnTo>
                  <a:pt x="385" y="105"/>
                </a:lnTo>
                <a:lnTo>
                  <a:pt x="385" y="200"/>
                </a:lnTo>
                <a:lnTo>
                  <a:pt x="0" y="93"/>
                </a:lnTo>
                <a:lnTo>
                  <a:pt x="0" y="0"/>
                </a:lnTo>
                <a:close/>
              </a:path>
            </a:pathLst>
          </a:custGeom>
          <a:solidFill>
            <a:srgbClr val="CBCC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54" name="Freeform 122"/>
          <p:cNvSpPr>
            <a:spLocks noChangeArrowheads="1"/>
          </p:cNvSpPr>
          <p:nvPr/>
        </p:nvSpPr>
        <p:spPr bwMode="auto">
          <a:xfrm>
            <a:off x="1760538" y="5965825"/>
            <a:ext cx="366712" cy="158750"/>
          </a:xfrm>
          <a:custGeom>
            <a:avLst/>
            <a:gdLst>
              <a:gd name="T0" fmla="*/ 0 w 280"/>
              <a:gd name="T1" fmla="*/ 0 h 137"/>
              <a:gd name="T2" fmla="*/ 366592 w 280"/>
              <a:gd name="T3" fmla="*/ 91542 h 137"/>
              <a:gd name="T4" fmla="*/ 366592 w 280"/>
              <a:gd name="T5" fmla="*/ 158750 h 137"/>
              <a:gd name="T6" fmla="*/ 0 w 280"/>
              <a:gd name="T7" fmla="*/ 64890 h 137"/>
              <a:gd name="T8" fmla="*/ 0 w 280"/>
              <a:gd name="T9" fmla="*/ 0 h 137"/>
              <a:gd name="T10" fmla="*/ 0 w 280"/>
              <a:gd name="T11" fmla="*/ 0 h 137"/>
              <a:gd name="T12" fmla="*/ 0 w 280"/>
              <a:gd name="T13" fmla="*/ 0 h 1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0"/>
              <a:gd name="T22" fmla="*/ 0 h 137"/>
              <a:gd name="T23" fmla="*/ 280 w 280"/>
              <a:gd name="T24" fmla="*/ 137 h 1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0" h="137">
                <a:moveTo>
                  <a:pt x="0" y="0"/>
                </a:moveTo>
                <a:lnTo>
                  <a:pt x="280" y="79"/>
                </a:lnTo>
                <a:lnTo>
                  <a:pt x="280" y="137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E3E3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55" name="Freeform 123"/>
          <p:cNvSpPr>
            <a:spLocks noChangeArrowheads="1"/>
          </p:cNvSpPr>
          <p:nvPr/>
        </p:nvSpPr>
        <p:spPr bwMode="auto">
          <a:xfrm>
            <a:off x="2108200" y="5815013"/>
            <a:ext cx="288925" cy="330200"/>
          </a:xfrm>
          <a:custGeom>
            <a:avLst/>
            <a:gdLst>
              <a:gd name="T0" fmla="*/ 289321 w 221"/>
              <a:gd name="T1" fmla="*/ 0 h 285"/>
              <a:gd name="T2" fmla="*/ 0 w 221"/>
              <a:gd name="T3" fmla="*/ 213182 h 285"/>
              <a:gd name="T4" fmla="*/ 5237 w 221"/>
              <a:gd name="T5" fmla="*/ 330200 h 285"/>
              <a:gd name="T6" fmla="*/ 289321 w 221"/>
              <a:gd name="T7" fmla="*/ 107749 h 285"/>
              <a:gd name="T8" fmla="*/ 289321 w 221"/>
              <a:gd name="T9" fmla="*/ 0 h 285"/>
              <a:gd name="T10" fmla="*/ 289321 w 221"/>
              <a:gd name="T11" fmla="*/ 0 h 285"/>
              <a:gd name="T12" fmla="*/ 289321 w 221"/>
              <a:gd name="T13" fmla="*/ 0 h 2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1"/>
              <a:gd name="T22" fmla="*/ 0 h 285"/>
              <a:gd name="T23" fmla="*/ 221 w 221"/>
              <a:gd name="T24" fmla="*/ 285 h 2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1" h="285">
                <a:moveTo>
                  <a:pt x="221" y="0"/>
                </a:moveTo>
                <a:lnTo>
                  <a:pt x="0" y="184"/>
                </a:lnTo>
                <a:lnTo>
                  <a:pt x="4" y="285"/>
                </a:lnTo>
                <a:lnTo>
                  <a:pt x="221" y="93"/>
                </a:lnTo>
                <a:lnTo>
                  <a:pt x="221" y="0"/>
                </a:lnTo>
                <a:close/>
              </a:path>
            </a:pathLst>
          </a:custGeom>
          <a:solidFill>
            <a:srgbClr val="BEC0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56" name="Freeform 124"/>
          <p:cNvSpPr>
            <a:spLocks noChangeArrowheads="1"/>
          </p:cNvSpPr>
          <p:nvPr/>
        </p:nvSpPr>
        <p:spPr bwMode="auto">
          <a:xfrm>
            <a:off x="1611313" y="5813425"/>
            <a:ext cx="784225" cy="333375"/>
          </a:xfrm>
          <a:custGeom>
            <a:avLst/>
            <a:gdLst>
              <a:gd name="T0" fmla="*/ 513061 w 600"/>
              <a:gd name="T1" fmla="*/ 225348 h 287"/>
              <a:gd name="T2" fmla="*/ 785298 w 600"/>
              <a:gd name="T3" fmla="*/ 6970 h 287"/>
              <a:gd name="T4" fmla="*/ 782680 w 600"/>
              <a:gd name="T5" fmla="*/ 0 h 287"/>
              <a:gd name="T6" fmla="*/ 502591 w 600"/>
              <a:gd name="T7" fmla="*/ 210247 h 287"/>
              <a:gd name="T8" fmla="*/ 492120 w 600"/>
              <a:gd name="T9" fmla="*/ 211409 h 287"/>
              <a:gd name="T10" fmla="*/ 413590 w 600"/>
              <a:gd name="T11" fmla="*/ 193985 h 287"/>
              <a:gd name="T12" fmla="*/ 335061 w 600"/>
              <a:gd name="T13" fmla="*/ 175399 h 287"/>
              <a:gd name="T14" fmla="*/ 244751 w 600"/>
              <a:gd name="T15" fmla="*/ 154491 h 287"/>
              <a:gd name="T16" fmla="*/ 154442 w 600"/>
              <a:gd name="T17" fmla="*/ 133582 h 287"/>
              <a:gd name="T18" fmla="*/ 75912 w 600"/>
              <a:gd name="T19" fmla="*/ 116159 h 287"/>
              <a:gd name="T20" fmla="*/ 20941 w 600"/>
              <a:gd name="T21" fmla="*/ 103381 h 287"/>
              <a:gd name="T22" fmla="*/ 0 w 600"/>
              <a:gd name="T23" fmla="*/ 98735 h 287"/>
              <a:gd name="T24" fmla="*/ 0 w 600"/>
              <a:gd name="T25" fmla="*/ 104543 h 287"/>
              <a:gd name="T26" fmla="*/ 20941 w 600"/>
              <a:gd name="T27" fmla="*/ 109189 h 287"/>
              <a:gd name="T28" fmla="*/ 75912 w 600"/>
              <a:gd name="T29" fmla="*/ 123128 h 287"/>
              <a:gd name="T30" fmla="*/ 155751 w 600"/>
              <a:gd name="T31" fmla="*/ 142875 h 287"/>
              <a:gd name="T32" fmla="*/ 246060 w 600"/>
              <a:gd name="T33" fmla="*/ 164945 h 287"/>
              <a:gd name="T34" fmla="*/ 336369 w 600"/>
              <a:gd name="T35" fmla="*/ 187015 h 287"/>
              <a:gd name="T36" fmla="*/ 416208 w 600"/>
              <a:gd name="T37" fmla="*/ 205601 h 287"/>
              <a:gd name="T38" fmla="*/ 494738 w 600"/>
              <a:gd name="T39" fmla="*/ 225348 h 287"/>
              <a:gd name="T40" fmla="*/ 498664 w 600"/>
              <a:gd name="T41" fmla="*/ 229994 h 287"/>
              <a:gd name="T42" fmla="*/ 498664 w 600"/>
              <a:gd name="T43" fmla="*/ 333375 h 287"/>
              <a:gd name="T44" fmla="*/ 502591 w 600"/>
              <a:gd name="T45" fmla="*/ 332213 h 287"/>
              <a:gd name="T46" fmla="*/ 510444 w 600"/>
              <a:gd name="T47" fmla="*/ 318274 h 287"/>
              <a:gd name="T48" fmla="*/ 510444 w 600"/>
              <a:gd name="T49" fmla="*/ 231155 h 287"/>
              <a:gd name="T50" fmla="*/ 513061 w 600"/>
              <a:gd name="T51" fmla="*/ 225348 h 287"/>
              <a:gd name="T52" fmla="*/ 513061 w 600"/>
              <a:gd name="T53" fmla="*/ 225348 h 287"/>
              <a:gd name="T54" fmla="*/ 513061 w 600"/>
              <a:gd name="T55" fmla="*/ 225348 h 28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600"/>
              <a:gd name="T85" fmla="*/ 0 h 287"/>
              <a:gd name="T86" fmla="*/ 600 w 600"/>
              <a:gd name="T87" fmla="*/ 287 h 28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600" h="287">
                <a:moveTo>
                  <a:pt x="392" y="194"/>
                </a:moveTo>
                <a:lnTo>
                  <a:pt x="600" y="6"/>
                </a:lnTo>
                <a:lnTo>
                  <a:pt x="598" y="0"/>
                </a:lnTo>
                <a:lnTo>
                  <a:pt x="384" y="181"/>
                </a:lnTo>
                <a:cubicBezTo>
                  <a:pt x="382" y="182"/>
                  <a:pt x="379" y="183"/>
                  <a:pt x="376" y="182"/>
                </a:cubicBezTo>
                <a:cubicBezTo>
                  <a:pt x="376" y="182"/>
                  <a:pt x="356" y="177"/>
                  <a:pt x="316" y="167"/>
                </a:cubicBezTo>
                <a:cubicBezTo>
                  <a:pt x="299" y="162"/>
                  <a:pt x="279" y="157"/>
                  <a:pt x="256" y="151"/>
                </a:cubicBezTo>
                <a:cubicBezTo>
                  <a:pt x="235" y="146"/>
                  <a:pt x="212" y="140"/>
                  <a:pt x="187" y="133"/>
                </a:cubicBezTo>
                <a:cubicBezTo>
                  <a:pt x="165" y="128"/>
                  <a:pt x="142" y="122"/>
                  <a:pt x="118" y="115"/>
                </a:cubicBezTo>
                <a:cubicBezTo>
                  <a:pt x="99" y="110"/>
                  <a:pt x="79" y="105"/>
                  <a:pt x="58" y="100"/>
                </a:cubicBezTo>
                <a:cubicBezTo>
                  <a:pt x="43" y="96"/>
                  <a:pt x="29" y="92"/>
                  <a:pt x="16" y="89"/>
                </a:cubicBezTo>
                <a:cubicBezTo>
                  <a:pt x="9" y="87"/>
                  <a:pt x="3" y="86"/>
                  <a:pt x="0" y="85"/>
                </a:cubicBezTo>
                <a:lnTo>
                  <a:pt x="0" y="90"/>
                </a:lnTo>
                <a:cubicBezTo>
                  <a:pt x="3" y="91"/>
                  <a:pt x="9" y="92"/>
                  <a:pt x="16" y="94"/>
                </a:cubicBezTo>
                <a:cubicBezTo>
                  <a:pt x="29" y="98"/>
                  <a:pt x="44" y="102"/>
                  <a:pt x="58" y="106"/>
                </a:cubicBezTo>
                <a:cubicBezTo>
                  <a:pt x="79" y="112"/>
                  <a:pt x="99" y="117"/>
                  <a:pt x="119" y="123"/>
                </a:cubicBezTo>
                <a:cubicBezTo>
                  <a:pt x="143" y="129"/>
                  <a:pt x="166" y="136"/>
                  <a:pt x="188" y="142"/>
                </a:cubicBezTo>
                <a:cubicBezTo>
                  <a:pt x="214" y="149"/>
                  <a:pt x="237" y="155"/>
                  <a:pt x="257" y="161"/>
                </a:cubicBezTo>
                <a:cubicBezTo>
                  <a:pt x="281" y="167"/>
                  <a:pt x="301" y="173"/>
                  <a:pt x="318" y="177"/>
                </a:cubicBezTo>
                <a:cubicBezTo>
                  <a:pt x="358" y="188"/>
                  <a:pt x="378" y="194"/>
                  <a:pt x="378" y="194"/>
                </a:cubicBezTo>
                <a:cubicBezTo>
                  <a:pt x="380" y="194"/>
                  <a:pt x="381" y="196"/>
                  <a:pt x="381" y="198"/>
                </a:cubicBezTo>
                <a:lnTo>
                  <a:pt x="381" y="287"/>
                </a:lnTo>
                <a:lnTo>
                  <a:pt x="384" y="286"/>
                </a:lnTo>
                <a:cubicBezTo>
                  <a:pt x="388" y="285"/>
                  <a:pt x="390" y="281"/>
                  <a:pt x="390" y="274"/>
                </a:cubicBezTo>
                <a:cubicBezTo>
                  <a:pt x="390" y="224"/>
                  <a:pt x="390" y="199"/>
                  <a:pt x="390" y="199"/>
                </a:cubicBezTo>
                <a:cubicBezTo>
                  <a:pt x="389" y="197"/>
                  <a:pt x="390" y="195"/>
                  <a:pt x="392" y="194"/>
                </a:cubicBezTo>
                <a:close/>
              </a:path>
            </a:pathLst>
          </a:custGeom>
          <a:solidFill>
            <a:srgbClr val="F4F4F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57" name="Freeform 125"/>
          <p:cNvSpPr>
            <a:spLocks/>
          </p:cNvSpPr>
          <p:nvPr/>
        </p:nvSpPr>
        <p:spPr bwMode="auto">
          <a:xfrm>
            <a:off x="1611313" y="5699125"/>
            <a:ext cx="785812" cy="449263"/>
          </a:xfrm>
          <a:custGeom>
            <a:avLst/>
            <a:gdLst>
              <a:gd name="T0" fmla="*/ 294669 w 601"/>
              <a:gd name="T1" fmla="*/ 0 h 388"/>
              <a:gd name="T2" fmla="*/ 0 w 601"/>
              <a:gd name="T3" fmla="*/ 214210 h 388"/>
              <a:gd name="T4" fmla="*/ 0 w 601"/>
              <a:gd name="T5" fmla="*/ 323052 h 388"/>
              <a:gd name="T6" fmla="*/ 504212 w 601"/>
              <a:gd name="T7" fmla="*/ 449262 h 388"/>
              <a:gd name="T8" fmla="*/ 787095 w 601"/>
              <a:gd name="T9" fmla="*/ 224631 h 388"/>
              <a:gd name="T10" fmla="*/ 787095 w 601"/>
              <a:gd name="T11" fmla="*/ 115789 h 388"/>
              <a:gd name="T12" fmla="*/ 294669 w 601"/>
              <a:gd name="T13" fmla="*/ 0 h 388"/>
              <a:gd name="T14" fmla="*/ 294669 w 601"/>
              <a:gd name="T15" fmla="*/ 0 h 388"/>
              <a:gd name="T16" fmla="*/ 294669 w 601"/>
              <a:gd name="T17" fmla="*/ 0 h 3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01"/>
              <a:gd name="T28" fmla="*/ 0 h 388"/>
              <a:gd name="T29" fmla="*/ 601 w 601"/>
              <a:gd name="T30" fmla="*/ 388 h 38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01" h="388">
                <a:moveTo>
                  <a:pt x="225" y="0"/>
                </a:moveTo>
                <a:lnTo>
                  <a:pt x="0" y="185"/>
                </a:lnTo>
                <a:lnTo>
                  <a:pt x="0" y="279"/>
                </a:lnTo>
                <a:lnTo>
                  <a:pt x="385" y="388"/>
                </a:lnTo>
                <a:lnTo>
                  <a:pt x="601" y="194"/>
                </a:lnTo>
                <a:lnTo>
                  <a:pt x="601" y="100"/>
                </a:lnTo>
                <a:lnTo>
                  <a:pt x="225" y="0"/>
                </a:lnTo>
                <a:close/>
              </a:path>
            </a:pathLst>
          </a:custGeom>
          <a:noFill/>
          <a:ln w="9242">
            <a:solidFill>
              <a:srgbClr val="757575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58" name="Freeform 126"/>
          <p:cNvSpPr>
            <a:spLocks/>
          </p:cNvSpPr>
          <p:nvPr/>
        </p:nvSpPr>
        <p:spPr bwMode="auto">
          <a:xfrm flipH="1">
            <a:off x="2173288" y="6010275"/>
            <a:ext cx="46037" cy="0"/>
          </a:xfrm>
          <a:custGeom>
            <a:avLst/>
            <a:gdLst>
              <a:gd name="T0" fmla="*/ 0 w 45719"/>
              <a:gd name="T1" fmla="*/ 0 w 45719"/>
              <a:gd name="T2" fmla="*/ 0 w 45719"/>
              <a:gd name="T3" fmla="*/ 0 60000 65536"/>
              <a:gd name="T4" fmla="*/ 0 60000 65536"/>
              <a:gd name="T5" fmla="*/ 0 60000 65536"/>
              <a:gd name="T6" fmla="*/ 0 w 45719"/>
              <a:gd name="T7" fmla="*/ 45719 w 45719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5719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9242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59" name="Freeform 127"/>
          <p:cNvSpPr>
            <a:spLocks noChangeArrowheads="1"/>
          </p:cNvSpPr>
          <p:nvPr/>
        </p:nvSpPr>
        <p:spPr bwMode="auto">
          <a:xfrm>
            <a:off x="1858963" y="5997575"/>
            <a:ext cx="44450" cy="50800"/>
          </a:xfrm>
          <a:custGeom>
            <a:avLst/>
            <a:gdLst>
              <a:gd name="T0" fmla="*/ 45719 w 33"/>
              <a:gd name="T1" fmla="*/ 10160 h 45"/>
              <a:gd name="T2" fmla="*/ 0 w 33"/>
              <a:gd name="T3" fmla="*/ 0 h 45"/>
              <a:gd name="T4" fmla="*/ 0 w 33"/>
              <a:gd name="T5" fmla="*/ 32738 h 45"/>
              <a:gd name="T6" fmla="*/ 8313 w 33"/>
              <a:gd name="T7" fmla="*/ 38382 h 45"/>
              <a:gd name="T8" fmla="*/ 34636 w 33"/>
              <a:gd name="T9" fmla="*/ 50800 h 45"/>
              <a:gd name="T10" fmla="*/ 34636 w 33"/>
              <a:gd name="T11" fmla="*/ 44027 h 45"/>
              <a:gd name="T12" fmla="*/ 45719 w 33"/>
              <a:gd name="T13" fmla="*/ 42898 h 45"/>
              <a:gd name="T14" fmla="*/ 45719 w 33"/>
              <a:gd name="T15" fmla="*/ 10160 h 45"/>
              <a:gd name="T16" fmla="*/ 45719 w 33"/>
              <a:gd name="T17" fmla="*/ 10160 h 45"/>
              <a:gd name="T18" fmla="*/ 45719 w 33"/>
              <a:gd name="T19" fmla="*/ 10160 h 4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"/>
              <a:gd name="T31" fmla="*/ 0 h 45"/>
              <a:gd name="T32" fmla="*/ 33 w 33"/>
              <a:gd name="T33" fmla="*/ 45 h 4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" h="45">
                <a:moveTo>
                  <a:pt x="33" y="9"/>
                </a:moveTo>
                <a:lnTo>
                  <a:pt x="0" y="0"/>
                </a:lnTo>
                <a:lnTo>
                  <a:pt x="0" y="29"/>
                </a:lnTo>
                <a:lnTo>
                  <a:pt x="6" y="34"/>
                </a:lnTo>
                <a:lnTo>
                  <a:pt x="25" y="45"/>
                </a:lnTo>
                <a:lnTo>
                  <a:pt x="25" y="39"/>
                </a:lnTo>
                <a:lnTo>
                  <a:pt x="33" y="38"/>
                </a:lnTo>
                <a:lnTo>
                  <a:pt x="33" y="9"/>
                </a:lnTo>
                <a:close/>
              </a:path>
            </a:pathLst>
          </a:cu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60" name="Freeform 128"/>
          <p:cNvSpPr>
            <a:spLocks noChangeArrowheads="1"/>
          </p:cNvSpPr>
          <p:nvPr/>
        </p:nvSpPr>
        <p:spPr bwMode="auto">
          <a:xfrm>
            <a:off x="1804988" y="5981700"/>
            <a:ext cx="44450" cy="52388"/>
          </a:xfrm>
          <a:custGeom>
            <a:avLst/>
            <a:gdLst>
              <a:gd name="T0" fmla="*/ 45719 w 33"/>
              <a:gd name="T1" fmla="*/ 10477 h 45"/>
              <a:gd name="T2" fmla="*/ 0 w 33"/>
              <a:gd name="T3" fmla="*/ 0 h 45"/>
              <a:gd name="T4" fmla="*/ 0 w 33"/>
              <a:gd name="T5" fmla="*/ 33761 h 45"/>
              <a:gd name="T6" fmla="*/ 4156 w 33"/>
              <a:gd name="T7" fmla="*/ 34925 h 45"/>
              <a:gd name="T8" fmla="*/ 4156 w 33"/>
              <a:gd name="T9" fmla="*/ 38417 h 45"/>
              <a:gd name="T10" fmla="*/ 8313 w 33"/>
              <a:gd name="T11" fmla="*/ 46566 h 45"/>
              <a:gd name="T12" fmla="*/ 34636 w 33"/>
              <a:gd name="T13" fmla="*/ 52387 h 45"/>
              <a:gd name="T14" fmla="*/ 37406 w 33"/>
              <a:gd name="T15" fmla="*/ 43074 h 45"/>
              <a:gd name="T16" fmla="*/ 45719 w 33"/>
              <a:gd name="T17" fmla="*/ 44238 h 45"/>
              <a:gd name="T18" fmla="*/ 45719 w 33"/>
              <a:gd name="T19" fmla="*/ 10477 h 45"/>
              <a:gd name="T20" fmla="*/ 45719 w 33"/>
              <a:gd name="T21" fmla="*/ 10477 h 45"/>
              <a:gd name="T22" fmla="*/ 45719 w 33"/>
              <a:gd name="T23" fmla="*/ 10477 h 4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3"/>
              <a:gd name="T37" fmla="*/ 0 h 45"/>
              <a:gd name="T38" fmla="*/ 33 w 33"/>
              <a:gd name="T39" fmla="*/ 45 h 4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3" h="45">
                <a:moveTo>
                  <a:pt x="33" y="9"/>
                </a:moveTo>
                <a:lnTo>
                  <a:pt x="0" y="0"/>
                </a:lnTo>
                <a:lnTo>
                  <a:pt x="0" y="29"/>
                </a:lnTo>
                <a:lnTo>
                  <a:pt x="3" y="30"/>
                </a:lnTo>
                <a:lnTo>
                  <a:pt x="3" y="33"/>
                </a:lnTo>
                <a:lnTo>
                  <a:pt x="6" y="40"/>
                </a:lnTo>
                <a:lnTo>
                  <a:pt x="25" y="45"/>
                </a:lnTo>
                <a:lnTo>
                  <a:pt x="27" y="37"/>
                </a:lnTo>
                <a:lnTo>
                  <a:pt x="33" y="38"/>
                </a:lnTo>
                <a:lnTo>
                  <a:pt x="33" y="9"/>
                </a:lnTo>
                <a:close/>
              </a:path>
            </a:pathLst>
          </a:cu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61" name="Freeform 129"/>
          <p:cNvSpPr>
            <a:spLocks noChangeArrowheads="1"/>
          </p:cNvSpPr>
          <p:nvPr/>
        </p:nvSpPr>
        <p:spPr bwMode="auto">
          <a:xfrm>
            <a:off x="1911350" y="6010275"/>
            <a:ext cx="44450" cy="52388"/>
          </a:xfrm>
          <a:custGeom>
            <a:avLst/>
            <a:gdLst>
              <a:gd name="T0" fmla="*/ 45719 w 33"/>
              <a:gd name="T1" fmla="*/ 10477 h 45"/>
              <a:gd name="T2" fmla="*/ 0 w 33"/>
              <a:gd name="T3" fmla="*/ 0 h 45"/>
              <a:gd name="T4" fmla="*/ 0 w 33"/>
              <a:gd name="T5" fmla="*/ 33761 h 45"/>
              <a:gd name="T6" fmla="*/ 4156 w 33"/>
              <a:gd name="T7" fmla="*/ 34925 h 45"/>
              <a:gd name="T8" fmla="*/ 8313 w 33"/>
              <a:gd name="T9" fmla="*/ 39581 h 45"/>
              <a:gd name="T10" fmla="*/ 8313 w 33"/>
              <a:gd name="T11" fmla="*/ 46566 h 45"/>
              <a:gd name="T12" fmla="*/ 34636 w 33"/>
              <a:gd name="T13" fmla="*/ 52387 h 45"/>
              <a:gd name="T14" fmla="*/ 37406 w 33"/>
              <a:gd name="T15" fmla="*/ 46566 h 45"/>
              <a:gd name="T16" fmla="*/ 37406 w 33"/>
              <a:gd name="T17" fmla="*/ 43074 h 45"/>
              <a:gd name="T18" fmla="*/ 45719 w 33"/>
              <a:gd name="T19" fmla="*/ 44238 h 45"/>
              <a:gd name="T20" fmla="*/ 45719 w 33"/>
              <a:gd name="T21" fmla="*/ 10477 h 45"/>
              <a:gd name="T22" fmla="*/ 45719 w 33"/>
              <a:gd name="T23" fmla="*/ 10477 h 45"/>
              <a:gd name="T24" fmla="*/ 45719 w 33"/>
              <a:gd name="T25" fmla="*/ 10477 h 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"/>
              <a:gd name="T40" fmla="*/ 0 h 45"/>
              <a:gd name="T41" fmla="*/ 33 w 33"/>
              <a:gd name="T42" fmla="*/ 45 h 4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" h="45">
                <a:moveTo>
                  <a:pt x="33" y="9"/>
                </a:moveTo>
                <a:lnTo>
                  <a:pt x="0" y="0"/>
                </a:lnTo>
                <a:lnTo>
                  <a:pt x="0" y="29"/>
                </a:lnTo>
                <a:lnTo>
                  <a:pt x="3" y="30"/>
                </a:lnTo>
                <a:lnTo>
                  <a:pt x="6" y="34"/>
                </a:lnTo>
                <a:lnTo>
                  <a:pt x="6" y="40"/>
                </a:lnTo>
                <a:lnTo>
                  <a:pt x="25" y="45"/>
                </a:lnTo>
                <a:lnTo>
                  <a:pt x="27" y="40"/>
                </a:lnTo>
                <a:lnTo>
                  <a:pt x="27" y="37"/>
                </a:lnTo>
                <a:lnTo>
                  <a:pt x="33" y="38"/>
                </a:lnTo>
                <a:lnTo>
                  <a:pt x="33" y="9"/>
                </a:lnTo>
                <a:close/>
              </a:path>
            </a:pathLst>
          </a:cu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62" name="Freeform 130"/>
          <p:cNvSpPr>
            <a:spLocks noChangeArrowheads="1"/>
          </p:cNvSpPr>
          <p:nvPr/>
        </p:nvSpPr>
        <p:spPr bwMode="auto">
          <a:xfrm>
            <a:off x="1965325" y="6026150"/>
            <a:ext cx="44450" cy="50800"/>
          </a:xfrm>
          <a:custGeom>
            <a:avLst/>
            <a:gdLst>
              <a:gd name="T0" fmla="*/ 45719 w 33"/>
              <a:gd name="T1" fmla="*/ 10160 h 45"/>
              <a:gd name="T2" fmla="*/ 0 w 33"/>
              <a:gd name="T3" fmla="*/ 0 h 45"/>
              <a:gd name="T4" fmla="*/ 0 w 33"/>
              <a:gd name="T5" fmla="*/ 32738 h 45"/>
              <a:gd name="T6" fmla="*/ 4156 w 33"/>
              <a:gd name="T7" fmla="*/ 33867 h 45"/>
              <a:gd name="T8" fmla="*/ 4156 w 33"/>
              <a:gd name="T9" fmla="*/ 37253 h 45"/>
              <a:gd name="T10" fmla="*/ 34636 w 33"/>
              <a:gd name="T11" fmla="*/ 50800 h 45"/>
              <a:gd name="T12" fmla="*/ 34636 w 33"/>
              <a:gd name="T13" fmla="*/ 44027 h 45"/>
              <a:gd name="T14" fmla="*/ 45719 w 33"/>
              <a:gd name="T15" fmla="*/ 42898 h 45"/>
              <a:gd name="T16" fmla="*/ 45719 w 33"/>
              <a:gd name="T17" fmla="*/ 10160 h 45"/>
              <a:gd name="T18" fmla="*/ 45719 w 33"/>
              <a:gd name="T19" fmla="*/ 10160 h 45"/>
              <a:gd name="T20" fmla="*/ 45719 w 33"/>
              <a:gd name="T21" fmla="*/ 10160 h 4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45"/>
              <a:gd name="T35" fmla="*/ 33 w 33"/>
              <a:gd name="T36" fmla="*/ 45 h 4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45">
                <a:moveTo>
                  <a:pt x="33" y="9"/>
                </a:moveTo>
                <a:lnTo>
                  <a:pt x="0" y="0"/>
                </a:lnTo>
                <a:lnTo>
                  <a:pt x="0" y="29"/>
                </a:lnTo>
                <a:lnTo>
                  <a:pt x="3" y="30"/>
                </a:lnTo>
                <a:lnTo>
                  <a:pt x="3" y="33"/>
                </a:lnTo>
                <a:lnTo>
                  <a:pt x="25" y="45"/>
                </a:lnTo>
                <a:lnTo>
                  <a:pt x="25" y="39"/>
                </a:lnTo>
                <a:lnTo>
                  <a:pt x="33" y="38"/>
                </a:lnTo>
                <a:lnTo>
                  <a:pt x="33" y="9"/>
                </a:lnTo>
                <a:close/>
              </a:path>
            </a:pathLst>
          </a:cu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63" name="Freeform 131"/>
          <p:cNvSpPr>
            <a:spLocks noChangeArrowheads="1"/>
          </p:cNvSpPr>
          <p:nvPr/>
        </p:nvSpPr>
        <p:spPr bwMode="auto">
          <a:xfrm>
            <a:off x="2017713" y="6040438"/>
            <a:ext cx="44450" cy="52387"/>
          </a:xfrm>
          <a:custGeom>
            <a:avLst/>
            <a:gdLst>
              <a:gd name="T0" fmla="*/ 45719 w 33"/>
              <a:gd name="T1" fmla="*/ 10478 h 45"/>
              <a:gd name="T2" fmla="*/ 0 w 33"/>
              <a:gd name="T3" fmla="*/ 0 h 45"/>
              <a:gd name="T4" fmla="*/ 0 w 33"/>
              <a:gd name="T5" fmla="*/ 33761 h 45"/>
              <a:gd name="T6" fmla="*/ 4156 w 33"/>
              <a:gd name="T7" fmla="*/ 34925 h 45"/>
              <a:gd name="T8" fmla="*/ 8313 w 33"/>
              <a:gd name="T9" fmla="*/ 46567 h 45"/>
              <a:gd name="T10" fmla="*/ 34636 w 33"/>
              <a:gd name="T11" fmla="*/ 52388 h 45"/>
              <a:gd name="T12" fmla="*/ 34636 w 33"/>
              <a:gd name="T13" fmla="*/ 45403 h 45"/>
              <a:gd name="T14" fmla="*/ 45719 w 33"/>
              <a:gd name="T15" fmla="*/ 44239 h 45"/>
              <a:gd name="T16" fmla="*/ 45719 w 33"/>
              <a:gd name="T17" fmla="*/ 10478 h 45"/>
              <a:gd name="T18" fmla="*/ 45719 w 33"/>
              <a:gd name="T19" fmla="*/ 10478 h 45"/>
              <a:gd name="T20" fmla="*/ 45719 w 33"/>
              <a:gd name="T21" fmla="*/ 10478 h 4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45"/>
              <a:gd name="T35" fmla="*/ 33 w 33"/>
              <a:gd name="T36" fmla="*/ 45 h 4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45">
                <a:moveTo>
                  <a:pt x="33" y="9"/>
                </a:moveTo>
                <a:lnTo>
                  <a:pt x="0" y="0"/>
                </a:lnTo>
                <a:lnTo>
                  <a:pt x="0" y="29"/>
                </a:lnTo>
                <a:lnTo>
                  <a:pt x="3" y="30"/>
                </a:lnTo>
                <a:lnTo>
                  <a:pt x="6" y="40"/>
                </a:lnTo>
                <a:lnTo>
                  <a:pt x="25" y="45"/>
                </a:lnTo>
                <a:lnTo>
                  <a:pt x="25" y="39"/>
                </a:lnTo>
                <a:lnTo>
                  <a:pt x="33" y="38"/>
                </a:lnTo>
                <a:lnTo>
                  <a:pt x="33" y="9"/>
                </a:lnTo>
                <a:close/>
              </a:path>
            </a:pathLst>
          </a:cu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64" name="Freeform 132"/>
          <p:cNvSpPr>
            <a:spLocks noChangeArrowheads="1"/>
          </p:cNvSpPr>
          <p:nvPr/>
        </p:nvSpPr>
        <p:spPr bwMode="auto">
          <a:xfrm>
            <a:off x="2070100" y="6054725"/>
            <a:ext cx="44450" cy="52388"/>
          </a:xfrm>
          <a:custGeom>
            <a:avLst/>
            <a:gdLst>
              <a:gd name="T0" fmla="*/ 45719 w 33"/>
              <a:gd name="T1" fmla="*/ 10477 h 45"/>
              <a:gd name="T2" fmla="*/ 0 w 33"/>
              <a:gd name="T3" fmla="*/ 0 h 45"/>
              <a:gd name="T4" fmla="*/ 0 w 33"/>
              <a:gd name="T5" fmla="*/ 33761 h 45"/>
              <a:gd name="T6" fmla="*/ 4156 w 33"/>
              <a:gd name="T7" fmla="*/ 34925 h 45"/>
              <a:gd name="T8" fmla="*/ 4156 w 33"/>
              <a:gd name="T9" fmla="*/ 38417 h 45"/>
              <a:gd name="T10" fmla="*/ 8313 w 33"/>
              <a:gd name="T11" fmla="*/ 46566 h 45"/>
              <a:gd name="T12" fmla="*/ 34636 w 33"/>
              <a:gd name="T13" fmla="*/ 52387 h 45"/>
              <a:gd name="T14" fmla="*/ 37406 w 33"/>
              <a:gd name="T15" fmla="*/ 43074 h 45"/>
              <a:gd name="T16" fmla="*/ 45719 w 33"/>
              <a:gd name="T17" fmla="*/ 44238 h 45"/>
              <a:gd name="T18" fmla="*/ 45719 w 33"/>
              <a:gd name="T19" fmla="*/ 10477 h 45"/>
              <a:gd name="T20" fmla="*/ 45719 w 33"/>
              <a:gd name="T21" fmla="*/ 10477 h 45"/>
              <a:gd name="T22" fmla="*/ 45719 w 33"/>
              <a:gd name="T23" fmla="*/ 10477 h 4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3"/>
              <a:gd name="T37" fmla="*/ 0 h 45"/>
              <a:gd name="T38" fmla="*/ 33 w 33"/>
              <a:gd name="T39" fmla="*/ 45 h 4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3" h="45">
                <a:moveTo>
                  <a:pt x="33" y="9"/>
                </a:moveTo>
                <a:lnTo>
                  <a:pt x="0" y="0"/>
                </a:lnTo>
                <a:lnTo>
                  <a:pt x="0" y="29"/>
                </a:lnTo>
                <a:lnTo>
                  <a:pt x="3" y="30"/>
                </a:lnTo>
                <a:lnTo>
                  <a:pt x="3" y="33"/>
                </a:lnTo>
                <a:lnTo>
                  <a:pt x="6" y="40"/>
                </a:lnTo>
                <a:lnTo>
                  <a:pt x="25" y="45"/>
                </a:lnTo>
                <a:lnTo>
                  <a:pt x="27" y="37"/>
                </a:lnTo>
                <a:lnTo>
                  <a:pt x="33" y="38"/>
                </a:lnTo>
                <a:lnTo>
                  <a:pt x="33" y="9"/>
                </a:lnTo>
                <a:close/>
              </a:path>
            </a:pathLst>
          </a:cu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65" name="Freeform 133"/>
          <p:cNvSpPr>
            <a:spLocks noChangeArrowheads="1"/>
          </p:cNvSpPr>
          <p:nvPr/>
        </p:nvSpPr>
        <p:spPr bwMode="auto">
          <a:xfrm>
            <a:off x="1708150" y="5945188"/>
            <a:ext cx="76200" cy="31750"/>
          </a:xfrm>
          <a:custGeom>
            <a:avLst/>
            <a:gdLst>
              <a:gd name="T0" fmla="*/ 0 w 59"/>
              <a:gd name="T1" fmla="*/ 12935 h 27"/>
              <a:gd name="T2" fmla="*/ 77272 w 59"/>
              <a:gd name="T3" fmla="*/ 31750 h 27"/>
              <a:gd name="T4" fmla="*/ 77272 w 59"/>
              <a:gd name="T5" fmla="*/ 18815 h 27"/>
              <a:gd name="T6" fmla="*/ 0 w 59"/>
              <a:gd name="T7" fmla="*/ 0 h 27"/>
              <a:gd name="T8" fmla="*/ 0 w 59"/>
              <a:gd name="T9" fmla="*/ 12935 h 27"/>
              <a:gd name="T10" fmla="*/ 0 w 59"/>
              <a:gd name="T11" fmla="*/ 12935 h 27"/>
              <a:gd name="T12" fmla="*/ 0 w 59"/>
              <a:gd name="T13" fmla="*/ 12935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27"/>
              <a:gd name="T23" fmla="*/ 59 w 59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27">
                <a:moveTo>
                  <a:pt x="0" y="11"/>
                </a:moveTo>
                <a:lnTo>
                  <a:pt x="59" y="27"/>
                </a:lnTo>
                <a:lnTo>
                  <a:pt x="59" y="16"/>
                </a:lnTo>
                <a:lnTo>
                  <a:pt x="0" y="0"/>
                </a:lnTo>
                <a:lnTo>
                  <a:pt x="0" y="11"/>
                </a:lnTo>
                <a:close/>
              </a:path>
            </a:pathLst>
          </a:cu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66" name="Freeform 134"/>
          <p:cNvSpPr>
            <a:spLocks noChangeArrowheads="1"/>
          </p:cNvSpPr>
          <p:nvPr/>
        </p:nvSpPr>
        <p:spPr bwMode="auto">
          <a:xfrm>
            <a:off x="1708150" y="5967413"/>
            <a:ext cx="76200" cy="33337"/>
          </a:xfrm>
          <a:custGeom>
            <a:avLst/>
            <a:gdLst>
              <a:gd name="T0" fmla="*/ 0 w 59"/>
              <a:gd name="T1" fmla="*/ 13582 h 27"/>
              <a:gd name="T2" fmla="*/ 77272 w 59"/>
              <a:gd name="T3" fmla="*/ 33338 h 27"/>
              <a:gd name="T4" fmla="*/ 77272 w 59"/>
              <a:gd name="T5" fmla="*/ 19756 h 27"/>
              <a:gd name="T6" fmla="*/ 0 w 59"/>
              <a:gd name="T7" fmla="*/ 0 h 27"/>
              <a:gd name="T8" fmla="*/ 0 w 59"/>
              <a:gd name="T9" fmla="*/ 13582 h 27"/>
              <a:gd name="T10" fmla="*/ 0 w 59"/>
              <a:gd name="T11" fmla="*/ 13582 h 27"/>
              <a:gd name="T12" fmla="*/ 0 w 59"/>
              <a:gd name="T13" fmla="*/ 13582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27"/>
              <a:gd name="T23" fmla="*/ 59 w 59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27">
                <a:moveTo>
                  <a:pt x="0" y="11"/>
                </a:moveTo>
                <a:lnTo>
                  <a:pt x="59" y="27"/>
                </a:lnTo>
                <a:lnTo>
                  <a:pt x="59" y="16"/>
                </a:lnTo>
                <a:lnTo>
                  <a:pt x="0" y="0"/>
                </a:lnTo>
                <a:lnTo>
                  <a:pt x="0" y="11"/>
                </a:lnTo>
                <a:close/>
              </a:path>
            </a:pathLst>
          </a:cu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67" name="Freeform 135"/>
          <p:cNvSpPr>
            <a:spLocks noChangeArrowheads="1"/>
          </p:cNvSpPr>
          <p:nvPr/>
        </p:nvSpPr>
        <p:spPr bwMode="auto">
          <a:xfrm>
            <a:off x="1708150" y="5989638"/>
            <a:ext cx="76200" cy="31750"/>
          </a:xfrm>
          <a:custGeom>
            <a:avLst/>
            <a:gdLst>
              <a:gd name="T0" fmla="*/ 0 w 59"/>
              <a:gd name="T1" fmla="*/ 12935 h 27"/>
              <a:gd name="T2" fmla="*/ 77272 w 59"/>
              <a:gd name="T3" fmla="*/ 31750 h 27"/>
              <a:gd name="T4" fmla="*/ 77272 w 59"/>
              <a:gd name="T5" fmla="*/ 18815 h 27"/>
              <a:gd name="T6" fmla="*/ 0 w 59"/>
              <a:gd name="T7" fmla="*/ 0 h 27"/>
              <a:gd name="T8" fmla="*/ 0 w 59"/>
              <a:gd name="T9" fmla="*/ 12935 h 27"/>
              <a:gd name="T10" fmla="*/ 0 w 59"/>
              <a:gd name="T11" fmla="*/ 12935 h 27"/>
              <a:gd name="T12" fmla="*/ 0 w 59"/>
              <a:gd name="T13" fmla="*/ 12935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27"/>
              <a:gd name="T23" fmla="*/ 59 w 59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27">
                <a:moveTo>
                  <a:pt x="0" y="11"/>
                </a:moveTo>
                <a:lnTo>
                  <a:pt x="59" y="27"/>
                </a:lnTo>
                <a:lnTo>
                  <a:pt x="59" y="16"/>
                </a:lnTo>
                <a:lnTo>
                  <a:pt x="0" y="0"/>
                </a:lnTo>
                <a:lnTo>
                  <a:pt x="0" y="11"/>
                </a:lnTo>
                <a:close/>
              </a:path>
            </a:pathLst>
          </a:cu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68" name="Freeform 136"/>
          <p:cNvSpPr>
            <a:spLocks/>
          </p:cNvSpPr>
          <p:nvPr/>
        </p:nvSpPr>
        <p:spPr bwMode="auto">
          <a:xfrm>
            <a:off x="2543175" y="5549900"/>
            <a:ext cx="46038" cy="252413"/>
          </a:xfrm>
          <a:custGeom>
            <a:avLst/>
            <a:gdLst>
              <a:gd name="T0" fmla="*/ 45719 w 30"/>
              <a:gd name="T1" fmla="*/ 233971 h 219"/>
              <a:gd name="T2" fmla="*/ 22860 w 30"/>
              <a:gd name="T3" fmla="*/ 252412 h 219"/>
              <a:gd name="T4" fmla="*/ 0 w 30"/>
              <a:gd name="T5" fmla="*/ 233971 h 219"/>
              <a:gd name="T6" fmla="*/ 0 w 30"/>
              <a:gd name="T7" fmla="*/ 17288 h 219"/>
              <a:gd name="T8" fmla="*/ 22860 w 30"/>
              <a:gd name="T9" fmla="*/ 0 h 219"/>
              <a:gd name="T10" fmla="*/ 45719 w 30"/>
              <a:gd name="T11" fmla="*/ 17288 h 219"/>
              <a:gd name="T12" fmla="*/ 45719 w 30"/>
              <a:gd name="T13" fmla="*/ 233971 h 219"/>
              <a:gd name="T14" fmla="*/ 45719 w 30"/>
              <a:gd name="T15" fmla="*/ 233971 h 219"/>
              <a:gd name="T16" fmla="*/ 45719 w 30"/>
              <a:gd name="T17" fmla="*/ 233971 h 2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"/>
              <a:gd name="T28" fmla="*/ 0 h 219"/>
              <a:gd name="T29" fmla="*/ 30 w 30"/>
              <a:gd name="T30" fmla="*/ 219 h 21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" h="219">
                <a:moveTo>
                  <a:pt x="30" y="203"/>
                </a:moveTo>
                <a:cubicBezTo>
                  <a:pt x="30" y="214"/>
                  <a:pt x="25" y="219"/>
                  <a:pt x="15" y="219"/>
                </a:cubicBezTo>
                <a:cubicBezTo>
                  <a:pt x="5" y="219"/>
                  <a:pt x="0" y="214"/>
                  <a:pt x="0" y="203"/>
                </a:cubicBezTo>
                <a:lnTo>
                  <a:pt x="0" y="15"/>
                </a:lnTo>
                <a:cubicBezTo>
                  <a:pt x="0" y="5"/>
                  <a:pt x="5" y="0"/>
                  <a:pt x="15" y="0"/>
                </a:cubicBezTo>
                <a:cubicBezTo>
                  <a:pt x="25" y="0"/>
                  <a:pt x="30" y="5"/>
                  <a:pt x="30" y="15"/>
                </a:cubicBezTo>
                <a:lnTo>
                  <a:pt x="30" y="203"/>
                </a:lnTo>
                <a:close/>
              </a:path>
            </a:pathLst>
          </a:custGeom>
          <a:solidFill>
            <a:srgbClr val="AAAAAA"/>
          </a:solidFill>
          <a:ln w="9242">
            <a:solidFill>
              <a:srgbClr val="757A8A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69" name="Freeform 137"/>
          <p:cNvSpPr>
            <a:spLocks/>
          </p:cNvSpPr>
          <p:nvPr/>
        </p:nvSpPr>
        <p:spPr bwMode="auto">
          <a:xfrm flipH="1">
            <a:off x="2403475" y="5770563"/>
            <a:ext cx="46038" cy="0"/>
          </a:xfrm>
          <a:custGeom>
            <a:avLst/>
            <a:gdLst>
              <a:gd name="T0" fmla="*/ 0 w 45719"/>
              <a:gd name="T1" fmla="*/ 0 w 45719"/>
              <a:gd name="T2" fmla="*/ 0 w 45719"/>
              <a:gd name="T3" fmla="*/ 0 60000 65536"/>
              <a:gd name="T4" fmla="*/ 0 60000 65536"/>
              <a:gd name="T5" fmla="*/ 0 60000 65536"/>
              <a:gd name="T6" fmla="*/ 0 w 45719"/>
              <a:gd name="T7" fmla="*/ 45719 w 45719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5719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9242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70" name="Freeform 138"/>
          <p:cNvSpPr>
            <a:spLocks/>
          </p:cNvSpPr>
          <p:nvPr/>
        </p:nvSpPr>
        <p:spPr bwMode="auto">
          <a:xfrm flipH="1">
            <a:off x="2414588" y="5935663"/>
            <a:ext cx="44450" cy="0"/>
          </a:xfrm>
          <a:custGeom>
            <a:avLst/>
            <a:gdLst>
              <a:gd name="T0" fmla="*/ 0 w 45719"/>
              <a:gd name="T1" fmla="*/ 0 w 45719"/>
              <a:gd name="T2" fmla="*/ 0 w 45719"/>
              <a:gd name="T3" fmla="*/ 0 60000 65536"/>
              <a:gd name="T4" fmla="*/ 0 60000 65536"/>
              <a:gd name="T5" fmla="*/ 0 60000 65536"/>
              <a:gd name="T6" fmla="*/ 0 w 45719"/>
              <a:gd name="T7" fmla="*/ 45719 w 45719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5719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9242">
            <a:solidFill>
              <a:srgbClr val="757575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71" name="Freeform 139"/>
          <p:cNvSpPr>
            <a:spLocks noChangeArrowheads="1"/>
          </p:cNvSpPr>
          <p:nvPr/>
        </p:nvSpPr>
        <p:spPr bwMode="auto">
          <a:xfrm>
            <a:off x="2212975" y="6059488"/>
            <a:ext cx="387350" cy="82550"/>
          </a:xfrm>
          <a:custGeom>
            <a:avLst/>
            <a:gdLst>
              <a:gd name="T0" fmla="*/ 1301 w 297"/>
              <a:gd name="T1" fmla="*/ 28663 h 72"/>
              <a:gd name="T2" fmla="*/ 13009 w 297"/>
              <a:gd name="T3" fmla="*/ 30956 h 72"/>
              <a:gd name="T4" fmla="*/ 44230 w 297"/>
              <a:gd name="T5" fmla="*/ 37835 h 72"/>
              <a:gd name="T6" fmla="*/ 89760 w 297"/>
              <a:gd name="T7" fmla="*/ 45861 h 72"/>
              <a:gd name="T8" fmla="*/ 140494 w 297"/>
              <a:gd name="T9" fmla="*/ 56180 h 72"/>
              <a:gd name="T10" fmla="*/ 238060 w 297"/>
              <a:gd name="T11" fmla="*/ 74524 h 72"/>
              <a:gd name="T12" fmla="*/ 282289 w 297"/>
              <a:gd name="T13" fmla="*/ 82550 h 72"/>
              <a:gd name="T14" fmla="*/ 292696 w 297"/>
              <a:gd name="T15" fmla="*/ 77964 h 72"/>
              <a:gd name="T16" fmla="*/ 308307 w 297"/>
              <a:gd name="T17" fmla="*/ 65352 h 72"/>
              <a:gd name="T18" fmla="*/ 340828 w 297"/>
              <a:gd name="T19" fmla="*/ 37835 h 72"/>
              <a:gd name="T20" fmla="*/ 385058 w 297"/>
              <a:gd name="T21" fmla="*/ 0 h 72"/>
              <a:gd name="T22" fmla="*/ 366846 w 297"/>
              <a:gd name="T23" fmla="*/ 12612 h 72"/>
              <a:gd name="T24" fmla="*/ 349935 w 297"/>
              <a:gd name="T25" fmla="*/ 25224 h 72"/>
              <a:gd name="T26" fmla="*/ 333023 w 297"/>
              <a:gd name="T27" fmla="*/ 38982 h 72"/>
              <a:gd name="T28" fmla="*/ 279687 w 297"/>
              <a:gd name="T29" fmla="*/ 75671 h 72"/>
              <a:gd name="T30" fmla="*/ 231555 w 297"/>
              <a:gd name="T31" fmla="*/ 67645 h 72"/>
              <a:gd name="T32" fmla="*/ 186025 w 297"/>
              <a:gd name="T33" fmla="*/ 59619 h 72"/>
              <a:gd name="T34" fmla="*/ 133990 w 297"/>
              <a:gd name="T35" fmla="*/ 51594 h 72"/>
              <a:gd name="T36" fmla="*/ 107972 w 297"/>
              <a:gd name="T37" fmla="*/ 47008 h 72"/>
              <a:gd name="T38" fmla="*/ 83256 w 297"/>
              <a:gd name="T39" fmla="*/ 42422 h 72"/>
              <a:gd name="T40" fmla="*/ 40327 w 297"/>
              <a:gd name="T41" fmla="*/ 35542 h 72"/>
              <a:gd name="T42" fmla="*/ 1301 w 297"/>
              <a:gd name="T43" fmla="*/ 28663 h 72"/>
              <a:gd name="T44" fmla="*/ 1301 w 297"/>
              <a:gd name="T45" fmla="*/ 28663 h 72"/>
              <a:gd name="T46" fmla="*/ 1301 w 297"/>
              <a:gd name="T47" fmla="*/ 28663 h 7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97"/>
              <a:gd name="T73" fmla="*/ 0 h 72"/>
              <a:gd name="T74" fmla="*/ 297 w 297"/>
              <a:gd name="T75" fmla="*/ 72 h 7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97" h="72">
                <a:moveTo>
                  <a:pt x="1" y="25"/>
                </a:moveTo>
                <a:cubicBezTo>
                  <a:pt x="3" y="26"/>
                  <a:pt x="6" y="26"/>
                  <a:pt x="10" y="27"/>
                </a:cubicBezTo>
                <a:cubicBezTo>
                  <a:pt x="18" y="29"/>
                  <a:pt x="26" y="31"/>
                  <a:pt x="34" y="33"/>
                </a:cubicBezTo>
                <a:cubicBezTo>
                  <a:pt x="46" y="35"/>
                  <a:pt x="58" y="38"/>
                  <a:pt x="69" y="40"/>
                </a:cubicBezTo>
                <a:cubicBezTo>
                  <a:pt x="83" y="43"/>
                  <a:pt x="96" y="46"/>
                  <a:pt x="108" y="49"/>
                </a:cubicBezTo>
                <a:cubicBezTo>
                  <a:pt x="140" y="56"/>
                  <a:pt x="165" y="61"/>
                  <a:pt x="183" y="65"/>
                </a:cubicBezTo>
                <a:cubicBezTo>
                  <a:pt x="205" y="70"/>
                  <a:pt x="217" y="72"/>
                  <a:pt x="217" y="72"/>
                </a:cubicBezTo>
                <a:cubicBezTo>
                  <a:pt x="219" y="72"/>
                  <a:pt x="222" y="71"/>
                  <a:pt x="225" y="68"/>
                </a:cubicBezTo>
                <a:cubicBezTo>
                  <a:pt x="229" y="65"/>
                  <a:pt x="232" y="61"/>
                  <a:pt x="237" y="57"/>
                </a:cubicBezTo>
                <a:cubicBezTo>
                  <a:pt x="246" y="48"/>
                  <a:pt x="255" y="41"/>
                  <a:pt x="262" y="33"/>
                </a:cubicBezTo>
                <a:cubicBezTo>
                  <a:pt x="286" y="11"/>
                  <a:pt x="297" y="0"/>
                  <a:pt x="296" y="0"/>
                </a:cubicBezTo>
                <a:cubicBezTo>
                  <a:pt x="295" y="1"/>
                  <a:pt x="290" y="4"/>
                  <a:pt x="282" y="11"/>
                </a:cubicBezTo>
                <a:cubicBezTo>
                  <a:pt x="279" y="14"/>
                  <a:pt x="275" y="17"/>
                  <a:pt x="269" y="22"/>
                </a:cubicBezTo>
                <a:cubicBezTo>
                  <a:pt x="263" y="28"/>
                  <a:pt x="259" y="32"/>
                  <a:pt x="256" y="34"/>
                </a:cubicBezTo>
                <a:cubicBezTo>
                  <a:pt x="231" y="55"/>
                  <a:pt x="217" y="66"/>
                  <a:pt x="215" y="66"/>
                </a:cubicBezTo>
                <a:cubicBezTo>
                  <a:pt x="214" y="66"/>
                  <a:pt x="202" y="63"/>
                  <a:pt x="178" y="59"/>
                </a:cubicBezTo>
                <a:cubicBezTo>
                  <a:pt x="169" y="57"/>
                  <a:pt x="157" y="55"/>
                  <a:pt x="143" y="52"/>
                </a:cubicBezTo>
                <a:cubicBezTo>
                  <a:pt x="132" y="50"/>
                  <a:pt x="119" y="48"/>
                  <a:pt x="103" y="45"/>
                </a:cubicBezTo>
                <a:cubicBezTo>
                  <a:pt x="98" y="44"/>
                  <a:pt x="91" y="42"/>
                  <a:pt x="83" y="41"/>
                </a:cubicBezTo>
                <a:cubicBezTo>
                  <a:pt x="74" y="39"/>
                  <a:pt x="68" y="38"/>
                  <a:pt x="64" y="37"/>
                </a:cubicBezTo>
                <a:cubicBezTo>
                  <a:pt x="50" y="34"/>
                  <a:pt x="39" y="32"/>
                  <a:pt x="31" y="31"/>
                </a:cubicBezTo>
                <a:cubicBezTo>
                  <a:pt x="9" y="27"/>
                  <a:pt x="0" y="25"/>
                  <a:pt x="1" y="25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72" name="Freeform 140"/>
          <p:cNvSpPr>
            <a:spLocks/>
          </p:cNvSpPr>
          <p:nvPr/>
        </p:nvSpPr>
        <p:spPr bwMode="auto">
          <a:xfrm>
            <a:off x="2206625" y="6011863"/>
            <a:ext cx="400050" cy="152400"/>
          </a:xfrm>
          <a:custGeom>
            <a:avLst/>
            <a:gdLst>
              <a:gd name="T0" fmla="*/ 398939 w 306"/>
              <a:gd name="T1" fmla="*/ 49272 h 133"/>
              <a:gd name="T2" fmla="*/ 384598 w 306"/>
              <a:gd name="T3" fmla="*/ 37814 h 133"/>
              <a:gd name="T4" fmla="*/ 348094 w 306"/>
              <a:gd name="T5" fmla="*/ 32084 h 133"/>
              <a:gd name="T6" fmla="*/ 310286 w 306"/>
              <a:gd name="T7" fmla="*/ 26355 h 133"/>
              <a:gd name="T8" fmla="*/ 267263 w 306"/>
              <a:gd name="T9" fmla="*/ 20626 h 133"/>
              <a:gd name="T10" fmla="*/ 179914 w 306"/>
              <a:gd name="T11" fmla="*/ 9167 h 133"/>
              <a:gd name="T12" fmla="*/ 122550 w 306"/>
              <a:gd name="T13" fmla="*/ 0 h 133"/>
              <a:gd name="T14" fmla="*/ 113424 w 306"/>
              <a:gd name="T15" fmla="*/ 1146 h 133"/>
              <a:gd name="T16" fmla="*/ 97779 w 306"/>
              <a:gd name="T17" fmla="*/ 10313 h 133"/>
              <a:gd name="T18" fmla="*/ 62579 w 306"/>
              <a:gd name="T19" fmla="*/ 30938 h 133"/>
              <a:gd name="T20" fmla="*/ 6519 w 306"/>
              <a:gd name="T21" fmla="*/ 64168 h 133"/>
              <a:gd name="T22" fmla="*/ 0 w 306"/>
              <a:gd name="T23" fmla="*/ 72189 h 133"/>
              <a:gd name="T24" fmla="*/ 0 w 306"/>
              <a:gd name="T25" fmla="*/ 84794 h 133"/>
              <a:gd name="T26" fmla="*/ 0 w 306"/>
              <a:gd name="T27" fmla="*/ 95107 h 133"/>
              <a:gd name="T28" fmla="*/ 3911 w 306"/>
              <a:gd name="T29" fmla="*/ 101982 h 133"/>
              <a:gd name="T30" fmla="*/ 63882 w 306"/>
              <a:gd name="T31" fmla="*/ 113441 h 133"/>
              <a:gd name="T32" fmla="*/ 151232 w 306"/>
              <a:gd name="T33" fmla="*/ 129483 h 133"/>
              <a:gd name="T34" fmla="*/ 194255 w 306"/>
              <a:gd name="T35" fmla="*/ 137504 h 133"/>
              <a:gd name="T36" fmla="*/ 230759 w 306"/>
              <a:gd name="T37" fmla="*/ 144379 h 133"/>
              <a:gd name="T38" fmla="*/ 268567 w 306"/>
              <a:gd name="T39" fmla="*/ 151254 h 133"/>
              <a:gd name="T40" fmla="*/ 295945 w 306"/>
              <a:gd name="T41" fmla="*/ 146671 h 133"/>
              <a:gd name="T42" fmla="*/ 336360 w 306"/>
              <a:gd name="T43" fmla="*/ 120316 h 133"/>
              <a:gd name="T44" fmla="*/ 389813 w 306"/>
              <a:gd name="T45" fmla="*/ 83648 h 133"/>
              <a:gd name="T46" fmla="*/ 397635 w 306"/>
              <a:gd name="T47" fmla="*/ 69898 h 133"/>
              <a:gd name="T48" fmla="*/ 398939 w 306"/>
              <a:gd name="T49" fmla="*/ 49272 h 133"/>
              <a:gd name="T50" fmla="*/ 398939 w 306"/>
              <a:gd name="T51" fmla="*/ 49272 h 133"/>
              <a:gd name="T52" fmla="*/ 398939 w 306"/>
              <a:gd name="T53" fmla="*/ 49272 h 13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06"/>
              <a:gd name="T82" fmla="*/ 0 h 133"/>
              <a:gd name="T83" fmla="*/ 306 w 306"/>
              <a:gd name="T84" fmla="*/ 133 h 13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06" h="133">
                <a:moveTo>
                  <a:pt x="306" y="43"/>
                </a:moveTo>
                <a:cubicBezTo>
                  <a:pt x="306" y="38"/>
                  <a:pt x="303" y="34"/>
                  <a:pt x="295" y="33"/>
                </a:cubicBezTo>
                <a:cubicBezTo>
                  <a:pt x="295" y="32"/>
                  <a:pt x="285" y="31"/>
                  <a:pt x="267" y="28"/>
                </a:cubicBezTo>
                <a:cubicBezTo>
                  <a:pt x="262" y="27"/>
                  <a:pt x="253" y="26"/>
                  <a:pt x="238" y="23"/>
                </a:cubicBezTo>
                <a:cubicBezTo>
                  <a:pt x="225" y="21"/>
                  <a:pt x="214" y="20"/>
                  <a:pt x="205" y="18"/>
                </a:cubicBezTo>
                <a:cubicBezTo>
                  <a:pt x="177" y="14"/>
                  <a:pt x="155" y="10"/>
                  <a:pt x="138" y="8"/>
                </a:cubicBezTo>
                <a:cubicBezTo>
                  <a:pt x="116" y="4"/>
                  <a:pt x="101" y="1"/>
                  <a:pt x="94" y="0"/>
                </a:cubicBezTo>
                <a:cubicBezTo>
                  <a:pt x="92" y="0"/>
                  <a:pt x="89" y="0"/>
                  <a:pt x="87" y="1"/>
                </a:cubicBezTo>
                <a:cubicBezTo>
                  <a:pt x="84" y="3"/>
                  <a:pt x="80" y="6"/>
                  <a:pt x="75" y="9"/>
                </a:cubicBezTo>
                <a:cubicBezTo>
                  <a:pt x="66" y="16"/>
                  <a:pt x="57" y="22"/>
                  <a:pt x="48" y="27"/>
                </a:cubicBezTo>
                <a:cubicBezTo>
                  <a:pt x="22" y="45"/>
                  <a:pt x="8" y="55"/>
                  <a:pt x="5" y="56"/>
                </a:cubicBezTo>
                <a:cubicBezTo>
                  <a:pt x="2" y="58"/>
                  <a:pt x="0" y="61"/>
                  <a:pt x="0" y="63"/>
                </a:cubicBezTo>
                <a:cubicBezTo>
                  <a:pt x="0" y="67"/>
                  <a:pt x="0" y="71"/>
                  <a:pt x="0" y="74"/>
                </a:cubicBezTo>
                <a:cubicBezTo>
                  <a:pt x="0" y="77"/>
                  <a:pt x="0" y="80"/>
                  <a:pt x="0" y="83"/>
                </a:cubicBezTo>
                <a:cubicBezTo>
                  <a:pt x="0" y="86"/>
                  <a:pt x="1" y="88"/>
                  <a:pt x="3" y="89"/>
                </a:cubicBezTo>
                <a:cubicBezTo>
                  <a:pt x="11" y="91"/>
                  <a:pt x="26" y="94"/>
                  <a:pt x="49" y="99"/>
                </a:cubicBezTo>
                <a:cubicBezTo>
                  <a:pt x="67" y="103"/>
                  <a:pt x="89" y="108"/>
                  <a:pt x="116" y="113"/>
                </a:cubicBezTo>
                <a:cubicBezTo>
                  <a:pt x="126" y="115"/>
                  <a:pt x="137" y="118"/>
                  <a:pt x="149" y="120"/>
                </a:cubicBezTo>
                <a:cubicBezTo>
                  <a:pt x="156" y="121"/>
                  <a:pt x="165" y="123"/>
                  <a:pt x="177" y="126"/>
                </a:cubicBezTo>
                <a:cubicBezTo>
                  <a:pt x="196" y="130"/>
                  <a:pt x="205" y="132"/>
                  <a:pt x="206" y="132"/>
                </a:cubicBezTo>
                <a:cubicBezTo>
                  <a:pt x="211" y="133"/>
                  <a:pt x="219" y="132"/>
                  <a:pt x="227" y="128"/>
                </a:cubicBezTo>
                <a:cubicBezTo>
                  <a:pt x="228" y="128"/>
                  <a:pt x="239" y="120"/>
                  <a:pt x="258" y="105"/>
                </a:cubicBezTo>
                <a:cubicBezTo>
                  <a:pt x="278" y="90"/>
                  <a:pt x="292" y="79"/>
                  <a:pt x="299" y="73"/>
                </a:cubicBezTo>
                <a:cubicBezTo>
                  <a:pt x="303" y="69"/>
                  <a:pt x="305" y="65"/>
                  <a:pt x="305" y="61"/>
                </a:cubicBezTo>
                <a:lnTo>
                  <a:pt x="306" y="43"/>
                </a:lnTo>
                <a:close/>
              </a:path>
            </a:pathLst>
          </a:custGeom>
          <a:gradFill rotWithShape="0">
            <a:gsLst>
              <a:gs pos="0">
                <a:srgbClr val="B8B8B8"/>
              </a:gs>
              <a:gs pos="100000">
                <a:srgbClr val="E6E7ED"/>
              </a:gs>
            </a:gsLst>
            <a:lin ang="5400000"/>
          </a:gradFill>
          <a:ln w="9242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73" name="Freeform 142"/>
          <p:cNvSpPr>
            <a:spLocks noChangeArrowheads="1"/>
          </p:cNvSpPr>
          <p:nvPr/>
        </p:nvSpPr>
        <p:spPr bwMode="auto">
          <a:xfrm>
            <a:off x="2259013" y="5784850"/>
            <a:ext cx="153987" cy="395288"/>
          </a:xfrm>
          <a:custGeom>
            <a:avLst/>
            <a:gdLst>
              <a:gd name="T0" fmla="*/ 152746 w 117"/>
              <a:gd name="T1" fmla="*/ 324576 h 341"/>
              <a:gd name="T2" fmla="*/ 78331 w 117"/>
              <a:gd name="T3" fmla="*/ 395287 h 341"/>
              <a:gd name="T4" fmla="*/ 0 w 117"/>
              <a:gd name="T5" fmla="*/ 324576 h 341"/>
              <a:gd name="T6" fmla="*/ 0 w 117"/>
              <a:gd name="T7" fmla="*/ 69552 h 341"/>
              <a:gd name="T8" fmla="*/ 74415 w 117"/>
              <a:gd name="T9" fmla="*/ 0 h 341"/>
              <a:gd name="T10" fmla="*/ 152746 w 117"/>
              <a:gd name="T11" fmla="*/ 69552 h 341"/>
              <a:gd name="T12" fmla="*/ 152746 w 117"/>
              <a:gd name="T13" fmla="*/ 324576 h 341"/>
              <a:gd name="T14" fmla="*/ 152746 w 117"/>
              <a:gd name="T15" fmla="*/ 324576 h 341"/>
              <a:gd name="T16" fmla="*/ 152746 w 117"/>
              <a:gd name="T17" fmla="*/ 324576 h 3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7"/>
              <a:gd name="T28" fmla="*/ 0 h 341"/>
              <a:gd name="T29" fmla="*/ 117 w 117"/>
              <a:gd name="T30" fmla="*/ 341 h 3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7" h="341">
                <a:moveTo>
                  <a:pt x="117" y="280"/>
                </a:moveTo>
                <a:cubicBezTo>
                  <a:pt x="117" y="321"/>
                  <a:pt x="98" y="341"/>
                  <a:pt x="60" y="341"/>
                </a:cubicBezTo>
                <a:cubicBezTo>
                  <a:pt x="20" y="341"/>
                  <a:pt x="0" y="321"/>
                  <a:pt x="0" y="280"/>
                </a:cubicBezTo>
                <a:lnTo>
                  <a:pt x="0" y="60"/>
                </a:lnTo>
                <a:cubicBezTo>
                  <a:pt x="0" y="20"/>
                  <a:pt x="19" y="0"/>
                  <a:pt x="57" y="0"/>
                </a:cubicBezTo>
                <a:cubicBezTo>
                  <a:pt x="97" y="0"/>
                  <a:pt x="117" y="20"/>
                  <a:pt x="117" y="60"/>
                </a:cubicBezTo>
                <a:lnTo>
                  <a:pt x="117" y="28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74" name="Freeform 143"/>
          <p:cNvSpPr>
            <a:spLocks/>
          </p:cNvSpPr>
          <p:nvPr/>
        </p:nvSpPr>
        <p:spPr bwMode="auto">
          <a:xfrm>
            <a:off x="2236788" y="5673725"/>
            <a:ext cx="347662" cy="506413"/>
          </a:xfrm>
          <a:custGeom>
            <a:avLst/>
            <a:gdLst>
              <a:gd name="T0" fmla="*/ 272225 w 265"/>
              <a:gd name="T1" fmla="*/ 0 h 437"/>
              <a:gd name="T2" fmla="*/ 266990 w 265"/>
              <a:gd name="T3" fmla="*/ 0 h 437"/>
              <a:gd name="T4" fmla="*/ 212021 w 265"/>
              <a:gd name="T5" fmla="*/ 19700 h 437"/>
              <a:gd name="T6" fmla="*/ 30102 w 265"/>
              <a:gd name="T7" fmla="*/ 123996 h 437"/>
              <a:gd name="T8" fmla="*/ 0 w 265"/>
              <a:gd name="T9" fmla="*/ 180779 h 437"/>
              <a:gd name="T10" fmla="*/ 0 w 265"/>
              <a:gd name="T11" fmla="*/ 435723 h 437"/>
              <a:gd name="T12" fmla="*/ 74600 w 265"/>
              <a:gd name="T13" fmla="*/ 506412 h 437"/>
              <a:gd name="T14" fmla="*/ 117790 w 265"/>
              <a:gd name="T15" fmla="*/ 495982 h 437"/>
              <a:gd name="T16" fmla="*/ 125642 w 265"/>
              <a:gd name="T17" fmla="*/ 491347 h 437"/>
              <a:gd name="T18" fmla="*/ 145274 w 265"/>
              <a:gd name="T19" fmla="*/ 477441 h 437"/>
              <a:gd name="T20" fmla="*/ 208095 w 265"/>
              <a:gd name="T21" fmla="*/ 434564 h 437"/>
              <a:gd name="T22" fmla="*/ 273534 w 265"/>
              <a:gd name="T23" fmla="*/ 390528 h 437"/>
              <a:gd name="T24" fmla="*/ 307562 w 265"/>
              <a:gd name="T25" fmla="*/ 368510 h 437"/>
              <a:gd name="T26" fmla="*/ 346825 w 265"/>
              <a:gd name="T27" fmla="*/ 307092 h 437"/>
              <a:gd name="T28" fmla="*/ 346825 w 265"/>
              <a:gd name="T29" fmla="*/ 69530 h 437"/>
              <a:gd name="T30" fmla="*/ 272225 w 265"/>
              <a:gd name="T31" fmla="*/ 0 h 437"/>
              <a:gd name="T32" fmla="*/ 272225 w 265"/>
              <a:gd name="T33" fmla="*/ 0 h 437"/>
              <a:gd name="T34" fmla="*/ 272225 w 265"/>
              <a:gd name="T35" fmla="*/ 0 h 43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5"/>
              <a:gd name="T55" fmla="*/ 0 h 437"/>
              <a:gd name="T56" fmla="*/ 265 w 265"/>
              <a:gd name="T57" fmla="*/ 437 h 43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65" h="437">
                <a:moveTo>
                  <a:pt x="208" y="0"/>
                </a:moveTo>
                <a:lnTo>
                  <a:pt x="204" y="0"/>
                </a:lnTo>
                <a:cubicBezTo>
                  <a:pt x="189" y="0"/>
                  <a:pt x="175" y="5"/>
                  <a:pt x="162" y="17"/>
                </a:cubicBezTo>
                <a:lnTo>
                  <a:pt x="23" y="107"/>
                </a:lnTo>
                <a:cubicBezTo>
                  <a:pt x="7" y="119"/>
                  <a:pt x="0" y="136"/>
                  <a:pt x="0" y="156"/>
                </a:cubicBezTo>
                <a:lnTo>
                  <a:pt x="0" y="376"/>
                </a:lnTo>
                <a:cubicBezTo>
                  <a:pt x="0" y="417"/>
                  <a:pt x="19" y="437"/>
                  <a:pt x="57" y="437"/>
                </a:cubicBezTo>
                <a:cubicBezTo>
                  <a:pt x="69" y="437"/>
                  <a:pt x="81" y="434"/>
                  <a:pt x="90" y="428"/>
                </a:cubicBezTo>
                <a:cubicBezTo>
                  <a:pt x="91" y="428"/>
                  <a:pt x="93" y="426"/>
                  <a:pt x="96" y="424"/>
                </a:cubicBezTo>
                <a:cubicBezTo>
                  <a:pt x="101" y="421"/>
                  <a:pt x="106" y="417"/>
                  <a:pt x="111" y="412"/>
                </a:cubicBezTo>
                <a:cubicBezTo>
                  <a:pt x="129" y="399"/>
                  <a:pt x="145" y="387"/>
                  <a:pt x="159" y="375"/>
                </a:cubicBezTo>
                <a:cubicBezTo>
                  <a:pt x="180" y="359"/>
                  <a:pt x="196" y="347"/>
                  <a:pt x="209" y="337"/>
                </a:cubicBezTo>
                <a:cubicBezTo>
                  <a:pt x="224" y="326"/>
                  <a:pt x="233" y="319"/>
                  <a:pt x="235" y="318"/>
                </a:cubicBezTo>
                <a:cubicBezTo>
                  <a:pt x="255" y="301"/>
                  <a:pt x="265" y="283"/>
                  <a:pt x="265" y="265"/>
                </a:cubicBezTo>
                <a:lnTo>
                  <a:pt x="265" y="60"/>
                </a:lnTo>
                <a:cubicBezTo>
                  <a:pt x="265" y="20"/>
                  <a:pt x="246" y="0"/>
                  <a:pt x="208" y="0"/>
                </a:cubicBezTo>
                <a:close/>
              </a:path>
            </a:pathLst>
          </a:custGeom>
          <a:noFill/>
          <a:ln w="9242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75" name="Freeform 144"/>
          <p:cNvSpPr>
            <a:spLocks/>
          </p:cNvSpPr>
          <p:nvPr/>
        </p:nvSpPr>
        <p:spPr bwMode="auto">
          <a:xfrm>
            <a:off x="2446338" y="5951538"/>
            <a:ext cx="114300" cy="161925"/>
          </a:xfrm>
          <a:custGeom>
            <a:avLst/>
            <a:gdLst>
              <a:gd name="T0" fmla="*/ 113213 w 87"/>
              <a:gd name="T1" fmla="*/ 95998 h 140"/>
              <a:gd name="T2" fmla="*/ 113213 w 87"/>
              <a:gd name="T3" fmla="*/ 11566 h 140"/>
              <a:gd name="T4" fmla="*/ 98899 w 87"/>
              <a:gd name="T5" fmla="*/ 0 h 140"/>
              <a:gd name="T6" fmla="*/ 46847 w 87"/>
              <a:gd name="T7" fmla="*/ 31228 h 140"/>
              <a:gd name="T8" fmla="*/ 14314 w 87"/>
              <a:gd name="T9" fmla="*/ 52047 h 140"/>
              <a:gd name="T10" fmla="*/ 0 w 87"/>
              <a:gd name="T11" fmla="*/ 62457 h 140"/>
              <a:gd name="T12" fmla="*/ 0 w 87"/>
              <a:gd name="T13" fmla="*/ 161925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7"/>
              <a:gd name="T22" fmla="*/ 0 h 140"/>
              <a:gd name="T23" fmla="*/ 87 w 87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7" h="140">
                <a:moveTo>
                  <a:pt x="87" y="83"/>
                </a:moveTo>
                <a:lnTo>
                  <a:pt x="87" y="10"/>
                </a:lnTo>
                <a:cubicBezTo>
                  <a:pt x="87" y="3"/>
                  <a:pt x="83" y="0"/>
                  <a:pt x="76" y="0"/>
                </a:cubicBezTo>
                <a:cubicBezTo>
                  <a:pt x="74" y="0"/>
                  <a:pt x="60" y="9"/>
                  <a:pt x="36" y="27"/>
                </a:cubicBezTo>
                <a:cubicBezTo>
                  <a:pt x="28" y="32"/>
                  <a:pt x="20" y="39"/>
                  <a:pt x="11" y="45"/>
                </a:cubicBezTo>
                <a:cubicBezTo>
                  <a:pt x="6" y="49"/>
                  <a:pt x="2" y="52"/>
                  <a:pt x="0" y="54"/>
                </a:cubicBezTo>
                <a:lnTo>
                  <a:pt x="0" y="140"/>
                </a:lnTo>
              </a:path>
            </a:pathLst>
          </a:custGeom>
          <a:gradFill rotWithShape="0">
            <a:gsLst>
              <a:gs pos="0">
                <a:srgbClr val="E2E4E8"/>
              </a:gs>
              <a:gs pos="100000">
                <a:srgbClr val="E6E7ED"/>
              </a:gs>
            </a:gsLst>
            <a:lin ang="5400000"/>
          </a:gradFill>
          <a:ln w="9242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76" name="Freeform 145"/>
          <p:cNvSpPr>
            <a:spLocks/>
          </p:cNvSpPr>
          <p:nvPr/>
        </p:nvSpPr>
        <p:spPr bwMode="auto">
          <a:xfrm>
            <a:off x="2419350" y="6016625"/>
            <a:ext cx="174625" cy="123825"/>
          </a:xfrm>
          <a:custGeom>
            <a:avLst/>
            <a:gdLst>
              <a:gd name="T0" fmla="*/ 0 w 134"/>
              <a:gd name="T1" fmla="*/ 108781 h 107"/>
              <a:gd name="T2" fmla="*/ 13008 w 134"/>
              <a:gd name="T3" fmla="*/ 100680 h 107"/>
              <a:gd name="T4" fmla="*/ 13008 w 134"/>
              <a:gd name="T5" fmla="*/ 11572 h 107"/>
              <a:gd name="T6" fmla="*/ 26017 w 134"/>
              <a:gd name="T7" fmla="*/ 0 h 107"/>
              <a:gd name="T8" fmla="*/ 39025 w 134"/>
              <a:gd name="T9" fmla="*/ 11572 h 107"/>
              <a:gd name="T10" fmla="*/ 39025 w 134"/>
              <a:gd name="T11" fmla="*/ 24302 h 107"/>
              <a:gd name="T12" fmla="*/ 39025 w 134"/>
              <a:gd name="T13" fmla="*/ 53233 h 107"/>
              <a:gd name="T14" fmla="*/ 39025 w 134"/>
              <a:gd name="T15" fmla="*/ 82164 h 107"/>
              <a:gd name="T16" fmla="*/ 39025 w 134"/>
              <a:gd name="T17" fmla="*/ 98366 h 107"/>
              <a:gd name="T18" fmla="*/ 42927 w 134"/>
              <a:gd name="T19" fmla="*/ 113410 h 107"/>
              <a:gd name="T20" fmla="*/ 62440 w 134"/>
              <a:gd name="T21" fmla="*/ 123825 h 107"/>
              <a:gd name="T22" fmla="*/ 123579 w 134"/>
              <a:gd name="T23" fmla="*/ 89108 h 107"/>
              <a:gd name="T24" fmla="*/ 158701 w 134"/>
              <a:gd name="T25" fmla="*/ 64806 h 107"/>
              <a:gd name="T26" fmla="*/ 174311 w 134"/>
              <a:gd name="T27" fmla="*/ 54390 h 10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4"/>
              <a:gd name="T43" fmla="*/ 0 h 107"/>
              <a:gd name="T44" fmla="*/ 134 w 134"/>
              <a:gd name="T45" fmla="*/ 107 h 10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4" h="107">
                <a:moveTo>
                  <a:pt x="0" y="94"/>
                </a:moveTo>
                <a:cubicBezTo>
                  <a:pt x="6" y="97"/>
                  <a:pt x="10" y="95"/>
                  <a:pt x="10" y="87"/>
                </a:cubicBezTo>
                <a:lnTo>
                  <a:pt x="10" y="10"/>
                </a:lnTo>
                <a:cubicBezTo>
                  <a:pt x="10" y="3"/>
                  <a:pt x="13" y="0"/>
                  <a:pt x="20" y="0"/>
                </a:cubicBezTo>
                <a:cubicBezTo>
                  <a:pt x="27" y="0"/>
                  <a:pt x="30" y="3"/>
                  <a:pt x="30" y="10"/>
                </a:cubicBezTo>
                <a:cubicBezTo>
                  <a:pt x="30" y="13"/>
                  <a:pt x="30" y="17"/>
                  <a:pt x="30" y="21"/>
                </a:cubicBezTo>
                <a:cubicBezTo>
                  <a:pt x="30" y="29"/>
                  <a:pt x="30" y="38"/>
                  <a:pt x="30" y="46"/>
                </a:cubicBezTo>
                <a:cubicBezTo>
                  <a:pt x="30" y="54"/>
                  <a:pt x="30" y="63"/>
                  <a:pt x="30" y="71"/>
                </a:cubicBezTo>
                <a:cubicBezTo>
                  <a:pt x="30" y="76"/>
                  <a:pt x="30" y="81"/>
                  <a:pt x="30" y="85"/>
                </a:cubicBezTo>
                <a:cubicBezTo>
                  <a:pt x="30" y="90"/>
                  <a:pt x="31" y="94"/>
                  <a:pt x="33" y="98"/>
                </a:cubicBezTo>
                <a:cubicBezTo>
                  <a:pt x="36" y="104"/>
                  <a:pt x="41" y="107"/>
                  <a:pt x="48" y="107"/>
                </a:cubicBezTo>
                <a:cubicBezTo>
                  <a:pt x="52" y="107"/>
                  <a:pt x="68" y="97"/>
                  <a:pt x="95" y="77"/>
                </a:cubicBezTo>
                <a:cubicBezTo>
                  <a:pt x="103" y="71"/>
                  <a:pt x="112" y="64"/>
                  <a:pt x="122" y="56"/>
                </a:cubicBezTo>
                <a:cubicBezTo>
                  <a:pt x="127" y="53"/>
                  <a:pt x="131" y="50"/>
                  <a:pt x="134" y="47"/>
                </a:cubicBezTo>
              </a:path>
            </a:pathLst>
          </a:custGeom>
          <a:gradFill rotWithShape="0">
            <a:gsLst>
              <a:gs pos="0">
                <a:srgbClr val="B8B8B8"/>
              </a:gs>
              <a:gs pos="100000">
                <a:srgbClr val="E6E7ED"/>
              </a:gs>
            </a:gsLst>
            <a:lin ang="5400000"/>
          </a:gradFill>
          <a:ln w="9242">
            <a:solidFill>
              <a:srgbClr val="AAAAAA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77" name="Freeform 146"/>
          <p:cNvSpPr>
            <a:spLocks noChangeArrowheads="1"/>
          </p:cNvSpPr>
          <p:nvPr/>
        </p:nvSpPr>
        <p:spPr bwMode="auto">
          <a:xfrm>
            <a:off x="2276475" y="5810250"/>
            <a:ext cx="117475" cy="352425"/>
          </a:xfrm>
          <a:custGeom>
            <a:avLst/>
            <a:gdLst>
              <a:gd name="T0" fmla="*/ 116806 w 89"/>
              <a:gd name="T1" fmla="*/ 289823 h 304"/>
              <a:gd name="T2" fmla="*/ 59059 w 89"/>
              <a:gd name="T3" fmla="*/ 352425 h 304"/>
              <a:gd name="T4" fmla="*/ 56434 w 89"/>
              <a:gd name="T5" fmla="*/ 352425 h 304"/>
              <a:gd name="T6" fmla="*/ 0 w 89"/>
              <a:gd name="T7" fmla="*/ 289823 h 304"/>
              <a:gd name="T8" fmla="*/ 0 w 89"/>
              <a:gd name="T9" fmla="*/ 62602 h 304"/>
              <a:gd name="T10" fmla="*/ 56434 w 89"/>
              <a:gd name="T11" fmla="*/ 0 h 304"/>
              <a:gd name="T12" fmla="*/ 59059 w 89"/>
              <a:gd name="T13" fmla="*/ 0 h 304"/>
              <a:gd name="T14" fmla="*/ 116806 w 89"/>
              <a:gd name="T15" fmla="*/ 62602 h 304"/>
              <a:gd name="T16" fmla="*/ 116806 w 89"/>
              <a:gd name="T17" fmla="*/ 289823 h 304"/>
              <a:gd name="T18" fmla="*/ 116806 w 89"/>
              <a:gd name="T19" fmla="*/ 289823 h 304"/>
              <a:gd name="T20" fmla="*/ 116806 w 89"/>
              <a:gd name="T21" fmla="*/ 289823 h 3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9"/>
              <a:gd name="T34" fmla="*/ 0 h 304"/>
              <a:gd name="T35" fmla="*/ 89 w 89"/>
              <a:gd name="T36" fmla="*/ 304 h 30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9" h="304">
                <a:moveTo>
                  <a:pt x="89" y="250"/>
                </a:moveTo>
                <a:cubicBezTo>
                  <a:pt x="89" y="286"/>
                  <a:pt x="74" y="304"/>
                  <a:pt x="45" y="304"/>
                </a:cubicBezTo>
                <a:lnTo>
                  <a:pt x="43" y="304"/>
                </a:lnTo>
                <a:cubicBezTo>
                  <a:pt x="14" y="304"/>
                  <a:pt x="0" y="286"/>
                  <a:pt x="0" y="250"/>
                </a:cubicBezTo>
                <a:lnTo>
                  <a:pt x="0" y="54"/>
                </a:lnTo>
                <a:cubicBezTo>
                  <a:pt x="0" y="18"/>
                  <a:pt x="14" y="0"/>
                  <a:pt x="43" y="0"/>
                </a:cubicBezTo>
                <a:lnTo>
                  <a:pt x="45" y="0"/>
                </a:lnTo>
                <a:cubicBezTo>
                  <a:pt x="74" y="0"/>
                  <a:pt x="89" y="18"/>
                  <a:pt x="89" y="54"/>
                </a:cubicBezTo>
                <a:lnTo>
                  <a:pt x="89" y="250"/>
                </a:lnTo>
                <a:close/>
              </a:path>
            </a:pathLst>
          </a:custGeom>
          <a:solidFill>
            <a:srgbClr val="C7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78" name="Freeform 147"/>
          <p:cNvSpPr>
            <a:spLocks noChangeArrowheads="1"/>
          </p:cNvSpPr>
          <p:nvPr/>
        </p:nvSpPr>
        <p:spPr bwMode="auto">
          <a:xfrm>
            <a:off x="2308225" y="6078538"/>
            <a:ext cx="46038" cy="49212"/>
          </a:xfrm>
          <a:custGeom>
            <a:avLst/>
            <a:gdLst>
              <a:gd name="T0" fmla="*/ 45719 w 32"/>
              <a:gd name="T1" fmla="*/ 24034 h 43"/>
              <a:gd name="T2" fmla="*/ 22860 w 32"/>
              <a:gd name="T3" fmla="*/ 49213 h 43"/>
              <a:gd name="T4" fmla="*/ 0 w 32"/>
              <a:gd name="T5" fmla="*/ 24034 h 43"/>
              <a:gd name="T6" fmla="*/ 22860 w 32"/>
              <a:gd name="T7" fmla="*/ 0 h 43"/>
              <a:gd name="T8" fmla="*/ 45719 w 32"/>
              <a:gd name="T9" fmla="*/ 24034 h 43"/>
              <a:gd name="T10" fmla="*/ 45719 w 32"/>
              <a:gd name="T11" fmla="*/ 24034 h 43"/>
              <a:gd name="T12" fmla="*/ 45719 w 32"/>
              <a:gd name="T13" fmla="*/ 24034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43"/>
              <a:gd name="T23" fmla="*/ 32 w 32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43">
                <a:moveTo>
                  <a:pt x="32" y="21"/>
                </a:moveTo>
                <a:cubicBezTo>
                  <a:pt x="32" y="36"/>
                  <a:pt x="26" y="43"/>
                  <a:pt x="16" y="43"/>
                </a:cubicBezTo>
                <a:cubicBezTo>
                  <a:pt x="5" y="43"/>
                  <a:pt x="0" y="36"/>
                  <a:pt x="0" y="21"/>
                </a:cubicBezTo>
                <a:cubicBezTo>
                  <a:pt x="0" y="7"/>
                  <a:pt x="5" y="0"/>
                  <a:pt x="16" y="0"/>
                </a:cubicBezTo>
                <a:cubicBezTo>
                  <a:pt x="26" y="0"/>
                  <a:pt x="32" y="7"/>
                  <a:pt x="32" y="21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79" name="Freeform 148"/>
          <p:cNvSpPr>
            <a:spLocks noChangeArrowheads="1"/>
          </p:cNvSpPr>
          <p:nvPr/>
        </p:nvSpPr>
        <p:spPr bwMode="auto">
          <a:xfrm>
            <a:off x="2303463" y="6083300"/>
            <a:ext cx="46037" cy="38100"/>
          </a:xfrm>
          <a:custGeom>
            <a:avLst/>
            <a:gdLst>
              <a:gd name="T0" fmla="*/ 45719 w 24"/>
              <a:gd name="T1" fmla="*/ 19050 h 32"/>
              <a:gd name="T2" fmla="*/ 22860 w 24"/>
              <a:gd name="T3" fmla="*/ 38100 h 32"/>
              <a:gd name="T4" fmla="*/ 0 w 24"/>
              <a:gd name="T5" fmla="*/ 19050 h 32"/>
              <a:gd name="T6" fmla="*/ 22860 w 24"/>
              <a:gd name="T7" fmla="*/ 0 h 32"/>
              <a:gd name="T8" fmla="*/ 45719 w 24"/>
              <a:gd name="T9" fmla="*/ 19050 h 32"/>
              <a:gd name="T10" fmla="*/ 45719 w 24"/>
              <a:gd name="T11" fmla="*/ 19050 h 32"/>
              <a:gd name="T12" fmla="*/ 45719 w 24"/>
              <a:gd name="T13" fmla="*/ 1905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2"/>
              <a:gd name="T23" fmla="*/ 24 w 2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2">
                <a:moveTo>
                  <a:pt x="24" y="16"/>
                </a:moveTo>
                <a:cubicBezTo>
                  <a:pt x="24" y="27"/>
                  <a:pt x="20" y="32"/>
                  <a:pt x="12" y="32"/>
                </a:cubicBezTo>
                <a:cubicBezTo>
                  <a:pt x="4" y="32"/>
                  <a:pt x="0" y="27"/>
                  <a:pt x="0" y="16"/>
                </a:cubicBezTo>
                <a:cubicBezTo>
                  <a:pt x="0" y="5"/>
                  <a:pt x="4" y="0"/>
                  <a:pt x="12" y="0"/>
                </a:cubicBezTo>
                <a:cubicBezTo>
                  <a:pt x="20" y="0"/>
                  <a:pt x="24" y="5"/>
                  <a:pt x="24" y="16"/>
                </a:cubicBezTo>
                <a:close/>
              </a:path>
            </a:pathLst>
          </a:custGeom>
          <a:solidFill>
            <a:srgbClr val="8CBE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80" name="Freeform 149"/>
          <p:cNvSpPr>
            <a:spLocks noChangeArrowheads="1"/>
          </p:cNvSpPr>
          <p:nvPr/>
        </p:nvSpPr>
        <p:spPr bwMode="auto">
          <a:xfrm>
            <a:off x="2300288" y="6030913"/>
            <a:ext cx="46037" cy="30162"/>
          </a:xfrm>
          <a:custGeom>
            <a:avLst/>
            <a:gdLst>
              <a:gd name="T0" fmla="*/ 45719 w 19"/>
              <a:gd name="T1" fmla="*/ 15082 h 26"/>
              <a:gd name="T2" fmla="*/ 21656 w 19"/>
              <a:gd name="T3" fmla="*/ 30163 h 26"/>
              <a:gd name="T4" fmla="*/ 0 w 19"/>
              <a:gd name="T5" fmla="*/ 15082 h 26"/>
              <a:gd name="T6" fmla="*/ 21656 w 19"/>
              <a:gd name="T7" fmla="*/ 0 h 26"/>
              <a:gd name="T8" fmla="*/ 45719 w 19"/>
              <a:gd name="T9" fmla="*/ 15082 h 26"/>
              <a:gd name="T10" fmla="*/ 45719 w 19"/>
              <a:gd name="T11" fmla="*/ 15082 h 26"/>
              <a:gd name="T12" fmla="*/ 45719 w 19"/>
              <a:gd name="T13" fmla="*/ 15082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26"/>
              <a:gd name="T23" fmla="*/ 19 w 19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26">
                <a:moveTo>
                  <a:pt x="19" y="13"/>
                </a:moveTo>
                <a:cubicBezTo>
                  <a:pt x="19" y="21"/>
                  <a:pt x="16" y="26"/>
                  <a:pt x="9" y="26"/>
                </a:cubicBezTo>
                <a:cubicBezTo>
                  <a:pt x="3" y="26"/>
                  <a:pt x="0" y="21"/>
                  <a:pt x="0" y="13"/>
                </a:cubicBezTo>
                <a:cubicBezTo>
                  <a:pt x="0" y="4"/>
                  <a:pt x="3" y="0"/>
                  <a:pt x="9" y="0"/>
                </a:cubicBezTo>
                <a:cubicBezTo>
                  <a:pt x="16" y="0"/>
                  <a:pt x="19" y="4"/>
                  <a:pt x="19" y="1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81" name="Freeform 150"/>
          <p:cNvSpPr>
            <a:spLocks noChangeArrowheads="1"/>
          </p:cNvSpPr>
          <p:nvPr/>
        </p:nvSpPr>
        <p:spPr bwMode="auto">
          <a:xfrm>
            <a:off x="2298700" y="6034088"/>
            <a:ext cx="46038" cy="23812"/>
          </a:xfrm>
          <a:custGeom>
            <a:avLst/>
            <a:gdLst>
              <a:gd name="T0" fmla="*/ 45719 w 14"/>
              <a:gd name="T1" fmla="*/ 11280 h 19"/>
              <a:gd name="T2" fmla="*/ 22860 w 14"/>
              <a:gd name="T3" fmla="*/ 23813 h 19"/>
              <a:gd name="T4" fmla="*/ 0 w 14"/>
              <a:gd name="T5" fmla="*/ 11280 h 19"/>
              <a:gd name="T6" fmla="*/ 22860 w 14"/>
              <a:gd name="T7" fmla="*/ 0 h 19"/>
              <a:gd name="T8" fmla="*/ 45719 w 14"/>
              <a:gd name="T9" fmla="*/ 11280 h 19"/>
              <a:gd name="T10" fmla="*/ 45719 w 14"/>
              <a:gd name="T11" fmla="*/ 11280 h 19"/>
              <a:gd name="T12" fmla="*/ 45719 w 14"/>
              <a:gd name="T13" fmla="*/ 1128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9"/>
              <a:gd name="T23" fmla="*/ 14 w 14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9">
                <a:moveTo>
                  <a:pt x="14" y="9"/>
                </a:moveTo>
                <a:cubicBezTo>
                  <a:pt x="14" y="16"/>
                  <a:pt x="12" y="19"/>
                  <a:pt x="7" y="19"/>
                </a:cubicBezTo>
                <a:cubicBezTo>
                  <a:pt x="2" y="19"/>
                  <a:pt x="0" y="16"/>
                  <a:pt x="0" y="9"/>
                </a:cubicBezTo>
                <a:cubicBezTo>
                  <a:pt x="0" y="3"/>
                  <a:pt x="2" y="0"/>
                  <a:pt x="7" y="0"/>
                </a:cubicBezTo>
                <a:cubicBezTo>
                  <a:pt x="12" y="0"/>
                  <a:pt x="14" y="3"/>
                  <a:pt x="14" y="9"/>
                </a:cubicBezTo>
                <a:close/>
              </a:path>
            </a:pathLst>
          </a:custGeom>
          <a:solidFill>
            <a:srgbClr val="8CBE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82" name="Freeform 151"/>
          <p:cNvSpPr>
            <a:spLocks noChangeArrowheads="1"/>
          </p:cNvSpPr>
          <p:nvPr/>
        </p:nvSpPr>
        <p:spPr bwMode="auto">
          <a:xfrm>
            <a:off x="2300288" y="5981700"/>
            <a:ext cx="46037" cy="30163"/>
          </a:xfrm>
          <a:custGeom>
            <a:avLst/>
            <a:gdLst>
              <a:gd name="T0" fmla="*/ 45719 w 19"/>
              <a:gd name="T1" fmla="*/ 15081 h 26"/>
              <a:gd name="T2" fmla="*/ 21656 w 19"/>
              <a:gd name="T3" fmla="*/ 30162 h 26"/>
              <a:gd name="T4" fmla="*/ 0 w 19"/>
              <a:gd name="T5" fmla="*/ 15081 h 26"/>
              <a:gd name="T6" fmla="*/ 21656 w 19"/>
              <a:gd name="T7" fmla="*/ 0 h 26"/>
              <a:gd name="T8" fmla="*/ 45719 w 19"/>
              <a:gd name="T9" fmla="*/ 15081 h 26"/>
              <a:gd name="T10" fmla="*/ 45719 w 19"/>
              <a:gd name="T11" fmla="*/ 15081 h 26"/>
              <a:gd name="T12" fmla="*/ 45719 w 19"/>
              <a:gd name="T13" fmla="*/ 15081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26"/>
              <a:gd name="T23" fmla="*/ 19 w 19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26">
                <a:moveTo>
                  <a:pt x="19" y="13"/>
                </a:moveTo>
                <a:cubicBezTo>
                  <a:pt x="19" y="21"/>
                  <a:pt x="16" y="26"/>
                  <a:pt x="9" y="26"/>
                </a:cubicBezTo>
                <a:cubicBezTo>
                  <a:pt x="3" y="26"/>
                  <a:pt x="0" y="21"/>
                  <a:pt x="0" y="13"/>
                </a:cubicBezTo>
                <a:cubicBezTo>
                  <a:pt x="0" y="4"/>
                  <a:pt x="3" y="0"/>
                  <a:pt x="9" y="0"/>
                </a:cubicBezTo>
                <a:cubicBezTo>
                  <a:pt x="16" y="0"/>
                  <a:pt x="19" y="4"/>
                  <a:pt x="19" y="1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83" name="Freeform 152"/>
          <p:cNvSpPr>
            <a:spLocks noChangeArrowheads="1"/>
          </p:cNvSpPr>
          <p:nvPr/>
        </p:nvSpPr>
        <p:spPr bwMode="auto">
          <a:xfrm>
            <a:off x="2298700" y="5984875"/>
            <a:ext cx="46038" cy="23813"/>
          </a:xfrm>
          <a:custGeom>
            <a:avLst/>
            <a:gdLst>
              <a:gd name="T0" fmla="*/ 45719 w 14"/>
              <a:gd name="T1" fmla="*/ 11279 h 19"/>
              <a:gd name="T2" fmla="*/ 22860 w 14"/>
              <a:gd name="T3" fmla="*/ 23812 h 19"/>
              <a:gd name="T4" fmla="*/ 0 w 14"/>
              <a:gd name="T5" fmla="*/ 11279 h 19"/>
              <a:gd name="T6" fmla="*/ 22860 w 14"/>
              <a:gd name="T7" fmla="*/ 0 h 19"/>
              <a:gd name="T8" fmla="*/ 45719 w 14"/>
              <a:gd name="T9" fmla="*/ 11279 h 19"/>
              <a:gd name="T10" fmla="*/ 45719 w 14"/>
              <a:gd name="T11" fmla="*/ 11279 h 19"/>
              <a:gd name="T12" fmla="*/ 45719 w 14"/>
              <a:gd name="T13" fmla="*/ 11279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9"/>
              <a:gd name="T23" fmla="*/ 14 w 14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9">
                <a:moveTo>
                  <a:pt x="14" y="9"/>
                </a:moveTo>
                <a:cubicBezTo>
                  <a:pt x="14" y="16"/>
                  <a:pt x="12" y="19"/>
                  <a:pt x="7" y="19"/>
                </a:cubicBezTo>
                <a:cubicBezTo>
                  <a:pt x="2" y="19"/>
                  <a:pt x="0" y="16"/>
                  <a:pt x="0" y="9"/>
                </a:cubicBezTo>
                <a:cubicBezTo>
                  <a:pt x="0" y="3"/>
                  <a:pt x="2" y="0"/>
                  <a:pt x="7" y="0"/>
                </a:cubicBezTo>
                <a:cubicBezTo>
                  <a:pt x="12" y="0"/>
                  <a:pt x="14" y="3"/>
                  <a:pt x="14" y="9"/>
                </a:cubicBezTo>
                <a:close/>
              </a:path>
            </a:pathLst>
          </a:custGeom>
          <a:solidFill>
            <a:srgbClr val="8CBE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84" name="Freeform 153"/>
          <p:cNvSpPr>
            <a:spLocks noChangeArrowheads="1"/>
          </p:cNvSpPr>
          <p:nvPr/>
        </p:nvSpPr>
        <p:spPr bwMode="auto">
          <a:xfrm>
            <a:off x="2300288" y="5932488"/>
            <a:ext cx="46037" cy="30162"/>
          </a:xfrm>
          <a:custGeom>
            <a:avLst/>
            <a:gdLst>
              <a:gd name="T0" fmla="*/ 45719 w 19"/>
              <a:gd name="T1" fmla="*/ 15082 h 26"/>
              <a:gd name="T2" fmla="*/ 21656 w 19"/>
              <a:gd name="T3" fmla="*/ 30163 h 26"/>
              <a:gd name="T4" fmla="*/ 0 w 19"/>
              <a:gd name="T5" fmla="*/ 15082 h 26"/>
              <a:gd name="T6" fmla="*/ 21656 w 19"/>
              <a:gd name="T7" fmla="*/ 0 h 26"/>
              <a:gd name="T8" fmla="*/ 45719 w 19"/>
              <a:gd name="T9" fmla="*/ 15082 h 26"/>
              <a:gd name="T10" fmla="*/ 45719 w 19"/>
              <a:gd name="T11" fmla="*/ 15082 h 26"/>
              <a:gd name="T12" fmla="*/ 45719 w 19"/>
              <a:gd name="T13" fmla="*/ 15082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26"/>
              <a:gd name="T23" fmla="*/ 19 w 19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26">
                <a:moveTo>
                  <a:pt x="19" y="13"/>
                </a:moveTo>
                <a:cubicBezTo>
                  <a:pt x="19" y="21"/>
                  <a:pt x="16" y="26"/>
                  <a:pt x="9" y="26"/>
                </a:cubicBezTo>
                <a:cubicBezTo>
                  <a:pt x="3" y="26"/>
                  <a:pt x="0" y="21"/>
                  <a:pt x="0" y="13"/>
                </a:cubicBezTo>
                <a:cubicBezTo>
                  <a:pt x="0" y="4"/>
                  <a:pt x="3" y="0"/>
                  <a:pt x="9" y="0"/>
                </a:cubicBezTo>
                <a:cubicBezTo>
                  <a:pt x="16" y="0"/>
                  <a:pt x="19" y="4"/>
                  <a:pt x="19" y="1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85" name="Freeform 154"/>
          <p:cNvSpPr>
            <a:spLocks noChangeArrowheads="1"/>
          </p:cNvSpPr>
          <p:nvPr/>
        </p:nvSpPr>
        <p:spPr bwMode="auto">
          <a:xfrm>
            <a:off x="2298700" y="5935663"/>
            <a:ext cx="46038" cy="22225"/>
          </a:xfrm>
          <a:custGeom>
            <a:avLst/>
            <a:gdLst>
              <a:gd name="T0" fmla="*/ 45719 w 14"/>
              <a:gd name="T1" fmla="*/ 10528 h 19"/>
              <a:gd name="T2" fmla="*/ 22860 w 14"/>
              <a:gd name="T3" fmla="*/ 22225 h 19"/>
              <a:gd name="T4" fmla="*/ 0 w 14"/>
              <a:gd name="T5" fmla="*/ 10528 h 19"/>
              <a:gd name="T6" fmla="*/ 22860 w 14"/>
              <a:gd name="T7" fmla="*/ 0 h 19"/>
              <a:gd name="T8" fmla="*/ 45719 w 14"/>
              <a:gd name="T9" fmla="*/ 10528 h 19"/>
              <a:gd name="T10" fmla="*/ 45719 w 14"/>
              <a:gd name="T11" fmla="*/ 10528 h 19"/>
              <a:gd name="T12" fmla="*/ 45719 w 14"/>
              <a:gd name="T13" fmla="*/ 10528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9"/>
              <a:gd name="T23" fmla="*/ 14 w 14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9">
                <a:moveTo>
                  <a:pt x="14" y="9"/>
                </a:moveTo>
                <a:cubicBezTo>
                  <a:pt x="14" y="16"/>
                  <a:pt x="12" y="19"/>
                  <a:pt x="7" y="19"/>
                </a:cubicBezTo>
                <a:cubicBezTo>
                  <a:pt x="2" y="19"/>
                  <a:pt x="0" y="16"/>
                  <a:pt x="0" y="9"/>
                </a:cubicBezTo>
                <a:cubicBezTo>
                  <a:pt x="0" y="3"/>
                  <a:pt x="2" y="0"/>
                  <a:pt x="7" y="0"/>
                </a:cubicBezTo>
                <a:cubicBezTo>
                  <a:pt x="12" y="0"/>
                  <a:pt x="14" y="3"/>
                  <a:pt x="14" y="9"/>
                </a:cubicBezTo>
                <a:close/>
              </a:path>
            </a:pathLst>
          </a:custGeom>
          <a:solidFill>
            <a:srgbClr val="8CBE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86" name="Freeform 155"/>
          <p:cNvSpPr>
            <a:spLocks noChangeArrowheads="1"/>
          </p:cNvSpPr>
          <p:nvPr/>
        </p:nvSpPr>
        <p:spPr bwMode="auto">
          <a:xfrm>
            <a:off x="2300288" y="5883275"/>
            <a:ext cx="46037" cy="30163"/>
          </a:xfrm>
          <a:custGeom>
            <a:avLst/>
            <a:gdLst>
              <a:gd name="T0" fmla="*/ 45719 w 19"/>
              <a:gd name="T1" fmla="*/ 15081 h 26"/>
              <a:gd name="T2" fmla="*/ 21656 w 19"/>
              <a:gd name="T3" fmla="*/ 30162 h 26"/>
              <a:gd name="T4" fmla="*/ 0 w 19"/>
              <a:gd name="T5" fmla="*/ 15081 h 26"/>
              <a:gd name="T6" fmla="*/ 21656 w 19"/>
              <a:gd name="T7" fmla="*/ 0 h 26"/>
              <a:gd name="T8" fmla="*/ 45719 w 19"/>
              <a:gd name="T9" fmla="*/ 15081 h 26"/>
              <a:gd name="T10" fmla="*/ 45719 w 19"/>
              <a:gd name="T11" fmla="*/ 15081 h 26"/>
              <a:gd name="T12" fmla="*/ 45719 w 19"/>
              <a:gd name="T13" fmla="*/ 15081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26"/>
              <a:gd name="T23" fmla="*/ 19 w 19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26">
                <a:moveTo>
                  <a:pt x="19" y="13"/>
                </a:moveTo>
                <a:cubicBezTo>
                  <a:pt x="19" y="21"/>
                  <a:pt x="16" y="26"/>
                  <a:pt x="9" y="26"/>
                </a:cubicBezTo>
                <a:cubicBezTo>
                  <a:pt x="3" y="26"/>
                  <a:pt x="0" y="21"/>
                  <a:pt x="0" y="13"/>
                </a:cubicBezTo>
                <a:cubicBezTo>
                  <a:pt x="0" y="4"/>
                  <a:pt x="3" y="0"/>
                  <a:pt x="9" y="0"/>
                </a:cubicBezTo>
                <a:cubicBezTo>
                  <a:pt x="16" y="0"/>
                  <a:pt x="19" y="4"/>
                  <a:pt x="19" y="1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87" name="Freeform 156"/>
          <p:cNvSpPr>
            <a:spLocks noChangeArrowheads="1"/>
          </p:cNvSpPr>
          <p:nvPr/>
        </p:nvSpPr>
        <p:spPr bwMode="auto">
          <a:xfrm>
            <a:off x="2298700" y="5886450"/>
            <a:ext cx="46038" cy="22225"/>
          </a:xfrm>
          <a:custGeom>
            <a:avLst/>
            <a:gdLst>
              <a:gd name="T0" fmla="*/ 45719 w 14"/>
              <a:gd name="T1" fmla="*/ 10528 h 19"/>
              <a:gd name="T2" fmla="*/ 22860 w 14"/>
              <a:gd name="T3" fmla="*/ 22225 h 19"/>
              <a:gd name="T4" fmla="*/ 0 w 14"/>
              <a:gd name="T5" fmla="*/ 10528 h 19"/>
              <a:gd name="T6" fmla="*/ 22860 w 14"/>
              <a:gd name="T7" fmla="*/ 0 h 19"/>
              <a:gd name="T8" fmla="*/ 45719 w 14"/>
              <a:gd name="T9" fmla="*/ 10528 h 19"/>
              <a:gd name="T10" fmla="*/ 45719 w 14"/>
              <a:gd name="T11" fmla="*/ 10528 h 19"/>
              <a:gd name="T12" fmla="*/ 45719 w 14"/>
              <a:gd name="T13" fmla="*/ 10528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9"/>
              <a:gd name="T23" fmla="*/ 14 w 14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9">
                <a:moveTo>
                  <a:pt x="14" y="9"/>
                </a:moveTo>
                <a:cubicBezTo>
                  <a:pt x="14" y="16"/>
                  <a:pt x="12" y="19"/>
                  <a:pt x="7" y="19"/>
                </a:cubicBezTo>
                <a:cubicBezTo>
                  <a:pt x="2" y="19"/>
                  <a:pt x="0" y="16"/>
                  <a:pt x="0" y="9"/>
                </a:cubicBezTo>
                <a:cubicBezTo>
                  <a:pt x="0" y="3"/>
                  <a:pt x="2" y="0"/>
                  <a:pt x="7" y="0"/>
                </a:cubicBezTo>
                <a:cubicBezTo>
                  <a:pt x="12" y="0"/>
                  <a:pt x="14" y="3"/>
                  <a:pt x="14" y="9"/>
                </a:cubicBezTo>
                <a:close/>
              </a:path>
            </a:pathLst>
          </a:custGeom>
          <a:solidFill>
            <a:srgbClr val="8CBE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88" name="Freeform 157"/>
          <p:cNvSpPr>
            <a:spLocks noChangeArrowheads="1"/>
          </p:cNvSpPr>
          <p:nvPr/>
        </p:nvSpPr>
        <p:spPr bwMode="auto">
          <a:xfrm>
            <a:off x="2495636" y="5436394"/>
            <a:ext cx="152400" cy="41275"/>
          </a:xfrm>
          <a:custGeom>
            <a:avLst/>
            <a:gdLst>
              <a:gd name="T0" fmla="*/ 0 w 132"/>
              <a:gd name="T1" fmla="*/ 24077 h 36"/>
              <a:gd name="T2" fmla="*/ 10391 w 132"/>
              <a:gd name="T3" fmla="*/ 41275 h 36"/>
              <a:gd name="T4" fmla="*/ 76200 w 132"/>
              <a:gd name="T5" fmla="*/ 19491 h 36"/>
              <a:gd name="T6" fmla="*/ 142009 w 132"/>
              <a:gd name="T7" fmla="*/ 41275 h 36"/>
              <a:gd name="T8" fmla="*/ 152400 w 132"/>
              <a:gd name="T9" fmla="*/ 24077 h 36"/>
              <a:gd name="T10" fmla="*/ 76200 w 132"/>
              <a:gd name="T11" fmla="*/ 0 h 36"/>
              <a:gd name="T12" fmla="*/ 0 w 132"/>
              <a:gd name="T13" fmla="*/ 24077 h 36"/>
              <a:gd name="T14" fmla="*/ 0 w 132"/>
              <a:gd name="T15" fmla="*/ 24077 h 36"/>
              <a:gd name="T16" fmla="*/ 0 w 132"/>
              <a:gd name="T17" fmla="*/ 24077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"/>
              <a:gd name="T28" fmla="*/ 0 h 36"/>
              <a:gd name="T29" fmla="*/ 132 w 132"/>
              <a:gd name="T30" fmla="*/ 36 h 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" h="36">
                <a:moveTo>
                  <a:pt x="0" y="21"/>
                </a:moveTo>
                <a:lnTo>
                  <a:pt x="9" y="36"/>
                </a:lnTo>
                <a:cubicBezTo>
                  <a:pt x="26" y="23"/>
                  <a:pt x="45" y="17"/>
                  <a:pt x="66" y="17"/>
                </a:cubicBezTo>
                <a:cubicBezTo>
                  <a:pt x="87" y="17"/>
                  <a:pt x="106" y="23"/>
                  <a:pt x="123" y="36"/>
                </a:cubicBezTo>
                <a:lnTo>
                  <a:pt x="132" y="21"/>
                </a:lnTo>
                <a:cubicBezTo>
                  <a:pt x="112" y="7"/>
                  <a:pt x="90" y="0"/>
                  <a:pt x="66" y="0"/>
                </a:cubicBezTo>
                <a:cubicBezTo>
                  <a:pt x="42" y="0"/>
                  <a:pt x="19" y="7"/>
                  <a:pt x="0" y="21"/>
                </a:cubicBezTo>
                <a:close/>
              </a:path>
            </a:pathLst>
          </a:custGeom>
          <a:solidFill>
            <a:srgbClr val="C7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89" name="Freeform 158"/>
          <p:cNvSpPr>
            <a:spLocks noChangeArrowheads="1"/>
          </p:cNvSpPr>
          <p:nvPr/>
        </p:nvSpPr>
        <p:spPr bwMode="auto">
          <a:xfrm>
            <a:off x="2513098" y="5469731"/>
            <a:ext cx="117475" cy="36513"/>
          </a:xfrm>
          <a:custGeom>
            <a:avLst/>
            <a:gdLst>
              <a:gd name="T0" fmla="*/ 0 w 100"/>
              <a:gd name="T1" fmla="*/ 18845 h 31"/>
              <a:gd name="T2" fmla="*/ 3524 w 100"/>
              <a:gd name="T3" fmla="*/ 24735 h 31"/>
              <a:gd name="T4" fmla="*/ 10573 w 100"/>
              <a:gd name="T5" fmla="*/ 36513 h 31"/>
              <a:gd name="T6" fmla="*/ 58738 w 100"/>
              <a:gd name="T7" fmla="*/ 20023 h 31"/>
              <a:gd name="T8" fmla="*/ 106902 w 100"/>
              <a:gd name="T9" fmla="*/ 36513 h 31"/>
              <a:gd name="T10" fmla="*/ 113951 w 100"/>
              <a:gd name="T11" fmla="*/ 24735 h 31"/>
              <a:gd name="T12" fmla="*/ 117475 w 100"/>
              <a:gd name="T13" fmla="*/ 18845 h 31"/>
              <a:gd name="T14" fmla="*/ 58738 w 100"/>
              <a:gd name="T15" fmla="*/ 0 h 31"/>
              <a:gd name="T16" fmla="*/ 0 w 100"/>
              <a:gd name="T17" fmla="*/ 18845 h 31"/>
              <a:gd name="T18" fmla="*/ 0 w 100"/>
              <a:gd name="T19" fmla="*/ 18845 h 31"/>
              <a:gd name="T20" fmla="*/ 0 w 100"/>
              <a:gd name="T21" fmla="*/ 18845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"/>
              <a:gd name="T34" fmla="*/ 0 h 31"/>
              <a:gd name="T35" fmla="*/ 100 w 100"/>
              <a:gd name="T36" fmla="*/ 31 h 3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" h="31">
                <a:moveTo>
                  <a:pt x="0" y="16"/>
                </a:moveTo>
                <a:lnTo>
                  <a:pt x="3" y="21"/>
                </a:lnTo>
                <a:lnTo>
                  <a:pt x="9" y="31"/>
                </a:lnTo>
                <a:cubicBezTo>
                  <a:pt x="21" y="21"/>
                  <a:pt x="35" y="17"/>
                  <a:pt x="50" y="17"/>
                </a:cubicBezTo>
                <a:cubicBezTo>
                  <a:pt x="65" y="17"/>
                  <a:pt x="79" y="21"/>
                  <a:pt x="91" y="31"/>
                </a:cubicBezTo>
                <a:lnTo>
                  <a:pt x="97" y="21"/>
                </a:lnTo>
                <a:lnTo>
                  <a:pt x="100" y="16"/>
                </a:lnTo>
                <a:cubicBezTo>
                  <a:pt x="85" y="5"/>
                  <a:pt x="68" y="0"/>
                  <a:pt x="50" y="0"/>
                </a:cubicBezTo>
                <a:cubicBezTo>
                  <a:pt x="31" y="0"/>
                  <a:pt x="14" y="5"/>
                  <a:pt x="0" y="16"/>
                </a:cubicBezTo>
                <a:close/>
              </a:path>
            </a:pathLst>
          </a:custGeom>
          <a:solidFill>
            <a:srgbClr val="C7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sp>
        <p:nvSpPr>
          <p:cNvPr id="44190" name="Freeform 159"/>
          <p:cNvSpPr>
            <a:spLocks noChangeArrowheads="1"/>
          </p:cNvSpPr>
          <p:nvPr/>
        </p:nvSpPr>
        <p:spPr bwMode="auto">
          <a:xfrm>
            <a:off x="2526968" y="5509001"/>
            <a:ext cx="85725" cy="30162"/>
          </a:xfrm>
          <a:custGeom>
            <a:avLst/>
            <a:gdLst>
              <a:gd name="T0" fmla="*/ 0 w 66"/>
              <a:gd name="T1" fmla="*/ 12761 h 26"/>
              <a:gd name="T2" fmla="*/ 11762 w 66"/>
              <a:gd name="T3" fmla="*/ 30163 h 26"/>
              <a:gd name="T4" fmla="*/ 43129 w 66"/>
              <a:gd name="T5" fmla="*/ 19722 h 26"/>
              <a:gd name="T6" fmla="*/ 74495 w 66"/>
              <a:gd name="T7" fmla="*/ 30163 h 26"/>
              <a:gd name="T8" fmla="*/ 86257 w 66"/>
              <a:gd name="T9" fmla="*/ 12761 h 26"/>
              <a:gd name="T10" fmla="*/ 43129 w 66"/>
              <a:gd name="T11" fmla="*/ 0 h 26"/>
              <a:gd name="T12" fmla="*/ 0 w 66"/>
              <a:gd name="T13" fmla="*/ 12761 h 26"/>
              <a:gd name="T14" fmla="*/ 0 w 66"/>
              <a:gd name="T15" fmla="*/ 12761 h 26"/>
              <a:gd name="T16" fmla="*/ 0 w 66"/>
              <a:gd name="T17" fmla="*/ 12761 h 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6"/>
              <a:gd name="T28" fmla="*/ 0 h 26"/>
              <a:gd name="T29" fmla="*/ 66 w 66"/>
              <a:gd name="T30" fmla="*/ 26 h 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6" h="26">
                <a:moveTo>
                  <a:pt x="0" y="11"/>
                </a:moveTo>
                <a:lnTo>
                  <a:pt x="9" y="26"/>
                </a:lnTo>
                <a:cubicBezTo>
                  <a:pt x="16" y="20"/>
                  <a:pt x="24" y="17"/>
                  <a:pt x="33" y="17"/>
                </a:cubicBezTo>
                <a:cubicBezTo>
                  <a:pt x="42" y="17"/>
                  <a:pt x="50" y="20"/>
                  <a:pt x="57" y="26"/>
                </a:cubicBezTo>
                <a:lnTo>
                  <a:pt x="66" y="11"/>
                </a:lnTo>
                <a:cubicBezTo>
                  <a:pt x="57" y="3"/>
                  <a:pt x="45" y="0"/>
                  <a:pt x="33" y="0"/>
                </a:cubicBezTo>
                <a:cubicBezTo>
                  <a:pt x="20" y="0"/>
                  <a:pt x="9" y="3"/>
                  <a:pt x="0" y="11"/>
                </a:cubicBezTo>
                <a:close/>
              </a:path>
            </a:pathLst>
          </a:custGeom>
          <a:solidFill>
            <a:srgbClr val="C7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DF0059"/>
              </a:solidFill>
            </a:endParaRPr>
          </a:p>
        </p:txBody>
      </p:sp>
      <p:pic>
        <p:nvPicPr>
          <p:cNvPr id="44191" name="Picture 1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3925" y="4083050"/>
            <a:ext cx="600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192" name="Text Box 174"/>
          <p:cNvSpPr txBox="1">
            <a:spLocks noChangeArrowheads="1"/>
          </p:cNvSpPr>
          <p:nvPr/>
        </p:nvSpPr>
        <p:spPr bwMode="auto">
          <a:xfrm rot="-5400000">
            <a:off x="7339013" y="1984375"/>
            <a:ext cx="147638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 altLang="ru-RU">
              <a:solidFill>
                <a:srgbClr val="DF0059"/>
              </a:solidFill>
            </a:endParaRPr>
          </a:p>
        </p:txBody>
      </p:sp>
      <p:sp>
        <p:nvSpPr>
          <p:cNvPr id="44193" name="Text Box 176"/>
          <p:cNvSpPr txBox="1">
            <a:spLocks noChangeArrowheads="1"/>
          </p:cNvSpPr>
          <p:nvPr/>
        </p:nvSpPr>
        <p:spPr bwMode="auto">
          <a:xfrm rot="5400000">
            <a:off x="1448594" y="5701507"/>
            <a:ext cx="14763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 altLang="ru-RU">
              <a:solidFill>
                <a:srgbClr val="DF0059"/>
              </a:solidFill>
            </a:endParaRPr>
          </a:p>
        </p:txBody>
      </p:sp>
      <p:sp>
        <p:nvSpPr>
          <p:cNvPr id="44194" name="Text Box 190"/>
          <p:cNvSpPr txBox="1">
            <a:spLocks noChangeArrowheads="1"/>
          </p:cNvSpPr>
          <p:nvPr/>
        </p:nvSpPr>
        <p:spPr bwMode="auto">
          <a:xfrm>
            <a:off x="522288" y="6305550"/>
            <a:ext cx="1744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ru-RU" sz="1300" b="1">
                <a:solidFill>
                  <a:srgbClr val="000000"/>
                </a:solidFill>
              </a:rPr>
              <a:t>Инфраструктурный мониторинг</a:t>
            </a:r>
          </a:p>
        </p:txBody>
      </p:sp>
      <p:sp>
        <p:nvSpPr>
          <p:cNvPr id="221" name="Стрелка вниз 220"/>
          <p:cNvSpPr/>
          <p:nvPr/>
        </p:nvSpPr>
        <p:spPr>
          <a:xfrm rot="10800000">
            <a:off x="1179513" y="5911850"/>
            <a:ext cx="414337" cy="3984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DF0059"/>
              </a:solidFill>
            </a:endParaRPr>
          </a:p>
        </p:txBody>
      </p:sp>
      <p:sp>
        <p:nvSpPr>
          <p:cNvPr id="8" name="Стрелка углом 7"/>
          <p:cNvSpPr/>
          <p:nvPr/>
        </p:nvSpPr>
        <p:spPr>
          <a:xfrm>
            <a:off x="1500188" y="4394200"/>
            <a:ext cx="584200" cy="584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DF0059"/>
              </a:solidFill>
            </a:endParaRPr>
          </a:p>
        </p:txBody>
      </p:sp>
      <p:sp>
        <p:nvSpPr>
          <p:cNvPr id="223" name="Стрелка углом 222"/>
          <p:cNvSpPr/>
          <p:nvPr/>
        </p:nvSpPr>
        <p:spPr>
          <a:xfrm>
            <a:off x="2941638" y="3598863"/>
            <a:ext cx="585787" cy="584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DF0059"/>
              </a:solidFill>
            </a:endParaRPr>
          </a:p>
        </p:txBody>
      </p:sp>
      <p:sp>
        <p:nvSpPr>
          <p:cNvPr id="224" name="Стрелка углом 223"/>
          <p:cNvSpPr/>
          <p:nvPr/>
        </p:nvSpPr>
        <p:spPr>
          <a:xfrm>
            <a:off x="4418013" y="2808288"/>
            <a:ext cx="585787" cy="58578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DF0059"/>
              </a:solidFill>
            </a:endParaRPr>
          </a:p>
        </p:txBody>
      </p:sp>
      <p:sp>
        <p:nvSpPr>
          <p:cNvPr id="225" name="Стрелка углом 224"/>
          <p:cNvSpPr/>
          <p:nvPr/>
        </p:nvSpPr>
        <p:spPr>
          <a:xfrm>
            <a:off x="5872163" y="2068513"/>
            <a:ext cx="585787" cy="58578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DF0059"/>
              </a:solidFill>
            </a:endParaRPr>
          </a:p>
        </p:txBody>
      </p:sp>
      <p:sp>
        <p:nvSpPr>
          <p:cNvPr id="227" name="Стрелка вниз 226"/>
          <p:cNvSpPr/>
          <p:nvPr/>
        </p:nvSpPr>
        <p:spPr>
          <a:xfrm>
            <a:off x="7097713" y="1833563"/>
            <a:ext cx="414337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DF0059"/>
              </a:solidFill>
            </a:endParaRPr>
          </a:p>
        </p:txBody>
      </p:sp>
      <p:sp>
        <p:nvSpPr>
          <p:cNvPr id="44202" name="Text Box 190"/>
          <p:cNvSpPr txBox="1">
            <a:spLocks noChangeArrowheads="1"/>
          </p:cNvSpPr>
          <p:nvPr/>
        </p:nvSpPr>
        <p:spPr bwMode="auto">
          <a:xfrm>
            <a:off x="6423025" y="1423988"/>
            <a:ext cx="1744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1300" b="1">
                <a:solidFill>
                  <a:srgbClr val="000000"/>
                </a:solidFill>
              </a:rPr>
              <a:t>Функциональный</a:t>
            </a:r>
          </a:p>
          <a:p>
            <a:pPr algn="ctr"/>
            <a:r>
              <a:rPr lang="en-US" altLang="ru-RU" sz="1300" b="1">
                <a:solidFill>
                  <a:srgbClr val="000000"/>
                </a:solidFill>
              </a:rPr>
              <a:t>мониторинг</a:t>
            </a:r>
          </a:p>
        </p:txBody>
      </p:sp>
      <p:sp>
        <p:nvSpPr>
          <p:cNvPr id="229" name="Стрелка углом 228"/>
          <p:cNvSpPr/>
          <p:nvPr/>
        </p:nvSpPr>
        <p:spPr>
          <a:xfrm rot="10800000">
            <a:off x="6926263" y="3246438"/>
            <a:ext cx="585787" cy="58578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DF0059"/>
              </a:solidFill>
            </a:endParaRPr>
          </a:p>
        </p:txBody>
      </p:sp>
      <p:sp>
        <p:nvSpPr>
          <p:cNvPr id="231" name="Стрелка углом 230"/>
          <p:cNvSpPr/>
          <p:nvPr/>
        </p:nvSpPr>
        <p:spPr>
          <a:xfrm rot="10800000">
            <a:off x="5465763" y="4003675"/>
            <a:ext cx="584200" cy="584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DF0059"/>
              </a:solidFill>
            </a:endParaRPr>
          </a:p>
        </p:txBody>
      </p:sp>
      <p:sp>
        <p:nvSpPr>
          <p:cNvPr id="232" name="Стрелка углом 231"/>
          <p:cNvSpPr/>
          <p:nvPr/>
        </p:nvSpPr>
        <p:spPr>
          <a:xfrm rot="10800000">
            <a:off x="4044950" y="4724400"/>
            <a:ext cx="584200" cy="584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DF0059"/>
              </a:solidFill>
            </a:endParaRPr>
          </a:p>
        </p:txBody>
      </p:sp>
      <p:sp>
        <p:nvSpPr>
          <p:cNvPr id="233" name="Стрелка углом 232"/>
          <p:cNvSpPr/>
          <p:nvPr/>
        </p:nvSpPr>
        <p:spPr>
          <a:xfrm rot="10800000">
            <a:off x="2646363" y="5532438"/>
            <a:ext cx="585787" cy="584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DF0059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-38777" y="1450557"/>
          <a:ext cx="3682090" cy="2334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335" y="1595153"/>
            <a:ext cx="4411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DF0059"/>
                </a:solidFill>
                <a:effectLst>
                  <a:outerShdw blurRad="38100" dist="19050" dir="2700000" algn="tl" rotWithShape="0">
                    <a:srgbClr val="DF0059">
                      <a:alpha val="40000"/>
                    </a:srgbClr>
                  </a:outerShdw>
                </a:effectLst>
              </a:rPr>
              <a:t>1</a:t>
            </a:r>
            <a:endParaRPr lang="ru-RU" sz="3600" dirty="0">
              <a:ln w="0"/>
              <a:solidFill>
                <a:srgbClr val="DF0059"/>
              </a:solidFill>
              <a:effectLst>
                <a:outerShdw blurRad="38100" dist="19050" dir="2700000" algn="tl" rotWithShape="0">
                  <a:srgbClr val="DF0059">
                    <a:alpha val="40000"/>
                  </a:srgbClr>
                </a:outerShdw>
              </a:effectLst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100775" y="2279432"/>
            <a:ext cx="50723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DF0059"/>
                </a:solidFill>
                <a:effectLst>
                  <a:outerShdw blurRad="38100" dist="19050" dir="2700000" algn="tl" rotWithShape="0">
                    <a:srgbClr val="DF0059">
                      <a:alpha val="40000"/>
                    </a:srgbClr>
                  </a:outerShdw>
                </a:effectLst>
              </a:rPr>
              <a:t>2</a:t>
            </a:r>
            <a:endParaRPr lang="ru-RU" sz="3600" dirty="0">
              <a:ln w="0"/>
              <a:solidFill>
                <a:srgbClr val="DF0059"/>
              </a:solidFill>
              <a:effectLst>
                <a:outerShdw blurRad="38100" dist="19050" dir="2700000" algn="tl" rotWithShape="0">
                  <a:srgbClr val="DF0059">
                    <a:alpha val="40000"/>
                  </a:srgbClr>
                </a:outerShdw>
              </a:effectLst>
            </a:endParaRPr>
          </a:p>
        </p:txBody>
      </p:sp>
      <p:sp>
        <p:nvSpPr>
          <p:cNvPr id="180" name="Прямоугольник 179"/>
          <p:cNvSpPr/>
          <p:nvPr/>
        </p:nvSpPr>
        <p:spPr>
          <a:xfrm>
            <a:off x="74567" y="3001658"/>
            <a:ext cx="4411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DF0059"/>
                </a:solidFill>
                <a:effectLst>
                  <a:outerShdw blurRad="38100" dist="19050" dir="2700000" algn="tl" rotWithShape="0">
                    <a:srgbClr val="DF0059">
                      <a:alpha val="40000"/>
                    </a:srgbClr>
                  </a:outerShdw>
                </a:effectLst>
              </a:rPr>
              <a:t>3</a:t>
            </a:r>
            <a:endParaRPr lang="ru-RU" sz="3600" dirty="0">
              <a:ln w="0"/>
              <a:solidFill>
                <a:srgbClr val="DF0059"/>
              </a:solidFill>
              <a:effectLst>
                <a:outerShdw blurRad="38100" dist="19050" dir="2700000" algn="tl" rotWithShape="0">
                  <a:srgbClr val="DF0059">
                    <a:alpha val="40000"/>
                  </a:srgbClr>
                </a:outerShdw>
              </a:effectLst>
            </a:endParaRPr>
          </a:p>
        </p:txBody>
      </p:sp>
      <p:sp>
        <p:nvSpPr>
          <p:cNvPr id="181" name="Content Placeholder 1"/>
          <p:cNvSpPr txBox="1">
            <a:spLocks/>
          </p:cNvSpPr>
          <p:nvPr/>
        </p:nvSpPr>
        <p:spPr bwMode="auto">
          <a:xfrm>
            <a:off x="331558" y="1315690"/>
            <a:ext cx="19113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DF0059"/>
              </a:buClr>
              <a:buFont typeface="Arial" charset="0"/>
              <a:buNone/>
            </a:pPr>
            <a:r>
              <a:rPr lang="ru-RU" dirty="0" smtClean="0">
                <a:solidFill>
                  <a:srgbClr val="E50E63"/>
                </a:solidFill>
              </a:rPr>
              <a:t>Проблематика</a:t>
            </a:r>
            <a:endParaRPr lang="en-US" dirty="0">
              <a:solidFill>
                <a:srgbClr val="E50E63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Услуга мониторинга ИТ-инфраструктуры и приложений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0591" y="1422592"/>
            <a:ext cx="8269835" cy="79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r>
              <a:rPr lang="ru-RU" sz="2050" b="1" dirty="0">
                <a:solidFill>
                  <a:prstClr val="black"/>
                </a:solidFill>
                <a:latin typeface="Calibri" pitchFamily="34" charset="0"/>
              </a:rPr>
              <a:t>Руководитель службы эксплуатации</a:t>
            </a: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  <a:buFont typeface="Arial" pitchFamily="34" charset="0"/>
              <a:buChar char="•"/>
            </a:pPr>
            <a:endParaRPr lang="en-US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9" name="Рисунок 8" descr="OT-Monix.ИТ руководитель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73" y="1996996"/>
            <a:ext cx="8284753" cy="4359233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96526" y="39049"/>
            <a:ext cx="5017718" cy="119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Пример интерфейса</a:t>
            </a:r>
          </a:p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для руководителя</a:t>
            </a:r>
          </a:p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службы эксплуатации</a:t>
            </a:r>
            <a:endParaRPr lang="ru-RU" sz="2392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0591" y="1422592"/>
            <a:ext cx="8269835" cy="79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r>
              <a:rPr lang="ru-RU" sz="2050" b="1" dirty="0">
                <a:solidFill>
                  <a:prstClr val="black"/>
                </a:solidFill>
                <a:latin typeface="Calibri" pitchFamily="34" charset="0"/>
              </a:rPr>
              <a:t>Руководитель службы эксплуатации</a:t>
            </a: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  <a:buFont typeface="Arial" pitchFamily="34" charset="0"/>
              <a:buChar char="•"/>
            </a:pPr>
            <a:endParaRPr lang="en-US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96526" y="39049"/>
            <a:ext cx="5017718" cy="119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Пример интерфейса</a:t>
            </a:r>
          </a:p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для руководителя</a:t>
            </a:r>
          </a:p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службы эксплуатации</a:t>
            </a:r>
            <a:endParaRPr lang="ru-RU" sz="2392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Услуга мониторинга ИТ-инфраструктуры и приложений</a:t>
            </a:r>
            <a:endParaRPr lang="en-US" dirty="0"/>
          </a:p>
        </p:txBody>
      </p:sp>
      <p:pic>
        <p:nvPicPr>
          <p:cNvPr id="3074" name="Рисунок 5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1" y="2038095"/>
            <a:ext cx="4706029" cy="382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6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56" y="2114874"/>
            <a:ext cx="34194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55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0591" y="1422592"/>
            <a:ext cx="8269835" cy="79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r>
              <a:rPr lang="ru-RU" sz="2050" b="1" dirty="0">
                <a:solidFill>
                  <a:prstClr val="black"/>
                </a:solidFill>
                <a:latin typeface="Calibri" pitchFamily="34" charset="0"/>
              </a:rPr>
              <a:t>Технический специалист</a:t>
            </a: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  <a:buFont typeface="Arial" pitchFamily="34" charset="0"/>
              <a:buChar char="•"/>
            </a:pPr>
            <a:endParaRPr lang="en-US" sz="1709" b="1" dirty="0">
              <a:solidFill>
                <a:prstClr val="black"/>
              </a:solidFill>
              <a:latin typeface="Calibri" pitchFamily="34" charset="0"/>
            </a:endParaRPr>
          </a:p>
          <a:p>
            <a:pPr marL="301077" lvl="1" algn="ctr">
              <a:spcBef>
                <a:spcPct val="20000"/>
              </a:spcBef>
              <a:buClr>
                <a:srgbClr val="F70048"/>
              </a:buClr>
              <a:buSzPct val="80000"/>
            </a:pPr>
            <a:endParaRPr lang="ru-RU" sz="1709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9" name="Рисунок 8" descr="OT-Monix.ИТ инженер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91" y="2083960"/>
            <a:ext cx="8284753" cy="3354496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26282" y="223106"/>
            <a:ext cx="5017718" cy="82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Пример интерфейса</a:t>
            </a:r>
          </a:p>
          <a:p>
            <a:pPr algn="r"/>
            <a:r>
              <a:rPr lang="ru-RU" sz="2392" dirty="0" smtClean="0">
                <a:solidFill>
                  <a:prstClr val="white"/>
                </a:solidFill>
                <a:latin typeface="+mj-lt"/>
              </a:rPr>
              <a:t>для технического специалиста</a:t>
            </a:r>
            <a:endParaRPr lang="ru-RU" sz="2392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1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386138" y="216035"/>
            <a:ext cx="57578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Преимущества </a:t>
            </a:r>
            <a:r>
              <a:rPr lang="ru-RU" sz="2400" dirty="0" smtClean="0">
                <a:solidFill>
                  <a:schemeClr val="bg1"/>
                </a:solidFill>
              </a:rPr>
              <a:t>услуги 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мониторинга ОТ-</a:t>
            </a:r>
            <a:r>
              <a:rPr lang="en-US" sz="2400" dirty="0" smtClean="0">
                <a:solidFill>
                  <a:schemeClr val="bg1"/>
                </a:solidFill>
              </a:rPr>
              <a:t>Monix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244606" y="1349768"/>
          <a:ext cx="8716514" cy="5205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7271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Услуга мониторинга ИТ-инфраструктуры и приложений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Box 6"/>
          <p:cNvSpPr txBox="1">
            <a:spLocks noChangeArrowheads="1"/>
          </p:cNvSpPr>
          <p:nvPr/>
        </p:nvSpPr>
        <p:spPr bwMode="auto">
          <a:xfrm>
            <a:off x="7196138" y="396875"/>
            <a:ext cx="162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  <a:latin typeface="Arial "/>
              </a:rPr>
              <a:t>Наш опыт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296578" y="1419865"/>
            <a:ext cx="4847422" cy="17081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5327" lvl="1" algn="just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70048"/>
              </a:buClr>
              <a:buSzPct val="80000"/>
              <a:defRPr/>
            </a:pPr>
            <a:r>
              <a:rPr lang="ru-RU" altLang="ru-RU" sz="1400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Мониторинг инфраструктуры и системных приложений (включая виртуальную среду, СУБД и ПО резервного копирования</a:t>
            </a:r>
            <a:r>
              <a:rPr lang="ru-RU" altLang="ru-RU" sz="1400" b="1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), обеспечивающих </a:t>
            </a:r>
            <a:r>
              <a:rPr lang="ru-RU" altLang="ru-RU" sz="1400" b="1" dirty="0">
                <a:solidFill>
                  <a:schemeClr val="bg2">
                    <a:lumMod val="10000"/>
                  </a:schemeClr>
                </a:solidFill>
              </a:rPr>
              <a:t>бесперебойную работу сервиса банковских переводов в круглосуточном </a:t>
            </a:r>
            <a:r>
              <a:rPr lang="ru-RU" altLang="ru-RU" sz="1400" b="1" dirty="0" smtClean="0">
                <a:solidFill>
                  <a:schemeClr val="bg2">
                    <a:lumMod val="10000"/>
                  </a:schemeClr>
                </a:solidFill>
              </a:rPr>
              <a:t>режиме</a:t>
            </a:r>
            <a:endParaRPr lang="ru-RU" altLang="ru-RU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270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94" y="1757782"/>
            <a:ext cx="4086953" cy="90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94" y="3685066"/>
            <a:ext cx="4169884" cy="6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4296578" y="3264486"/>
            <a:ext cx="4680735" cy="17081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5327" lvl="1" algn="just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70048"/>
              </a:buClr>
              <a:buSzPct val="80000"/>
              <a:defRPr/>
            </a:pPr>
            <a:r>
              <a:rPr lang="ru-RU" altLang="ru-RU" sz="1400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Мониторинг компонентов распределенной инфраструктуры и приложений (включая ПО резервного копирования </a:t>
            </a:r>
            <a:r>
              <a:rPr lang="en-US" altLang="ru-RU" sz="1400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IBM TSM</a:t>
            </a:r>
            <a:r>
              <a:rPr lang="ru-RU" altLang="ru-RU" sz="1400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, кластерное ПО </a:t>
            </a:r>
            <a:r>
              <a:rPr lang="en-US" altLang="ru-RU" sz="1400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IBM HACMP</a:t>
            </a:r>
            <a:r>
              <a:rPr lang="ru-RU" altLang="ru-RU" sz="1400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, систему аудита действий пользователей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1" y="5127528"/>
            <a:ext cx="4010446" cy="138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96578" y="5109108"/>
            <a:ext cx="4680735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5327" lvl="1" algn="just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70048"/>
              </a:buClr>
              <a:buSzPct val="80000"/>
              <a:defRPr/>
            </a:pPr>
            <a:r>
              <a:rPr lang="ru-RU" altLang="ru-RU" sz="1400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Мониторинг </a:t>
            </a:r>
            <a:r>
              <a:rPr lang="ru-RU" altLang="ru-RU" sz="1400" b="1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инфраструктуры (более 1000 объектов) и функциональности электронных сервисов правительства Москвы (более 50 информационных систем)</a:t>
            </a:r>
            <a:endParaRPr lang="ru-RU" altLang="ru-RU" sz="1400" b="1" dirty="0">
              <a:solidFill>
                <a:schemeClr val="bg2">
                  <a:lumMod val="1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25227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Услуга мониторинга ИТ-инфраструктуры и приложений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313" y="3005138"/>
            <a:ext cx="156368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3313" y="1450975"/>
            <a:ext cx="1884362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Box 6"/>
          <p:cNvSpPr txBox="1">
            <a:spLocks noChangeArrowheads="1"/>
          </p:cNvSpPr>
          <p:nvPr/>
        </p:nvSpPr>
        <p:spPr bwMode="auto">
          <a:xfrm>
            <a:off x="4641850" y="365125"/>
            <a:ext cx="4186238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172" tIns="39086" rIns="78172" bIns="39086">
            <a:spAutoFit/>
          </a:bodyPr>
          <a:lstStyle/>
          <a:p>
            <a:pPr algn="r"/>
            <a:r>
              <a:rPr lang="ru-RU" sz="2400">
                <a:solidFill>
                  <a:schemeClr val="bg1"/>
                </a:solidFill>
              </a:rPr>
              <a:t>Сервисный центр ОТ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221" name="TextBox 10"/>
          <p:cNvSpPr txBox="1">
            <a:spLocks noChangeArrowheads="1"/>
          </p:cNvSpPr>
          <p:nvPr/>
        </p:nvSpPr>
        <p:spPr bwMode="auto">
          <a:xfrm>
            <a:off x="192088" y="1450975"/>
            <a:ext cx="6591300" cy="4876800"/>
          </a:xfrm>
          <a:prstGeom prst="rect">
            <a:avLst/>
          </a:prstGeom>
          <a:noFill/>
          <a:ln>
            <a:noFill/>
          </a:ln>
          <a:extLst/>
        </p:spPr>
        <p:txBody>
          <a:bodyPr lIns="78172" tIns="39086" rIns="78172" bIns="39086" anchor="ctr">
            <a:spAutoFit/>
          </a:bodyPr>
          <a:lstStyle>
            <a:lvl1pPr marL="358775" indent="-358775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44116" indent="-244116" eaLnBrk="1" fontAlgn="auto" hangingPunct="1">
              <a:spcBef>
                <a:spcPct val="20000"/>
              </a:spcBef>
              <a:spcAft>
                <a:spcPts val="513"/>
              </a:spcAft>
              <a:buClr>
                <a:srgbClr val="DF005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Круглосуточная техническая поддержка и сопровождение систем по всей территории России и за рубежом</a:t>
            </a:r>
          </a:p>
          <a:p>
            <a:pPr marL="244116" indent="-244116" eaLnBrk="1" fontAlgn="auto" hangingPunct="1">
              <a:spcBef>
                <a:spcPct val="20000"/>
              </a:spcBef>
              <a:spcAft>
                <a:spcPts val="513"/>
              </a:spcAft>
              <a:buClr>
                <a:srgbClr val="DF005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Единый центр поддержки: от распределенных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ИТ-инфраструктур -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до мощного центра обработки данных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+mn-lt"/>
              <a:cs typeface="+mn-cs"/>
            </a:endParaRPr>
          </a:p>
          <a:p>
            <a:pPr marL="244116" indent="-244116" eaLnBrk="1" fontAlgn="auto" hangingPunct="1">
              <a:spcBef>
                <a:spcPct val="20000"/>
              </a:spcBef>
              <a:spcAft>
                <a:spcPts val="513"/>
              </a:spcAft>
              <a:buClr>
                <a:srgbClr val="DF005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Более 200 сертифицированных инженеров</a:t>
            </a:r>
          </a:p>
          <a:p>
            <a:pPr marL="244116" indent="-244116" eaLnBrk="1" fontAlgn="auto" hangingPunct="1">
              <a:spcBef>
                <a:spcPct val="20000"/>
              </a:spcBef>
              <a:spcAft>
                <a:spcPts val="513"/>
              </a:spcAft>
              <a:buClr>
                <a:srgbClr val="DF005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Свыше 400 кв. м площадей демонстрационных залов и серверных лабораторий, в которых проводится моделирование и отладка поставляемых решений</a:t>
            </a:r>
          </a:p>
          <a:p>
            <a:pPr marL="244116" indent="-244116" eaLnBrk="1" fontAlgn="auto" hangingPunct="1">
              <a:spcBef>
                <a:spcPct val="20000"/>
              </a:spcBef>
              <a:spcAft>
                <a:spcPts val="513"/>
              </a:spcAft>
              <a:buClr>
                <a:srgbClr val="DF005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Наличие автоматизированной системы учета и контроля заявок с возможностью использования статистики по инцидентам для анализа частоты сбоев и выявления типовых ошибок в работе ИТ-систем</a:t>
            </a:r>
          </a:p>
          <a:p>
            <a:pPr marL="244116" indent="-244116" eaLnBrk="1" fontAlgn="auto" hangingPunct="1">
              <a:spcBef>
                <a:spcPct val="20000"/>
              </a:spcBef>
              <a:spcAft>
                <a:spcPts val="513"/>
              </a:spcAft>
              <a:buClr>
                <a:srgbClr val="DF005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Многолетний опыт поддержки гетерогенных и мультивендорных, а также комплексных решений</a:t>
            </a:r>
          </a:p>
          <a:p>
            <a:pPr marL="244116" indent="-244116" eaLnBrk="1" fontAlgn="auto" hangingPunct="1">
              <a:spcBef>
                <a:spcPct val="20000"/>
              </a:spcBef>
              <a:spcAft>
                <a:spcPts val="513"/>
              </a:spcAft>
              <a:buClr>
                <a:srgbClr val="DF005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Гарантия высокого уровня качества услуг (ГОСТ Р ИСО 9001-2008), обеспечение параметров SLA в соответствии с требованиями клиента без ориентации на вендорский сервис</a:t>
            </a:r>
          </a:p>
          <a:p>
            <a:pPr marL="244116" indent="-244116" eaLnBrk="1" fontAlgn="auto" hangingPunct="1">
              <a:spcBef>
                <a:spcPct val="20000"/>
              </a:spcBef>
              <a:spcAft>
                <a:spcPts val="513"/>
              </a:spcAft>
              <a:buClr>
                <a:srgbClr val="DF005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Исключительная гарантия информационной безопасности (полное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обеспечение конфиденциальности и защищенности данных, наличие сертификатов в области обеспечения ИБ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).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3733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6675" y="5154613"/>
            <a:ext cx="272732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5529263" y="419100"/>
            <a:ext cx="3349625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r"/>
            <a:r>
              <a:rPr lang="ru-RU" altLang="ru-RU" sz="2400">
                <a:solidFill>
                  <a:schemeClr val="bg1"/>
                </a:solidFill>
              </a:rPr>
              <a:t>Наши партнеры</a:t>
            </a:r>
          </a:p>
        </p:txBody>
      </p:sp>
      <p:pic>
        <p:nvPicPr>
          <p:cNvPr id="7577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0238" y="1397000"/>
            <a:ext cx="2536825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4859338" y="1397000"/>
            <a:ext cx="3448050" cy="5003800"/>
          </a:xfrm>
          <a:prstGeom prst="rect">
            <a:avLst/>
          </a:prstGeom>
          <a:noFill/>
          <a:ln>
            <a:noFill/>
          </a:ln>
          <a:extLst/>
        </p:spPr>
        <p:txBody>
          <a:bodyPr lIns="78172" tIns="39086" rIns="78172" bIns="39086">
            <a:spAutoFit/>
          </a:bodyPr>
          <a:lstStyle/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Oracle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HP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IBM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EMC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Microsoft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Fujitsu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Hitachi Data Systems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Cisco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Ericsson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Huawei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APC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CA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GE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Symantec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Citrix</a:t>
            </a:r>
          </a:p>
          <a:p>
            <a:pPr indent="324000" fontAlgn="auto">
              <a:spcBef>
                <a:spcPts val="0"/>
              </a:spcBef>
              <a:spcAft>
                <a:spcPts val="0"/>
              </a:spcAft>
              <a:buClr>
                <a:srgbClr val="EE276F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SAP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 и др.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58886" y="64008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Услуга мониторинга ИТ-инфраструктуры и приложений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F005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782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513013"/>
            <a:ext cx="29559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1793875" y="4006850"/>
            <a:ext cx="54625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48" tIns="53474" rIns="106948" bIns="53474">
            <a:spAutoFit/>
          </a:bodyPr>
          <a:lstStyle/>
          <a:p>
            <a:pPr>
              <a:lnSpc>
                <a:spcPts val="2300"/>
              </a:lnSpc>
            </a:pPr>
            <a:r>
              <a:rPr lang="en-US">
                <a:solidFill>
                  <a:schemeClr val="bg1"/>
                </a:solidFill>
              </a:rPr>
              <a:t>Россия, 115280, Москва,</a:t>
            </a:r>
          </a:p>
          <a:p>
            <a:pPr>
              <a:lnSpc>
                <a:spcPts val="2300"/>
              </a:lnSpc>
            </a:pPr>
            <a:r>
              <a:rPr lang="en-US">
                <a:solidFill>
                  <a:schemeClr val="bg1"/>
                </a:solidFill>
              </a:rPr>
              <a:t>ул.Ленинская Cлобода, д.19 стр.6.</a:t>
            </a:r>
          </a:p>
        </p:txBody>
      </p:sp>
      <p:sp>
        <p:nvSpPr>
          <p:cNvPr id="77828" name="TextBox 6"/>
          <p:cNvSpPr txBox="1">
            <a:spLocks noChangeArrowheads="1"/>
          </p:cNvSpPr>
          <p:nvPr/>
        </p:nvSpPr>
        <p:spPr bwMode="auto">
          <a:xfrm>
            <a:off x="1793875" y="4772025"/>
            <a:ext cx="5462588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48" tIns="53474" rIns="106948" bIns="53474">
            <a:spAutoFit/>
          </a:bodyPr>
          <a:lstStyle/>
          <a:p>
            <a:pPr>
              <a:lnSpc>
                <a:spcPts val="2300"/>
              </a:lnSpc>
            </a:pPr>
            <a:r>
              <a:rPr lang="en-US">
                <a:solidFill>
                  <a:schemeClr val="bg1"/>
                </a:solidFill>
              </a:rPr>
              <a:t>Тел.: (495) 787-08-88, 787-70-27</a:t>
            </a:r>
          </a:p>
          <a:p>
            <a:pPr>
              <a:lnSpc>
                <a:spcPts val="2300"/>
              </a:lnSpc>
            </a:pPr>
            <a:r>
              <a:rPr lang="ru-RU">
                <a:solidFill>
                  <a:schemeClr val="bg1"/>
                </a:solidFill>
              </a:rPr>
              <a:t>Факс: (495) 787-70-28, 787-70-29</a:t>
            </a:r>
          </a:p>
          <a:p>
            <a:pPr>
              <a:lnSpc>
                <a:spcPts val="2300"/>
              </a:lnSpc>
            </a:pPr>
            <a:r>
              <a:rPr lang="en-US">
                <a:solidFill>
                  <a:schemeClr val="bg1"/>
                </a:solidFill>
              </a:rPr>
              <a:t>E-mail: info@ot.ru </a:t>
            </a:r>
          </a:p>
          <a:p>
            <a:pPr>
              <a:lnSpc>
                <a:spcPts val="2300"/>
              </a:lnSpc>
            </a:pPr>
            <a:r>
              <a:rPr lang="en-US">
                <a:solidFill>
                  <a:schemeClr val="bg1"/>
                </a:solidFill>
              </a:rPr>
              <a:t>www.ot.ru</a:t>
            </a:r>
          </a:p>
        </p:txBody>
      </p:sp>
      <p:sp>
        <p:nvSpPr>
          <p:cNvPr id="77829" name="Title 2"/>
          <p:cNvSpPr txBox="1">
            <a:spLocks/>
          </p:cNvSpPr>
          <p:nvPr/>
        </p:nvSpPr>
        <p:spPr bwMode="auto">
          <a:xfrm>
            <a:off x="1793875" y="3432175"/>
            <a:ext cx="1989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>
                <a:solidFill>
                  <a:srgbClr val="FFFFFF"/>
                </a:solidFill>
              </a:rPr>
              <a:t>ИНТЕГРАЦИЯ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77830" name="Text Placeholder 3"/>
          <p:cNvSpPr txBox="1">
            <a:spLocks/>
          </p:cNvSpPr>
          <p:nvPr/>
        </p:nvSpPr>
        <p:spPr bwMode="auto">
          <a:xfrm>
            <a:off x="3660775" y="3432175"/>
            <a:ext cx="227488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>
                <a:solidFill>
                  <a:srgbClr val="FFFFFF"/>
                </a:solidFill>
              </a:rPr>
              <a:t>ИННОВАЦИЙ</a:t>
            </a:r>
            <a:endParaRPr 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3260725" y="217488"/>
            <a:ext cx="5707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>
                <a:solidFill>
                  <a:schemeClr val="bg1"/>
                </a:solidFill>
              </a:rPr>
              <a:t>Инфраструктурный мониторинг.</a:t>
            </a:r>
          </a:p>
          <a:p>
            <a:pPr algn="r"/>
            <a:r>
              <a:rPr lang="ru-RU" sz="2400">
                <a:solidFill>
                  <a:schemeClr val="bg1"/>
                </a:solidFill>
              </a:rPr>
              <a:t>Объекты мониторинга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1894290"/>
              </p:ext>
            </p:extLst>
          </p:nvPr>
        </p:nvGraphicFramePr>
        <p:xfrm>
          <a:off x="402548" y="1299990"/>
          <a:ext cx="8437903" cy="4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084" name="Рисунок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94513" y="4868863"/>
            <a:ext cx="194627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3965575" y="192088"/>
            <a:ext cx="5075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>
                <a:solidFill>
                  <a:schemeClr val="bg1"/>
                </a:solidFill>
              </a:rPr>
              <a:t>Инфраструктурный мониторинг.</a:t>
            </a:r>
          </a:p>
          <a:p>
            <a:pPr algn="r"/>
            <a:r>
              <a:rPr lang="ru-RU" sz="2400">
                <a:solidFill>
                  <a:schemeClr val="bg1"/>
                </a:solidFill>
              </a:rPr>
              <a:t>Архитектурное решение</a:t>
            </a:r>
          </a:p>
        </p:txBody>
      </p:sp>
      <p:pic>
        <p:nvPicPr>
          <p:cNvPr id="47107" name="Рисунок 207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3" y="1570038"/>
            <a:ext cx="8653462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3592513" y="255588"/>
            <a:ext cx="53387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Инфраструктурный мониторинг.</a:t>
            </a:r>
          </a:p>
          <a:p>
            <a:pPr algn="r"/>
            <a:r>
              <a:rPr lang="ru-RU" sz="2400" dirty="0">
                <a:solidFill>
                  <a:schemeClr val="bg1"/>
                </a:solidFill>
              </a:rPr>
              <a:t>Решаемые задачи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74249" y="1328490"/>
            <a:ext cx="8556498" cy="650754"/>
            <a:chOff x="0" y="31312"/>
            <a:chExt cx="9877424" cy="1123200"/>
          </a:xfrm>
          <a:solidFill>
            <a:srgbClr val="970B5D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0" y="31312"/>
              <a:ext cx="9877424" cy="11232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54829" y="86142"/>
              <a:ext cx="9767764" cy="101354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5095" tIns="65095" rIns="65095" bIns="65095" spcCol="1270" anchor="ctr"/>
            <a:lstStyle/>
            <a:p>
              <a:pPr algn="ctr" defTabSz="759473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709" b="1" dirty="0"/>
                <a:t>Контроль эффективности эксплуатации ИТ-инфраструктуры </a:t>
              </a:r>
            </a:p>
          </p:txBody>
        </p:sp>
      </p:grpSp>
      <p:grpSp>
        <p:nvGrpSpPr>
          <p:cNvPr id="49155" name="Группа 7"/>
          <p:cNvGrpSpPr>
            <a:grpSpLocks/>
          </p:cNvGrpSpPr>
          <p:nvPr/>
        </p:nvGrpSpPr>
        <p:grpSpPr bwMode="auto">
          <a:xfrm>
            <a:off x="261938" y="1914525"/>
            <a:ext cx="8599487" cy="2181225"/>
            <a:chOff x="-133066" y="727719"/>
            <a:chExt cx="10065320" cy="255419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4601" y="859705"/>
              <a:ext cx="9877653" cy="242220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-133066" y="727719"/>
              <a:ext cx="9877653" cy="15670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67903" tIns="19528" rIns="109359" bIns="19528"/>
            <a:lstStyle/>
            <a:p>
              <a:pPr marL="242888" lvl="1" indent="-242888">
                <a:lnSpc>
                  <a:spcPct val="15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DF0059"/>
                </a:buClr>
                <a:buFont typeface="Arial" charset="0"/>
                <a:buChar char="•"/>
              </a:pPr>
              <a:r>
                <a:rPr lang="ru-RU" sz="1600" dirty="0">
                  <a:solidFill>
                    <a:srgbClr val="1E1C11"/>
                  </a:solidFill>
                  <a:cs typeface="Arial" charset="0"/>
                </a:rPr>
                <a:t>Контроль работоспособности ИТ-инфраструктуры и ИТ-сервисов</a:t>
              </a:r>
            </a:p>
            <a:p>
              <a:pPr marL="242888" lvl="1" indent="-242888">
                <a:lnSpc>
                  <a:spcPct val="15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DF0059"/>
                </a:buClr>
                <a:buFont typeface="Arial" charset="0"/>
                <a:buChar char="•"/>
              </a:pPr>
              <a:r>
                <a:rPr lang="ru-RU" sz="1600" dirty="0">
                  <a:solidFill>
                    <a:srgbClr val="1E1C11"/>
                  </a:solidFill>
                  <a:cs typeface="Arial" charset="0"/>
                </a:rPr>
                <a:t>Проактивное выявление потенциальных точек отказа</a:t>
              </a:r>
            </a:p>
            <a:p>
              <a:pPr marL="242888" lvl="1" indent="-242888">
                <a:lnSpc>
                  <a:spcPct val="15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DF0059"/>
                </a:buClr>
                <a:buFont typeface="Arial" charset="0"/>
                <a:buChar char="•"/>
              </a:pPr>
              <a:r>
                <a:rPr lang="ru-RU" sz="1600" dirty="0">
                  <a:solidFill>
                    <a:srgbClr val="1E1C11"/>
                  </a:solidFill>
                  <a:cs typeface="Arial" charset="0"/>
                </a:rPr>
                <a:t>Контроль соблюдения </a:t>
              </a:r>
              <a:r>
                <a:rPr lang="en-US" sz="1600" dirty="0">
                  <a:solidFill>
                    <a:srgbClr val="1E1C11"/>
                  </a:solidFill>
                  <a:cs typeface="Arial" charset="0"/>
                </a:rPr>
                <a:t>SLA </a:t>
              </a:r>
              <a:r>
                <a:rPr lang="ru-RU" sz="1600" dirty="0">
                  <a:solidFill>
                    <a:srgbClr val="1E1C11"/>
                  </a:solidFill>
                  <a:cs typeface="Arial" charset="0"/>
                </a:rPr>
                <a:t>внешних и внутренних поставщиков услуг</a:t>
              </a:r>
            </a:p>
            <a:p>
              <a:pPr marL="242888" lvl="1" indent="-242888">
                <a:lnSpc>
                  <a:spcPct val="15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DF0059"/>
                </a:buClr>
                <a:buFont typeface="Arial" charset="0"/>
                <a:buChar char="•"/>
              </a:pPr>
              <a:r>
                <a:rPr lang="ru-RU" sz="1600" dirty="0">
                  <a:solidFill>
                    <a:srgbClr val="1E1C11"/>
                  </a:solidFill>
                  <a:cs typeface="Arial" charset="0"/>
                </a:rPr>
                <a:t>Автоматизированное получение управленческой отчетности</a:t>
              </a:r>
            </a:p>
            <a:p>
              <a:pPr marL="242888" lvl="1" indent="-242888">
                <a:lnSpc>
                  <a:spcPct val="15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DF0059"/>
                </a:buClr>
                <a:buFont typeface="Arial" charset="0"/>
                <a:buChar char="•"/>
              </a:pPr>
              <a:r>
                <a:rPr lang="ru-RU" sz="1600" dirty="0">
                  <a:solidFill>
                    <a:srgbClr val="1E1C11"/>
                  </a:solidFill>
                  <a:cs typeface="Arial" charset="0"/>
                </a:rPr>
                <a:t>Контроль технологических параметров оборудования и ПО</a:t>
              </a:r>
            </a:p>
            <a:p>
              <a:pPr marL="242888" lvl="1" indent="-242888">
                <a:lnSpc>
                  <a:spcPct val="90000"/>
                </a:lnSpc>
                <a:spcAft>
                  <a:spcPct val="20000"/>
                </a:spcAft>
                <a:buFontTx/>
                <a:buChar char="•"/>
              </a:pPr>
              <a:endParaRPr lang="ru-RU" sz="1300" dirty="0">
                <a:solidFill>
                  <a:srgbClr val="DF0059"/>
                </a:solidFill>
                <a:cs typeface="Arial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38670" y="4151423"/>
            <a:ext cx="8437902" cy="618560"/>
            <a:chOff x="32137" y="3518641"/>
            <a:chExt cx="9877424" cy="841783"/>
          </a:xfrm>
          <a:solidFill>
            <a:srgbClr val="970B5D"/>
          </a:solidFill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2137" y="3518641"/>
              <a:ext cx="9877424" cy="841783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8"/>
            <p:cNvSpPr/>
            <p:nvPr/>
          </p:nvSpPr>
          <p:spPr>
            <a:xfrm>
              <a:off x="54830" y="3569353"/>
              <a:ext cx="9767764" cy="7869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5095" tIns="65095" rIns="65095" bIns="65095" spcCol="1270" anchor="ctr"/>
            <a:lstStyle/>
            <a:p>
              <a:pPr algn="ctr" defTabSz="759473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709" b="1" dirty="0"/>
                <a:t>Повышение управляемости ИТ-инфраструктуры</a:t>
              </a:r>
            </a:p>
          </p:txBody>
        </p:sp>
      </p:grpSp>
      <p:grpSp>
        <p:nvGrpSpPr>
          <p:cNvPr id="49157" name="Группа 9"/>
          <p:cNvGrpSpPr>
            <a:grpSpLocks/>
          </p:cNvGrpSpPr>
          <p:nvPr/>
        </p:nvGrpSpPr>
        <p:grpSpPr bwMode="auto">
          <a:xfrm>
            <a:off x="311150" y="4722813"/>
            <a:ext cx="8574088" cy="1014412"/>
            <a:chOff x="-158628" y="2845750"/>
            <a:chExt cx="10036052" cy="28474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-682" y="4699498"/>
              <a:ext cx="9878106" cy="9937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-158628" y="2845750"/>
              <a:ext cx="9878106" cy="993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67903" tIns="19528" rIns="109359" bIns="19528" spcCol="1270"/>
            <a:lstStyle/>
            <a:p>
              <a:pPr marL="244116" lvl="1" indent="-244116" fontAlgn="auto">
                <a:lnSpc>
                  <a:spcPct val="15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DF0059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sz="1600" dirty="0">
                  <a:solidFill>
                    <a:schemeClr val="bg2">
                      <a:lumMod val="10000"/>
                    </a:schemeClr>
                  </a:solidFill>
                </a:rPr>
                <a:t>Получение актуальной информации о работе компонентов ИТ-инфраструктуры в</a:t>
              </a: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ru-RU" sz="1600" dirty="0">
                  <a:solidFill>
                    <a:schemeClr val="bg2">
                      <a:lumMod val="10000"/>
                    </a:schemeClr>
                  </a:solidFill>
                </a:rPr>
                <a:t>режиме</a:t>
              </a: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ru-RU" sz="1600" dirty="0">
                  <a:solidFill>
                    <a:schemeClr val="bg2">
                      <a:lumMod val="10000"/>
                    </a:schemeClr>
                  </a:solidFill>
                </a:rPr>
                <a:t>реального времени</a:t>
              </a:r>
            </a:p>
            <a:p>
              <a:pPr marL="244116" lvl="1" indent="-244116" fontAlgn="auto">
                <a:lnSpc>
                  <a:spcPct val="15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DF0059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sz="1600" dirty="0">
                  <a:solidFill>
                    <a:schemeClr val="bg2">
                      <a:lumMod val="10000"/>
                    </a:schemeClr>
                  </a:solidFill>
                </a:rPr>
                <a:t>Контроль загруженности ресурсов и своевременное планирование модернизации</a:t>
              </a:r>
            </a:p>
            <a:p>
              <a:pPr marL="244116" lvl="1" indent="-244116" fontAlgn="auto">
                <a:lnSpc>
                  <a:spcPct val="15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DF0059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sz="1600" dirty="0">
                  <a:solidFill>
                    <a:schemeClr val="bg2">
                      <a:lumMod val="10000"/>
                    </a:schemeClr>
                  </a:solidFill>
                </a:rPr>
                <a:t>Независимая оценка работы ИТ-службы и внешних поставщиков</a:t>
              </a: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1238" y="2986088"/>
            <a:ext cx="274955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400550" y="204788"/>
            <a:ext cx="45608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>
                <a:solidFill>
                  <a:schemeClr val="bg1"/>
                </a:solidFill>
              </a:rPr>
              <a:t>Функциональный мониторинг.</a:t>
            </a:r>
          </a:p>
          <a:p>
            <a:pPr algn="r"/>
            <a:r>
              <a:rPr lang="ru-RU" sz="2400">
                <a:solidFill>
                  <a:schemeClr val="bg1"/>
                </a:solidFill>
              </a:rPr>
              <a:t>Объекты мониторинга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95195046"/>
              </p:ext>
            </p:extLst>
          </p:nvPr>
        </p:nvGraphicFramePr>
        <p:xfrm>
          <a:off x="402548" y="1465243"/>
          <a:ext cx="8437903" cy="4726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4116388" y="230188"/>
            <a:ext cx="4733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>
                <a:solidFill>
                  <a:schemeClr val="bg1"/>
                </a:solidFill>
              </a:rPr>
              <a:t>Функциональный мониторинг.</a:t>
            </a:r>
          </a:p>
          <a:p>
            <a:pPr algn="r"/>
            <a:r>
              <a:rPr lang="ru-RU" sz="2400">
                <a:solidFill>
                  <a:schemeClr val="bg1"/>
                </a:solidFill>
              </a:rPr>
              <a:t>Архитектурное решение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59" y="2124130"/>
            <a:ext cx="8867101" cy="373684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Услуга мониторинга ИТ-инфраструктуры и приложений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37360956"/>
              </p:ext>
            </p:extLst>
          </p:nvPr>
        </p:nvGraphicFramePr>
        <p:xfrm>
          <a:off x="402548" y="1361487"/>
          <a:ext cx="8437903" cy="5177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276725" y="230188"/>
            <a:ext cx="46847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>
                <a:solidFill>
                  <a:schemeClr val="bg1"/>
                </a:solidFill>
              </a:rPr>
              <a:t>Функциональный мониторинг.</a:t>
            </a:r>
          </a:p>
          <a:p>
            <a:pPr algn="r"/>
            <a:r>
              <a:rPr lang="ru-RU" sz="2400">
                <a:solidFill>
                  <a:schemeClr val="bg1"/>
                </a:solidFill>
              </a:rPr>
              <a:t>Решаемые задачи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Услуга мониторинга ИТ-инфраструктуры и приложений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6"/>
          <p:cNvSpPr txBox="1">
            <a:spLocks noChangeArrowheads="1"/>
          </p:cNvSpPr>
          <p:nvPr/>
        </p:nvSpPr>
        <p:spPr bwMode="auto">
          <a:xfrm>
            <a:off x="3679634" y="230128"/>
            <a:ext cx="5277041" cy="81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172" tIns="39086" rIns="78172" bIns="39086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Техническая поддержка и мониторинг как комплексная услуга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738131" y="1435929"/>
          <a:ext cx="7591370" cy="5300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7F16-83F2-4363-ACA0-9205A3D84A8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Услуга мониторинга ИТ-инфраструктуры и приложений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6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T_Theme">
  <a:themeElements>
    <a:clrScheme name="OT_Color">
      <a:dk1>
        <a:srgbClr val="DF0059"/>
      </a:dk1>
      <a:lt1>
        <a:sysClr val="window" lastClr="FFFFFF"/>
      </a:lt1>
      <a:dk2>
        <a:srgbClr val="DF0059"/>
      </a:dk2>
      <a:lt2>
        <a:srgbClr val="EEECE1"/>
      </a:lt2>
      <a:accent1>
        <a:srgbClr val="DF0059"/>
      </a:accent1>
      <a:accent2>
        <a:srgbClr val="915FAC"/>
      </a:accent2>
      <a:accent3>
        <a:srgbClr val="810148"/>
      </a:accent3>
      <a:accent4>
        <a:srgbClr val="C70155"/>
      </a:accent4>
      <a:accent5>
        <a:srgbClr val="C6AAD2"/>
      </a:accent5>
      <a:accent6>
        <a:srgbClr val="E2759E"/>
      </a:accent6>
      <a:hlink>
        <a:srgbClr val="B1B2B2"/>
      </a:hlink>
      <a:folHlink>
        <a:srgbClr val="9999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T_Color">
      <a:dk1>
        <a:srgbClr val="DF0059"/>
      </a:dk1>
      <a:lt1>
        <a:sysClr val="window" lastClr="FFFFFF"/>
      </a:lt1>
      <a:dk2>
        <a:srgbClr val="DF0059"/>
      </a:dk2>
      <a:lt2>
        <a:srgbClr val="EEECE1"/>
      </a:lt2>
      <a:accent1>
        <a:srgbClr val="DF0059"/>
      </a:accent1>
      <a:accent2>
        <a:srgbClr val="915FAC"/>
      </a:accent2>
      <a:accent3>
        <a:srgbClr val="810148"/>
      </a:accent3>
      <a:accent4>
        <a:srgbClr val="C70155"/>
      </a:accent4>
      <a:accent5>
        <a:srgbClr val="C6AAD2"/>
      </a:accent5>
      <a:accent6>
        <a:srgbClr val="E2759E"/>
      </a:accent6>
      <a:hlink>
        <a:srgbClr val="B1B2B2"/>
      </a:hlink>
      <a:folHlink>
        <a:srgbClr val="9999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T_Theme_RUS">
  <a:themeElements>
    <a:clrScheme name="OT_Color">
      <a:dk1>
        <a:srgbClr val="DF0059"/>
      </a:dk1>
      <a:lt1>
        <a:sysClr val="window" lastClr="FFFFFF"/>
      </a:lt1>
      <a:dk2>
        <a:srgbClr val="DF0059"/>
      </a:dk2>
      <a:lt2>
        <a:srgbClr val="EEECE1"/>
      </a:lt2>
      <a:accent1>
        <a:srgbClr val="DF0059"/>
      </a:accent1>
      <a:accent2>
        <a:srgbClr val="915FAC"/>
      </a:accent2>
      <a:accent3>
        <a:srgbClr val="810148"/>
      </a:accent3>
      <a:accent4>
        <a:srgbClr val="C70155"/>
      </a:accent4>
      <a:accent5>
        <a:srgbClr val="C6AAD2"/>
      </a:accent5>
      <a:accent6>
        <a:srgbClr val="E2759E"/>
      </a:accent6>
      <a:hlink>
        <a:srgbClr val="B1B2B2"/>
      </a:hlink>
      <a:folHlink>
        <a:srgbClr val="9999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T_Theme">
  <a:themeElements>
    <a:clrScheme name="OT_Color">
      <a:dk1>
        <a:srgbClr val="DF0059"/>
      </a:dk1>
      <a:lt1>
        <a:sysClr val="window" lastClr="FFFFFF"/>
      </a:lt1>
      <a:dk2>
        <a:srgbClr val="DF0059"/>
      </a:dk2>
      <a:lt2>
        <a:srgbClr val="EEECE1"/>
      </a:lt2>
      <a:accent1>
        <a:srgbClr val="DF0059"/>
      </a:accent1>
      <a:accent2>
        <a:srgbClr val="915FAC"/>
      </a:accent2>
      <a:accent3>
        <a:srgbClr val="810148"/>
      </a:accent3>
      <a:accent4>
        <a:srgbClr val="C70155"/>
      </a:accent4>
      <a:accent5>
        <a:srgbClr val="C6AAD2"/>
      </a:accent5>
      <a:accent6>
        <a:srgbClr val="E2759E"/>
      </a:accent6>
      <a:hlink>
        <a:srgbClr val="B1B2B2"/>
      </a:hlink>
      <a:folHlink>
        <a:srgbClr val="9999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OT_Theme.thmx</Template>
  <TotalTime>5485</TotalTime>
  <Words>1100</Words>
  <Application>Microsoft Office PowerPoint</Application>
  <PresentationFormat>Экран (4:3)</PresentationFormat>
  <Paragraphs>301</Paragraphs>
  <Slides>27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Arial </vt:lpstr>
      <vt:lpstr>Calibri</vt:lpstr>
      <vt:lpstr>Lucida Grande CY</vt:lpstr>
      <vt:lpstr>OT_Theme</vt:lpstr>
      <vt:lpstr>Custom Design</vt:lpstr>
      <vt:lpstr>OT_Theme_RUS</vt:lpstr>
      <vt:lpstr>1_OT_Theme</vt:lpstr>
      <vt:lpstr>ИНТЕГРАЦИЯ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alextom@ot.ru</dc:creator>
  <cp:lastModifiedBy>Кудряшов Владимир Сергеевич</cp:lastModifiedBy>
  <cp:revision>160</cp:revision>
  <dcterms:created xsi:type="dcterms:W3CDTF">2012-12-28T10:40:51Z</dcterms:created>
  <dcterms:modified xsi:type="dcterms:W3CDTF">2016-01-26T08:52:13Z</dcterms:modified>
</cp:coreProperties>
</file>